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268" r:id="rId4"/>
    <p:sldId id="295" r:id="rId5"/>
    <p:sldId id="294" r:id="rId6"/>
    <p:sldId id="297" r:id="rId7"/>
    <p:sldId id="298" r:id="rId8"/>
    <p:sldId id="299" r:id="rId9"/>
    <p:sldId id="300" r:id="rId10"/>
    <p:sldId id="304" r:id="rId11"/>
    <p:sldId id="305" r:id="rId12"/>
    <p:sldId id="301" r:id="rId13"/>
    <p:sldId id="302" r:id="rId14"/>
    <p:sldId id="308" r:id="rId15"/>
    <p:sldId id="306" r:id="rId16"/>
    <p:sldId id="311" r:id="rId17"/>
    <p:sldId id="312" r:id="rId18"/>
    <p:sldId id="309" r:id="rId19"/>
    <p:sldId id="307" r:id="rId20"/>
    <p:sldId id="303" r:id="rId21"/>
    <p:sldId id="313" r:id="rId22"/>
    <p:sldId id="314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A78"/>
    <a:srgbClr val="FF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51"/>
    <p:restoredTop sz="94692"/>
  </p:normalViewPr>
  <p:slideViewPr>
    <p:cSldViewPr snapToGrid="0" snapToObjects="1">
      <p:cViewPr varScale="1">
        <p:scale>
          <a:sx n="94" d="100"/>
          <a:sy n="94" d="100"/>
        </p:scale>
        <p:origin x="20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Current Business Challenges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117C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Unfair Competition</c:v>
                </c:pt>
                <c:pt idx="1">
                  <c:v>Bureacracy</c:v>
                </c:pt>
                <c:pt idx="2">
                  <c:v>Wage Inflation</c:v>
                </c:pt>
                <c:pt idx="3">
                  <c:v>Inflation in General</c:v>
                </c:pt>
                <c:pt idx="4">
                  <c:v>Import costs and cost of supplies</c:v>
                </c:pt>
                <c:pt idx="5">
                  <c:v>Increase cost of overheads</c:v>
                </c:pt>
                <c:pt idx="6">
                  <c:v>Low Sales</c:v>
                </c:pt>
                <c:pt idx="7">
                  <c:v>Labour Shortage and Low skilled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0.18</c:v>
                </c:pt>
                <c:pt idx="2">
                  <c:v>0.21</c:v>
                </c:pt>
                <c:pt idx="3">
                  <c:v>0.23</c:v>
                </c:pt>
                <c:pt idx="4">
                  <c:v>0.26</c:v>
                </c:pt>
                <c:pt idx="5">
                  <c:v>0.32</c:v>
                </c:pt>
                <c:pt idx="6">
                  <c:v>0.35</c:v>
                </c:pt>
                <c:pt idx="7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B-E34D-B323-2F9BDA5B2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8874079"/>
        <c:axId val="1850245663"/>
      </c:barChart>
      <c:catAx>
        <c:axId val="208887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1850245663"/>
        <c:crosses val="autoZero"/>
        <c:auto val="1"/>
        <c:lblAlgn val="ctr"/>
        <c:lblOffset val="100"/>
        <c:noMultiLvlLbl val="0"/>
      </c:catAx>
      <c:valAx>
        <c:axId val="185024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208887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Business Investment Priorities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2672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Digitalisation</c:v>
                </c:pt>
                <c:pt idx="1">
                  <c:v>Building</c:v>
                </c:pt>
                <c:pt idx="2">
                  <c:v>Energy Efficiency</c:v>
                </c:pt>
                <c:pt idx="3">
                  <c:v>Fleet and Chargers</c:v>
                </c:pt>
                <c:pt idx="4">
                  <c:v>Equipment</c:v>
                </c:pt>
                <c:pt idx="5">
                  <c:v>Internationalisation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</c:v>
                </c:pt>
                <c:pt idx="1">
                  <c:v>18</c:v>
                </c:pt>
                <c:pt idx="2">
                  <c:v>16</c:v>
                </c:pt>
                <c:pt idx="3">
                  <c:v>15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7-FC4C-8D5B-BCAED7ED0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11103680"/>
        <c:axId val="2011105328"/>
      </c:barChart>
      <c:catAx>
        <c:axId val="201110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2011105328"/>
        <c:crosses val="autoZero"/>
        <c:auto val="1"/>
        <c:lblAlgn val="ctr"/>
        <c:lblOffset val="100"/>
        <c:noMultiLvlLbl val="0"/>
      </c:catAx>
      <c:valAx>
        <c:axId val="201110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201110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/>
              <a:t>Frequency of wage increases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3C11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27-3648-B4CF-EDB4634897E0}"/>
              </c:ext>
            </c:extLst>
          </c:dPt>
          <c:dPt>
            <c:idx val="1"/>
            <c:bubble3D val="0"/>
            <c:spPr>
              <a:solidFill>
                <a:srgbClr val="F26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27-3648-B4CF-EDB4634897E0}"/>
              </c:ext>
            </c:extLst>
          </c:dPt>
          <c:dPt>
            <c:idx val="2"/>
            <c:bubble3D val="0"/>
            <c:spPr>
              <a:solidFill>
                <a:srgbClr val="44A4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27-3648-B4CF-EDB4634897E0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C27-3648-B4CF-EDB4634897E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M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Too often</c:v>
                </c:pt>
                <c:pt idx="1">
                  <c:v>Often</c:v>
                </c:pt>
                <c:pt idx="2">
                  <c:v>Not so often</c:v>
                </c:pt>
                <c:pt idx="3">
                  <c:v>Rarely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0.47</c:v>
                </c:pt>
                <c:pt idx="2">
                  <c:v>0.19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27-3648-B4CF-EDB4634897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percentage</a:t>
            </a:r>
            <a:r>
              <a:rPr lang="en-US" baseline="0"/>
              <a:t> increases in wages over the last 12 months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6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72-C44D-9ECC-EA87D6FF9342}"/>
              </c:ext>
            </c:extLst>
          </c:dPt>
          <c:dPt>
            <c:idx val="1"/>
            <c:invertIfNegative val="0"/>
            <c:bubble3D val="0"/>
            <c:spPr>
              <a:solidFill>
                <a:srgbClr val="44A4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72-C44D-9ECC-EA87D6FF9342}"/>
              </c:ext>
            </c:extLst>
          </c:dPt>
          <c:dPt>
            <c:idx val="2"/>
            <c:invertIfNegative val="0"/>
            <c:bubble3D val="0"/>
            <c:spPr>
              <a:solidFill>
                <a:srgbClr val="3C11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72-C44D-9ECC-EA87D6FF9342}"/>
              </c:ext>
            </c:extLst>
          </c:dPt>
          <c:dPt>
            <c:idx val="3"/>
            <c:invertIfNegative val="0"/>
            <c:bubble3D val="0"/>
            <c:spPr>
              <a:solidFill>
                <a:srgbClr val="44A4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72-C44D-9ECC-EA87D6FF9342}"/>
              </c:ext>
            </c:extLst>
          </c:dPt>
          <c:dPt>
            <c:idx val="4"/>
            <c:invertIfNegative val="0"/>
            <c:bubble3D val="0"/>
            <c:spPr>
              <a:solidFill>
                <a:srgbClr val="F26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72-C44D-9ECC-EA87D6FF9342}"/>
              </c:ext>
            </c:extLst>
          </c:dPt>
          <c:cat>
            <c:strRef>
              <c:f>Sheet1!$A$2:$A$6</c:f>
              <c:strCache>
                <c:ptCount val="5"/>
                <c:pt idx="0">
                  <c:v>No Increases</c:v>
                </c:pt>
                <c:pt idx="1">
                  <c:v>Up to 5%</c:v>
                </c:pt>
                <c:pt idx="2">
                  <c:v>Up to 15%</c:v>
                </c:pt>
                <c:pt idx="3">
                  <c:v>Up to 25%</c:v>
                </c:pt>
                <c:pt idx="4">
                  <c:v>Over 25%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0.2</c:v>
                </c:pt>
                <c:pt idx="2">
                  <c:v>0.42</c:v>
                </c:pt>
                <c:pt idx="3">
                  <c:v>0.12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72-C44D-9ECC-EA87D6FF9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009887"/>
        <c:axId val="598317695"/>
      </c:barChart>
      <c:catAx>
        <c:axId val="59800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598317695"/>
        <c:crosses val="autoZero"/>
        <c:auto val="1"/>
        <c:lblAlgn val="ctr"/>
        <c:lblOffset val="100"/>
        <c:noMultiLvlLbl val="0"/>
      </c:catAx>
      <c:valAx>
        <c:axId val="59831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59800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Workforce Capacity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4A4F7"/>
            </a:solidFill>
            <a:ln>
              <a:noFill/>
            </a:ln>
          </c:spPr>
          <c:dPt>
            <c:idx val="0"/>
            <c:bubble3D val="0"/>
            <c:spPr>
              <a:solidFill>
                <a:srgbClr val="3C117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5-EF40-840D-225D4D36899F}"/>
              </c:ext>
            </c:extLst>
          </c:dPt>
          <c:dPt>
            <c:idx val="1"/>
            <c:bubble3D val="0"/>
            <c:spPr>
              <a:solidFill>
                <a:srgbClr val="44A4F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5-EF40-840D-225D4D36899F}"/>
              </c:ext>
            </c:extLst>
          </c:dPt>
          <c:dPt>
            <c:idx val="2"/>
            <c:bubble3D val="0"/>
            <c:spPr>
              <a:solidFill>
                <a:srgbClr val="F267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5-EF40-840D-225D4D36899F}"/>
              </c:ext>
            </c:extLst>
          </c:dPt>
          <c:dPt>
            <c:idx val="3"/>
            <c:bubble3D val="0"/>
            <c:spPr>
              <a:solidFill>
                <a:srgbClr val="3C117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5-EF40-840D-225D4D36899F}"/>
              </c:ext>
            </c:extLst>
          </c:dPt>
          <c:dPt>
            <c:idx val="4"/>
            <c:bubble3D val="0"/>
            <c:spPr>
              <a:solidFill>
                <a:srgbClr val="44A4F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5-EF40-840D-225D4D36899F}"/>
              </c:ext>
            </c:extLst>
          </c:dPt>
          <c:dPt>
            <c:idx val="5"/>
            <c:bubble3D val="0"/>
            <c:spPr>
              <a:solidFill>
                <a:srgbClr val="F267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5-EF40-840D-225D4D36899F}"/>
              </c:ext>
            </c:extLst>
          </c:dPt>
          <c:dPt>
            <c:idx val="6"/>
            <c:bubble3D val="0"/>
            <c:spPr>
              <a:solidFill>
                <a:srgbClr val="44A4F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45-EF40-840D-225D4D36899F}"/>
              </c:ext>
            </c:extLst>
          </c:dPt>
          <c:dPt>
            <c:idx val="7"/>
            <c:bubble3D val="0"/>
            <c:spPr>
              <a:solidFill>
                <a:srgbClr val="F267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45-EF40-840D-225D4D36899F}"/>
              </c:ext>
            </c:extLst>
          </c:dPt>
          <c:dLbls>
            <c:dLbl>
              <c:idx val="0"/>
              <c:layout>
                <c:manualLayout>
                  <c:x val="0.11514229850097746"/>
                  <c:y val="-4.31699044094974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45-EF40-840D-225D4D36899F}"/>
                </c:ext>
              </c:extLst>
            </c:dLbl>
            <c:dLbl>
              <c:idx val="1"/>
              <c:layout>
                <c:manualLayout>
                  <c:x val="7.8209863132739518E-2"/>
                  <c:y val="8.32562442183162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45-EF40-840D-225D4D36899F}"/>
                </c:ext>
              </c:extLst>
            </c:dLbl>
            <c:dLbl>
              <c:idx val="2"/>
              <c:layout>
                <c:manualLayout>
                  <c:x val="-6.7347382142081247E-2"/>
                  <c:y val="9.25069380203515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45-EF40-840D-225D4D36899F}"/>
                </c:ext>
              </c:extLst>
            </c:dLbl>
            <c:dLbl>
              <c:idx val="3"/>
              <c:layout>
                <c:manualLayout>
                  <c:x val="-9.3417336519661137E-2"/>
                  <c:y val="9.25069380203503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45-EF40-840D-225D4D36899F}"/>
                </c:ext>
              </c:extLst>
            </c:dLbl>
            <c:dLbl>
              <c:idx val="4"/>
              <c:layout>
                <c:manualLayout>
                  <c:x val="-6.0829893547686288E-2"/>
                  <c:y val="-5.55041628122109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45-EF40-840D-225D4D36899F}"/>
                </c:ext>
              </c:extLst>
            </c:dLbl>
            <c:dLbl>
              <c:idx val="5"/>
              <c:layout>
                <c:manualLayout>
                  <c:x val="-3.9104931566369759E-2"/>
                  <c:y val="-8.01726796176379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45-EF40-840D-225D4D36899F}"/>
                </c:ext>
              </c:extLst>
            </c:dLbl>
            <c:dLbl>
              <c:idx val="6"/>
              <c:layout>
                <c:manualLayout>
                  <c:x val="-5.4312404953291329E-2"/>
                  <c:y val="-9.25069380203515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45-EF40-840D-225D4D36899F}"/>
                </c:ext>
              </c:extLst>
            </c:dLbl>
            <c:dLbl>
              <c:idx val="7"/>
              <c:layout>
                <c:manualLayout>
                  <c:x val="-8.6899847925266931E-3"/>
                  <c:y val="-9.5590502621029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45-EF40-840D-225D4D368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M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Full Capacity</c:v>
                </c:pt>
                <c:pt idx="1">
                  <c:v>90 - 100%</c:v>
                </c:pt>
                <c:pt idx="2">
                  <c:v>70 - 90%</c:v>
                </c:pt>
                <c:pt idx="3">
                  <c:v>50 - 70%</c:v>
                </c:pt>
                <c:pt idx="4">
                  <c:v>Under 50%</c:v>
                </c:pt>
                <c:pt idx="5">
                  <c:v>Unsure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0.19</c:v>
                </c:pt>
                <c:pt idx="2">
                  <c:v>0.31</c:v>
                </c:pt>
                <c:pt idx="3">
                  <c:v>0.1</c:v>
                </c:pt>
                <c:pt idx="4">
                  <c:v>0.04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545-EF40-840D-225D4D3689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Have you lost employees over the last 12 months?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98-A14D-ABBA-A9FFC2FA73C8}"/>
              </c:ext>
            </c:extLst>
          </c:dPt>
          <c:dPt>
            <c:idx val="1"/>
            <c:bubble3D val="0"/>
            <c:spPr>
              <a:solidFill>
                <a:srgbClr val="F2672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98-A14D-ABBA-A9FFC2FA73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M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8-A14D-ABBA-A9FFC2FA73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Reason</a:t>
            </a:r>
            <a:r>
              <a:rPr lang="en-US" baseline="0"/>
              <a:t> you lost workers during the last 12 months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4A4F7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Better private sector offer</c:v>
                </c:pt>
                <c:pt idx="1">
                  <c:v>Lost to Government</c:v>
                </c:pt>
                <c:pt idx="2">
                  <c:v>Sector Unattractive</c:v>
                </c:pt>
                <c:pt idx="3">
                  <c:v>Career Change</c:v>
                </c:pt>
                <c:pt idx="4">
                  <c:v>Moved Abroad</c:v>
                </c:pt>
                <c:pt idx="5">
                  <c:v>Career break</c:v>
                </c:pt>
                <c:pt idx="6">
                  <c:v>Opened business</c:v>
                </c:pt>
                <c:pt idx="7">
                  <c:v>Other reasons</c:v>
                </c:pt>
                <c:pt idx="8">
                  <c:v>Unsure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</c:v>
                </c:pt>
                <c:pt idx="1">
                  <c:v>0.42</c:v>
                </c:pt>
                <c:pt idx="2">
                  <c:v>0.32</c:v>
                </c:pt>
                <c:pt idx="3">
                  <c:v>0.22</c:v>
                </c:pt>
                <c:pt idx="4">
                  <c:v>0.18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7-084A-81CE-B80AAB08B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0578464"/>
        <c:axId val="1140588144"/>
      </c:barChart>
      <c:catAx>
        <c:axId val="11905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1140588144"/>
        <c:crosses val="autoZero"/>
        <c:auto val="1"/>
        <c:lblAlgn val="ctr"/>
        <c:lblOffset val="100"/>
        <c:noMultiLvlLbl val="0"/>
      </c:catAx>
      <c:valAx>
        <c:axId val="114058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119057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Business</a:t>
            </a:r>
            <a:r>
              <a:rPr lang="en-US" baseline="0"/>
              <a:t> Expectations on shipping costs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117C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Go back to pre-Covid costs</c:v>
                </c:pt>
                <c:pt idx="1">
                  <c:v>Will reduce</c:v>
                </c:pt>
                <c:pt idx="2">
                  <c:v>Will settle down</c:v>
                </c:pt>
                <c:pt idx="3">
                  <c:v>Continue Increasing at a MODERATE rate</c:v>
                </c:pt>
                <c:pt idx="4">
                  <c:v>Continue Increasing at a FAST rate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0.13</c:v>
                </c:pt>
                <c:pt idx="3">
                  <c:v>0.36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6-294D-A98A-FA4D796BC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4017775"/>
        <c:axId val="654650927"/>
      </c:barChart>
      <c:catAx>
        <c:axId val="744017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654650927"/>
        <c:crosses val="autoZero"/>
        <c:auto val="1"/>
        <c:lblAlgn val="ctr"/>
        <c:lblOffset val="100"/>
        <c:noMultiLvlLbl val="0"/>
      </c:catAx>
      <c:valAx>
        <c:axId val="654650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744017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would you rate the level of bureaucracy from 1 to 5 (5 being worst)?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2672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0.24</c:v>
                </c:pt>
                <c:pt idx="3">
                  <c:v>0.37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4-CE4A-92D7-298828FA2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635920"/>
        <c:axId val="1141941088"/>
      </c:barChart>
      <c:catAx>
        <c:axId val="11426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1141941088"/>
        <c:crosses val="autoZero"/>
        <c:auto val="1"/>
        <c:lblAlgn val="ctr"/>
        <c:lblOffset val="100"/>
        <c:noMultiLvlLbl val="0"/>
      </c:catAx>
      <c:valAx>
        <c:axId val="114194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114263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Where is the bureaucracy</a:t>
            </a:r>
            <a:r>
              <a:rPr lang="en-US" baseline="0"/>
              <a:t> mainly coming from?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117C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MBR</c:v>
                </c:pt>
                <c:pt idx="1">
                  <c:v>KYC related</c:v>
                </c:pt>
                <c:pt idx="2">
                  <c:v>Statistical</c:v>
                </c:pt>
                <c:pt idx="3">
                  <c:v>Accounting</c:v>
                </c:pt>
                <c:pt idx="4">
                  <c:v>Visa Applications</c:v>
                </c:pt>
                <c:pt idx="5">
                  <c:v>Banks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0.32</c:v>
                </c:pt>
                <c:pt idx="2">
                  <c:v>0.32</c:v>
                </c:pt>
                <c:pt idx="3">
                  <c:v>0.47</c:v>
                </c:pt>
                <c:pt idx="4">
                  <c:v>0.48</c:v>
                </c:pt>
                <c:pt idx="5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8-3C42-AEFE-ED66334D5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3910368"/>
        <c:axId val="783598384"/>
      </c:barChart>
      <c:catAx>
        <c:axId val="78391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783598384"/>
        <c:crosses val="autoZero"/>
        <c:auto val="1"/>
        <c:lblAlgn val="ctr"/>
        <c:lblOffset val="100"/>
        <c:noMultiLvlLbl val="0"/>
      </c:catAx>
      <c:valAx>
        <c:axId val="78359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T"/>
          </a:p>
        </c:txPr>
        <c:crossAx val="78391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M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36E0-56DE-2240-9940-6D3FE6C0773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5072-3A3F-FB4F-AF4A-9EEEE4BF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5033-03DD-2147-83CF-D413F5CF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3258C-267A-FA48-A4D5-D56A77C5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6B61-1C3B-064E-AA5A-2E58DA08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17FF-FBFA-9B45-913F-EC193B71D19F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B808-9C63-A740-A1B0-4C9D13F6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6E075-AAA2-4A4A-BCD0-AADEA8AC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EF90-A51A-1C42-B6A9-00B0EE98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4A2C-4BC3-5C44-B72B-C53F9CFFB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6C4D-D136-9745-BB01-79D23FA9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530C-87F0-1043-80BF-0CED3C3B685B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B6A0-5FE3-4C46-97A4-FED877CC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9BEA6-6F8E-DD46-A9C4-B89448D1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C96ED-FBC2-184D-B4AF-51EC98169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72DB1-F56F-854C-B853-B77E5364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8EB6-2D3D-A344-86F7-4A5703A3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26A0-7DB4-F34B-A062-D6EBAC924547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D3C72-D42A-0B46-A138-8ECAFB5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EBE96-58F5-C741-B098-09896286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A1BA-81A3-5C46-90A4-8F31683A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BAD0-C34B-5147-9822-4CDCFAA9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D555-EA54-D743-AB3D-C15D6844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CB3-D81F-8B4E-9E76-8DB28E62136C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8CF8-716E-E141-84A4-C4D72E8B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64EF-93ED-F848-B40D-932819FA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A327-095D-C847-8489-B170BFF5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18081-545D-8847-A951-BA086BFA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C8CE0-8FCC-5B4D-8D51-5541364D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C73-EB16-834F-AEFF-76EE03137EF4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E628-6D4C-7B41-ABF2-CE1C1066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2783-90F2-9A41-9322-9FEC9EC1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BBAA-698A-3845-AF0B-13AC71A2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7237-806A-ED4B-BB12-C7838A586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6467-9591-EB42-AC22-C4653B6D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EFD33-E277-1541-8038-A522FBFC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FF3-C9E1-B049-88A1-A917B10A8012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6C96D-7099-9942-90E4-2D6F4FE3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99DAF-608C-DB4A-94A5-F7FAA6D3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E565-0339-6F4F-88AD-80E7A67B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2110-CFA0-004E-AA67-56642729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2078-FC19-3E44-B3E4-C224096D0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F5991-C1D9-7C4A-A169-126D0DA76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4E04-B610-DC46-B694-58C0B1817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4410F-BAE1-E644-8B00-C14FE8EE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564F-6400-FA4C-8AD4-80E331EF87E3}" type="datetime1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ABE0C-EF4A-654C-B57D-E7C2017D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32D62-EA70-6D4F-A928-A07EDBBF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4B29-FB62-0C46-8078-1D48570F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1B90D-1AE3-424A-B052-DA54D522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3CC-5C3B-854F-BD06-01F0AB632AF3}" type="datetime1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9043A-D9B6-8942-8F4C-6FEBDF2C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B6CFF-F894-5047-BD77-2F3D010B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7B44B-5407-1A48-A4F4-DABF492B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EC70-75E1-2340-B0C6-5C7FE9F44183}" type="datetime1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46F12-C6E6-5B45-8087-C30DF46F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C8155-2554-B246-B892-83608AA8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DD89-FA0E-AD4D-8C1A-02297654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7B51-FD68-1E4F-9A73-AE6EA360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6D11-3B0F-6F4C-96A9-8D02FE75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B7B7C-676B-0F44-9AF7-EFCBD506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E672-10DB-7647-8127-0A5D524230C4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5C809-7010-5141-9AE5-E8EE46F6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6119C-619F-224B-991B-9BF85914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7E90-277E-4F48-BFD6-62DE404F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74AD2-B499-CE43-A766-6F1C7B023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6D233-4B10-BA42-967E-82BF69BF3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99B28-D708-0E46-84AE-DB2E1D51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16FB-F6CD-5C48-97F6-62EF10591852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8D506-168D-CF44-9FE9-DFBC0E5B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58AAB-8B5F-B944-B7D3-1125B29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78D1E4-0A7A-CC41-AF5C-72BE9ACB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DDED4-681D-FE40-B0BD-8DC7D17F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7B37-2713-9146-A87E-CA4A90012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B24D-B8B0-3648-A239-8DF1764A6947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90B9-7D0A-6C4E-B415-3FFF07248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AAB4-EFC5-2D42-8FC7-651D30F09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4"/>
            <a:ext cx="9144000" cy="148251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venir Black" panose="02000503020000020003" pitchFamily="2" charset="0"/>
              </a:rPr>
              <a:t>BUDGET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F2D7C-E1A1-3343-AEBD-1D604BA0B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5346"/>
            <a:ext cx="9144000" cy="11376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Malta Chamber of SMEs </a:t>
            </a:r>
          </a:p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50 proposals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4"/>
            <a:ext cx="9144000" cy="1444642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Unfair Competition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9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926014" y="-153142"/>
            <a:ext cx="6684264" cy="7053943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953" y="1333818"/>
            <a:ext cx="8121137" cy="71978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2A95BE-BB35-9E4D-97BC-AC123CED58E6}"/>
              </a:ext>
            </a:extLst>
          </p:cNvPr>
          <p:cNvSpPr txBox="1">
            <a:spLocks/>
          </p:cNvSpPr>
          <p:nvPr/>
        </p:nvSpPr>
        <p:spPr>
          <a:xfrm>
            <a:off x="5961185" y="218826"/>
            <a:ext cx="5975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US" dirty="0">
                <a:solidFill>
                  <a:srgbClr val="402A78"/>
                </a:solidFill>
                <a:latin typeface="Avenir Next" panose="020B0503020202020204" pitchFamily="34" charset="0"/>
              </a:rPr>
              <a:t>Proposals to address unlevel playing field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1EAC0-FCD4-4A2B-72AC-7C78DDB49451}"/>
              </a:ext>
            </a:extLst>
          </p:cNvPr>
          <p:cNvSpPr txBox="1">
            <a:spLocks/>
          </p:cNvSpPr>
          <p:nvPr/>
        </p:nvSpPr>
        <p:spPr>
          <a:xfrm>
            <a:off x="5942990" y="2244609"/>
            <a:ext cx="57309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Public procurement fairness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Public procurement ombudsman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Remove tender financial requirements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83132-9F54-9FFE-EE14-B61ACD903E13}"/>
              </a:ext>
            </a:extLst>
          </p:cNvPr>
          <p:cNvSpPr txBox="1">
            <a:spLocks/>
          </p:cNvSpPr>
          <p:nvPr/>
        </p:nvSpPr>
        <p:spPr>
          <a:xfrm>
            <a:off x="5961185" y="3576056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Scanner through catamaran exit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55B4C0-08A6-EB72-D440-B9F2B9153D60}"/>
              </a:ext>
            </a:extLst>
          </p:cNvPr>
          <p:cNvSpPr txBox="1">
            <a:spLocks/>
          </p:cNvSpPr>
          <p:nvPr/>
        </p:nvSpPr>
        <p:spPr>
          <a:xfrm>
            <a:off x="5961184" y="4317515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Tax reform to address the 6/7</a:t>
            </a:r>
            <a:r>
              <a:rPr lang="en-US" sz="1800" baseline="30000" dirty="0">
                <a:latin typeface="Avenir Next" panose="020B0503020202020204" pitchFamily="34" charset="0"/>
              </a:rPr>
              <a:t>th</a:t>
            </a:r>
            <a:r>
              <a:rPr lang="en-US" sz="1800" dirty="0">
                <a:latin typeface="Avenir Next" panose="020B0503020202020204" pitchFamily="34" charset="0"/>
              </a:rPr>
              <a:t> disparity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AD5DD8-1AD6-CB73-2AF5-BC31EFD83124}"/>
              </a:ext>
            </a:extLst>
          </p:cNvPr>
          <p:cNvSpPr txBox="1">
            <a:spLocks/>
          </p:cNvSpPr>
          <p:nvPr/>
        </p:nvSpPr>
        <p:spPr>
          <a:xfrm>
            <a:off x="5961184" y="5071819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venir Next" panose="020B0503020202020204" pitchFamily="34" charset="0"/>
              </a:rPr>
              <a:t>Incentivising</a:t>
            </a:r>
            <a:r>
              <a:rPr lang="en-US" sz="1800" dirty="0">
                <a:latin typeface="Avenir Next" panose="020B0503020202020204" pitchFamily="34" charset="0"/>
              </a:rPr>
              <a:t> transparency in payments</a:t>
            </a:r>
          </a:p>
        </p:txBody>
      </p:sp>
    </p:spTree>
    <p:extLst>
      <p:ext uri="{BB962C8B-B14F-4D97-AF65-F5344CB8AC3E}">
        <p14:creationId xmlns:p14="http://schemas.microsoft.com/office/powerpoint/2010/main" val="9245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4"/>
            <a:ext cx="9144000" cy="1778748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Import disruptions and challenges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6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7585" y="-42801"/>
            <a:ext cx="12209585" cy="6900801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F6BF6B-818F-0974-7934-55A5BBE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44" y="6466382"/>
            <a:ext cx="7649306" cy="321518"/>
          </a:xfrm>
        </p:spPr>
        <p:txBody>
          <a:bodyPr anchor="ctr">
            <a:no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Avenir Next" panose="020B0503020202020204" pitchFamily="34" charset="0"/>
              </a:rPr>
              <a:t>Source: Malta Chamber of SMEs pre-Budget Survey – Aug 2022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3F1077-A37A-1288-1682-1A8B3224C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501659"/>
              </p:ext>
            </p:extLst>
          </p:nvPr>
        </p:nvGraphicFramePr>
        <p:xfrm>
          <a:off x="967444" y="984738"/>
          <a:ext cx="10357048" cy="524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89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926014" y="-153142"/>
            <a:ext cx="6684264" cy="7053943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953" y="1333818"/>
            <a:ext cx="8121137" cy="71978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2A95BE-BB35-9E4D-97BC-AC123CED58E6}"/>
              </a:ext>
            </a:extLst>
          </p:cNvPr>
          <p:cNvSpPr txBox="1">
            <a:spLocks/>
          </p:cNvSpPr>
          <p:nvPr/>
        </p:nvSpPr>
        <p:spPr>
          <a:xfrm>
            <a:off x="5961185" y="218826"/>
            <a:ext cx="5975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US" dirty="0">
                <a:solidFill>
                  <a:srgbClr val="402A78"/>
                </a:solidFill>
                <a:latin typeface="Avenir Next" panose="020B0503020202020204" pitchFamily="34" charset="0"/>
              </a:rPr>
              <a:t>Proposals to address import challenges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1EAC0-FCD4-4A2B-72AC-7C78DDB49451}"/>
              </a:ext>
            </a:extLst>
          </p:cNvPr>
          <p:cNvSpPr txBox="1">
            <a:spLocks/>
          </p:cNvSpPr>
          <p:nvPr/>
        </p:nvSpPr>
        <p:spPr>
          <a:xfrm>
            <a:off x="5942990" y="2259378"/>
            <a:ext cx="57309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VAT and customs duty to be calculated on cost of goods only</a:t>
            </a: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83132-9F54-9FFE-EE14-B61ACD903E13}"/>
              </a:ext>
            </a:extLst>
          </p:cNvPr>
          <p:cNvSpPr txBox="1">
            <a:spLocks/>
          </p:cNvSpPr>
          <p:nvPr/>
        </p:nvSpPr>
        <p:spPr>
          <a:xfrm>
            <a:off x="5961185" y="3558471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Increase incentive under the Rent Subsidy Scheme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55B4C0-08A6-EB72-D440-B9F2B9153D60}"/>
              </a:ext>
            </a:extLst>
          </p:cNvPr>
          <p:cNvSpPr txBox="1">
            <a:spLocks/>
          </p:cNvSpPr>
          <p:nvPr/>
        </p:nvSpPr>
        <p:spPr>
          <a:xfrm>
            <a:off x="5961184" y="4299930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Independent review of customs procedures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AD5DD8-1AD6-CB73-2AF5-BC31EFD83124}"/>
              </a:ext>
            </a:extLst>
          </p:cNvPr>
          <p:cNvSpPr txBox="1">
            <a:spLocks/>
          </p:cNvSpPr>
          <p:nvPr/>
        </p:nvSpPr>
        <p:spPr>
          <a:xfrm>
            <a:off x="5961184" y="5054233"/>
            <a:ext cx="5509849" cy="1112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Push at EU level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Import costs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Brexit</a:t>
            </a:r>
          </a:p>
        </p:txBody>
      </p:sp>
    </p:spTree>
    <p:extLst>
      <p:ext uri="{BB962C8B-B14F-4D97-AF65-F5344CB8AC3E}">
        <p14:creationId xmlns:p14="http://schemas.microsoft.com/office/powerpoint/2010/main" val="4747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4"/>
            <a:ext cx="9144000" cy="1444642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Bureaucracy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7585" y="-21401"/>
            <a:ext cx="12209585" cy="6900801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F6BF6B-818F-0974-7934-55A5BBE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2" y="5288213"/>
            <a:ext cx="7649306" cy="321518"/>
          </a:xfrm>
        </p:spPr>
        <p:txBody>
          <a:bodyPr anchor="ctr">
            <a:no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Avenir Next" panose="020B0503020202020204" pitchFamily="34" charset="0"/>
              </a:rPr>
              <a:t>Source: Malta Chamber of SMEs pre-Budget Survey – Aug 2022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5DC562-1E6B-278F-693B-B13893F64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6641"/>
              </p:ext>
            </p:extLst>
          </p:nvPr>
        </p:nvGraphicFramePr>
        <p:xfrm>
          <a:off x="146685" y="1747190"/>
          <a:ext cx="5714711" cy="336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A6C088-B9C3-C095-4E56-4868486DB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382099"/>
              </p:ext>
            </p:extLst>
          </p:nvPr>
        </p:nvGraphicFramePr>
        <p:xfrm>
          <a:off x="6078414" y="1747190"/>
          <a:ext cx="5949316" cy="336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73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926014" y="-153142"/>
            <a:ext cx="6684264" cy="7053943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953" y="1333818"/>
            <a:ext cx="8121137" cy="71978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2A95BE-BB35-9E4D-97BC-AC123CED58E6}"/>
              </a:ext>
            </a:extLst>
          </p:cNvPr>
          <p:cNvSpPr txBox="1">
            <a:spLocks/>
          </p:cNvSpPr>
          <p:nvPr/>
        </p:nvSpPr>
        <p:spPr>
          <a:xfrm>
            <a:off x="5961185" y="218826"/>
            <a:ext cx="5975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US" dirty="0">
                <a:solidFill>
                  <a:srgbClr val="402A78"/>
                </a:solidFill>
                <a:latin typeface="Avenir Next" panose="020B0503020202020204" pitchFamily="34" charset="0"/>
              </a:rPr>
              <a:t>Proposals to counter bureaucracy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1EAC0-FCD4-4A2B-72AC-7C78DDB49451}"/>
              </a:ext>
            </a:extLst>
          </p:cNvPr>
          <p:cNvSpPr txBox="1">
            <a:spLocks/>
          </p:cNvSpPr>
          <p:nvPr/>
        </p:nvSpPr>
        <p:spPr>
          <a:xfrm>
            <a:off x="5942990" y="2259378"/>
            <a:ext cx="57309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Remove audit requirements on micros with under 500K turnover</a:t>
            </a: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83132-9F54-9FFE-EE14-B61ACD903E13}"/>
              </a:ext>
            </a:extLst>
          </p:cNvPr>
          <p:cNvSpPr txBox="1">
            <a:spLocks/>
          </p:cNvSpPr>
          <p:nvPr/>
        </p:nvSpPr>
        <p:spPr>
          <a:xfrm>
            <a:off x="5961185" y="3558471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Revising MBR fees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55B4C0-08A6-EB72-D440-B9F2B9153D60}"/>
              </a:ext>
            </a:extLst>
          </p:cNvPr>
          <p:cNvSpPr txBox="1">
            <a:spLocks/>
          </p:cNvSpPr>
          <p:nvPr/>
        </p:nvSpPr>
        <p:spPr>
          <a:xfrm>
            <a:off x="5961184" y="4299930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Reinstate the better regulation unit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AD5DD8-1AD6-CB73-2AF5-BC31EFD83124}"/>
              </a:ext>
            </a:extLst>
          </p:cNvPr>
          <p:cNvSpPr txBox="1">
            <a:spLocks/>
          </p:cNvSpPr>
          <p:nvPr/>
        </p:nvSpPr>
        <p:spPr>
          <a:xfrm>
            <a:off x="5961184" y="5054233"/>
            <a:ext cx="5509849" cy="75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Address banking dominance</a:t>
            </a:r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9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4"/>
            <a:ext cx="9144000" cy="1444642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Incentive Schemes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6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7586" y="-42801"/>
            <a:ext cx="12209585" cy="6900801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F6BF6B-818F-0974-7934-55A5BBE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44" y="6466382"/>
            <a:ext cx="7649306" cy="321518"/>
          </a:xfrm>
        </p:spPr>
        <p:txBody>
          <a:bodyPr anchor="ctr">
            <a:no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Avenir Next" panose="020B0503020202020204" pitchFamily="34" charset="0"/>
              </a:rPr>
              <a:t>Source: Malta Chamber of SMEs pre-Budget Survey – Aug 2022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419C157-8BC1-7107-B8F5-D2E43C0A6A47}"/>
              </a:ext>
            </a:extLst>
          </p:cNvPr>
          <p:cNvGraphicFramePr/>
          <p:nvPr/>
        </p:nvGraphicFramePr>
        <p:xfrm>
          <a:off x="1002178" y="474785"/>
          <a:ext cx="10251976" cy="592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86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3"/>
            <a:ext cx="9144000" cy="2552471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Tax reform to address current economic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926014" y="-153142"/>
            <a:ext cx="6684264" cy="7053943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953" y="1333818"/>
            <a:ext cx="8121137" cy="71978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2A95BE-BB35-9E4D-97BC-AC123CED58E6}"/>
              </a:ext>
            </a:extLst>
          </p:cNvPr>
          <p:cNvSpPr txBox="1">
            <a:spLocks/>
          </p:cNvSpPr>
          <p:nvPr/>
        </p:nvSpPr>
        <p:spPr>
          <a:xfrm>
            <a:off x="5961185" y="218826"/>
            <a:ext cx="5975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US" dirty="0">
                <a:solidFill>
                  <a:srgbClr val="402A78"/>
                </a:solidFill>
                <a:latin typeface="Avenir Next" panose="020B0503020202020204" pitchFamily="34" charset="0"/>
              </a:rPr>
              <a:t>Proposals for incentive schemes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1EAC0-FCD4-4A2B-72AC-7C78DDB49451}"/>
              </a:ext>
            </a:extLst>
          </p:cNvPr>
          <p:cNvSpPr txBox="1">
            <a:spLocks/>
          </p:cNvSpPr>
          <p:nvPr/>
        </p:nvSpPr>
        <p:spPr>
          <a:xfrm>
            <a:off x="6078002" y="2232909"/>
            <a:ext cx="5730979" cy="64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Improving </a:t>
            </a:r>
            <a:r>
              <a:rPr lang="en-GB" sz="1800" dirty="0" err="1">
                <a:latin typeface="Avenir Next" panose="020B0503020202020204" pitchFamily="34" charset="0"/>
              </a:rPr>
              <a:t>MicroInvest</a:t>
            </a:r>
            <a:endParaRPr lang="en-US" sz="1800" dirty="0">
              <a:latin typeface="Avenir Next" panose="020B05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83132-9F54-9FFE-EE14-B61ACD903E13}"/>
              </a:ext>
            </a:extLst>
          </p:cNvPr>
          <p:cNvSpPr txBox="1">
            <a:spLocks/>
          </p:cNvSpPr>
          <p:nvPr/>
        </p:nvSpPr>
        <p:spPr>
          <a:xfrm>
            <a:off x="6078000" y="2875945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Incentives for green transport (</a:t>
            </a:r>
            <a:r>
              <a:rPr lang="en-US" sz="1800" dirty="0" err="1">
                <a:latin typeface="Avenir Next" panose="020B0503020202020204" pitchFamily="34" charset="0"/>
              </a:rPr>
              <a:t>Evs</a:t>
            </a:r>
            <a:r>
              <a:rPr lang="en-US" sz="1800" dirty="0">
                <a:latin typeface="Avenir Next" panose="020B0503020202020204" pitchFamily="34" charset="0"/>
              </a:rPr>
              <a:t>, replacement)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07F9ED-12BC-2362-7318-7E7FD6FE8965}"/>
              </a:ext>
            </a:extLst>
          </p:cNvPr>
          <p:cNvSpPr txBox="1">
            <a:spLocks/>
          </p:cNvSpPr>
          <p:nvPr/>
        </p:nvSpPr>
        <p:spPr>
          <a:xfrm>
            <a:off x="6078000" y="3638827"/>
            <a:ext cx="5975235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Yachting Industry and Private Education Providers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3D016E-F31F-C1CA-75AD-E985E5CD4395}"/>
              </a:ext>
            </a:extLst>
          </p:cNvPr>
          <p:cNvSpPr txBox="1">
            <a:spLocks/>
          </p:cNvSpPr>
          <p:nvPr/>
        </p:nvSpPr>
        <p:spPr>
          <a:xfrm>
            <a:off x="6096000" y="4286611"/>
            <a:ext cx="5509849" cy="1903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Renewables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Adequate infrastructure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Emerging technologies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Residential investments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4"/>
            <a:ext cx="9144000" cy="1866672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Quality</a:t>
            </a:r>
            <a:b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of life and tourism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926014" y="-153142"/>
            <a:ext cx="6684264" cy="7053943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953" y="1333818"/>
            <a:ext cx="8121137" cy="71978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2A95BE-BB35-9E4D-97BC-AC123CED58E6}"/>
              </a:ext>
            </a:extLst>
          </p:cNvPr>
          <p:cNvSpPr txBox="1">
            <a:spLocks/>
          </p:cNvSpPr>
          <p:nvPr/>
        </p:nvSpPr>
        <p:spPr>
          <a:xfrm>
            <a:off x="5961185" y="218826"/>
            <a:ext cx="5975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US" dirty="0">
                <a:solidFill>
                  <a:srgbClr val="402A78"/>
                </a:solidFill>
                <a:latin typeface="Avenir Next" panose="020B0503020202020204" pitchFamily="34" charset="0"/>
              </a:rPr>
              <a:t>Proposals for increasing quality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1EAC0-FCD4-4A2B-72AC-7C78DDB49451}"/>
              </a:ext>
            </a:extLst>
          </p:cNvPr>
          <p:cNvSpPr txBox="1">
            <a:spLocks/>
          </p:cNvSpPr>
          <p:nvPr/>
        </p:nvSpPr>
        <p:spPr>
          <a:xfrm>
            <a:off x="6078002" y="2232908"/>
            <a:ext cx="5730979" cy="1196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Quality Strategy for Malta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Development Planning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Traffic Issues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Next" panose="020B0503020202020204" pitchFamily="34" charset="0"/>
              </a:rPr>
              <a:t>Safety and Security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83132-9F54-9FFE-EE14-B61ACD903E13}"/>
              </a:ext>
            </a:extLst>
          </p:cNvPr>
          <p:cNvSpPr txBox="1">
            <a:spLocks/>
          </p:cNvSpPr>
          <p:nvPr/>
        </p:nvSpPr>
        <p:spPr>
          <a:xfrm>
            <a:off x="6096000" y="3708893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Tourism competitiveness scoreboard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07F9ED-12BC-2362-7318-7E7FD6FE8965}"/>
              </a:ext>
            </a:extLst>
          </p:cNvPr>
          <p:cNvSpPr txBox="1">
            <a:spLocks/>
          </p:cNvSpPr>
          <p:nvPr/>
        </p:nvSpPr>
        <p:spPr>
          <a:xfrm>
            <a:off x="6096000" y="4471775"/>
            <a:ext cx="5975235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Technology to Govern scooters</a:t>
            </a:r>
          </a:p>
        </p:txBody>
      </p:sp>
    </p:spTree>
    <p:extLst>
      <p:ext uri="{BB962C8B-B14F-4D97-AF65-F5344CB8AC3E}">
        <p14:creationId xmlns:p14="http://schemas.microsoft.com/office/powerpoint/2010/main" val="6787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307"/>
            <a:ext cx="9144000" cy="148251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venir Black" panose="02000503020000020003" pitchFamily="2" charset="0"/>
              </a:rPr>
              <a:t>BUDGET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F2D7C-E1A1-3343-AEBD-1D604BA0B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217"/>
            <a:ext cx="9144000" cy="11376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Malta Chamber of SMEs </a:t>
            </a:r>
          </a:p>
          <a:p>
            <a:r>
              <a:rPr lang="en-US" sz="4000" b="1" dirty="0">
                <a:solidFill>
                  <a:schemeClr val="bg1"/>
                </a:solidFill>
                <a:latin typeface="Avenir Light" panose="020B0402020203020204" pitchFamily="34" charset="77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3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7586" y="-42801"/>
            <a:ext cx="12209585" cy="6900801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02030A-6B6D-B11D-8ABE-8C39DE667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869685"/>
              </p:ext>
            </p:extLst>
          </p:nvPr>
        </p:nvGraphicFramePr>
        <p:xfrm>
          <a:off x="1055369" y="509715"/>
          <a:ext cx="10427385" cy="57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FFF6BF6B-818F-0974-7934-55A5BBE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44" y="6466382"/>
            <a:ext cx="7649306" cy="321518"/>
          </a:xfrm>
        </p:spPr>
        <p:txBody>
          <a:bodyPr anchor="ctr">
            <a:no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Avenir Next" panose="020B0503020202020204" pitchFamily="34" charset="0"/>
              </a:rPr>
              <a:t>Source: Malta Chamber of SMEs pre-Budget Survey – Aug 2022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7585" y="-21401"/>
            <a:ext cx="12209585" cy="6900801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F6BF6B-818F-0974-7934-55A5BBE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2" y="5288213"/>
            <a:ext cx="7649306" cy="321518"/>
          </a:xfrm>
        </p:spPr>
        <p:txBody>
          <a:bodyPr anchor="ctr">
            <a:no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Avenir Next" panose="020B0503020202020204" pitchFamily="34" charset="0"/>
              </a:rPr>
              <a:t>Source: Malta Chamber of SMEs pre-Budget Survey – Aug 2022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4F9D57-896F-D312-7F40-94D1676D7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755596"/>
              </p:ext>
            </p:extLst>
          </p:nvPr>
        </p:nvGraphicFramePr>
        <p:xfrm>
          <a:off x="128882" y="1367545"/>
          <a:ext cx="5814646" cy="369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D4E854-6AD0-28EF-0560-BFD1E3A5C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136553"/>
              </p:ext>
            </p:extLst>
          </p:nvPr>
        </p:nvGraphicFramePr>
        <p:xfrm>
          <a:off x="6248474" y="1367545"/>
          <a:ext cx="5814646" cy="369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19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926014" y="-153142"/>
            <a:ext cx="6684264" cy="7053943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953" y="1333818"/>
            <a:ext cx="8121137" cy="71978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2A95BE-BB35-9E4D-97BC-AC123CED58E6}"/>
              </a:ext>
            </a:extLst>
          </p:cNvPr>
          <p:cNvSpPr txBox="1">
            <a:spLocks/>
          </p:cNvSpPr>
          <p:nvPr/>
        </p:nvSpPr>
        <p:spPr>
          <a:xfrm>
            <a:off x="5961185" y="218826"/>
            <a:ext cx="5975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US" dirty="0">
                <a:solidFill>
                  <a:srgbClr val="402A78"/>
                </a:solidFill>
                <a:latin typeface="Avenir Next" panose="020B0503020202020204" pitchFamily="34" charset="0"/>
              </a:rPr>
              <a:t>Proposals to reduce inflationary pressures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1EAC0-FCD4-4A2B-72AC-7C78DDB49451}"/>
              </a:ext>
            </a:extLst>
          </p:cNvPr>
          <p:cNvSpPr txBox="1">
            <a:spLocks/>
          </p:cNvSpPr>
          <p:nvPr/>
        </p:nvSpPr>
        <p:spPr>
          <a:xfrm>
            <a:off x="6078002" y="2232909"/>
            <a:ext cx="5730979" cy="64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Incentivise business through lower tax schemes</a:t>
            </a:r>
            <a:endParaRPr lang="en-US" sz="1800" dirty="0">
              <a:latin typeface="Avenir Next" panose="020B05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83132-9F54-9FFE-EE14-B61ACD903E13}"/>
              </a:ext>
            </a:extLst>
          </p:cNvPr>
          <p:cNvSpPr txBox="1">
            <a:spLocks/>
          </p:cNvSpPr>
          <p:nvPr/>
        </p:nvSpPr>
        <p:spPr>
          <a:xfrm>
            <a:off x="6078000" y="2875945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Widening of tax brackets for individuals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07F9ED-12BC-2362-7318-7E7FD6FE8965}"/>
              </a:ext>
            </a:extLst>
          </p:cNvPr>
          <p:cNvSpPr txBox="1">
            <a:spLocks/>
          </p:cNvSpPr>
          <p:nvPr/>
        </p:nvSpPr>
        <p:spPr>
          <a:xfrm>
            <a:off x="6078000" y="3638827"/>
            <a:ext cx="4637483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Reduce VAT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A02634-FF2B-4032-8C44-6306315993E6}"/>
              </a:ext>
            </a:extLst>
          </p:cNvPr>
          <p:cNvSpPr txBox="1">
            <a:spLocks/>
          </p:cNvSpPr>
          <p:nvPr/>
        </p:nvSpPr>
        <p:spPr>
          <a:xfrm>
            <a:off x="6078000" y="4377098"/>
            <a:ext cx="4637483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Remove Excise Tax</a:t>
            </a:r>
            <a:endParaRPr lang="en-US" sz="1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7743"/>
            <a:ext cx="9144000" cy="2552471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Next" panose="020B0503020202020204" pitchFamily="34" charset="0"/>
              </a:rPr>
              <a:t>Human Resource Crises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7586" y="-42801"/>
            <a:ext cx="12209585" cy="6900801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F6BF6B-818F-0974-7934-55A5BBE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44" y="6466382"/>
            <a:ext cx="7649306" cy="321518"/>
          </a:xfrm>
        </p:spPr>
        <p:txBody>
          <a:bodyPr anchor="ctr">
            <a:no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Avenir Next" panose="020B0503020202020204" pitchFamily="34" charset="0"/>
              </a:rPr>
              <a:t>Source: Malta Chamber of SMEs pre-Budget Survey – Aug 2022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E4E4661-8514-67BB-2BC6-2165F84CB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801378"/>
              </p:ext>
            </p:extLst>
          </p:nvPr>
        </p:nvGraphicFramePr>
        <p:xfrm>
          <a:off x="967444" y="497559"/>
          <a:ext cx="10273813" cy="586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910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7585" y="-21401"/>
            <a:ext cx="12209585" cy="6900801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F6BF6B-818F-0974-7934-55A5BBE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2" y="5288213"/>
            <a:ext cx="7649306" cy="321518"/>
          </a:xfrm>
        </p:spPr>
        <p:txBody>
          <a:bodyPr anchor="ctr">
            <a:no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Avenir Next" panose="020B0503020202020204" pitchFamily="34" charset="0"/>
              </a:rPr>
              <a:t>Source: Malta Chamber of SMEs pre-Budget Survey – Aug 2022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0CD162-6808-6877-A036-F95F46D12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89746"/>
              </p:ext>
            </p:extLst>
          </p:nvPr>
        </p:nvGraphicFramePr>
        <p:xfrm>
          <a:off x="164270" y="1734360"/>
          <a:ext cx="5749876" cy="336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562A5A-30A4-83E9-34FA-8D5623422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65044"/>
              </p:ext>
            </p:extLst>
          </p:nvPr>
        </p:nvGraphicFramePr>
        <p:xfrm>
          <a:off x="6113585" y="1747190"/>
          <a:ext cx="5931730" cy="336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49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926014" y="-153142"/>
            <a:ext cx="6684264" cy="7053943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953" y="1333818"/>
            <a:ext cx="8121137" cy="71978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2A95BE-BB35-9E4D-97BC-AC123CED58E6}"/>
              </a:ext>
            </a:extLst>
          </p:cNvPr>
          <p:cNvSpPr txBox="1">
            <a:spLocks/>
          </p:cNvSpPr>
          <p:nvPr/>
        </p:nvSpPr>
        <p:spPr>
          <a:xfrm>
            <a:off x="5961185" y="218826"/>
            <a:ext cx="5975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US" dirty="0">
                <a:solidFill>
                  <a:srgbClr val="402A78"/>
                </a:solidFill>
                <a:latin typeface="Avenir Next" panose="020B0503020202020204" pitchFamily="34" charset="0"/>
              </a:rPr>
              <a:t>Proposals to address HR shortage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1EAC0-FCD4-4A2B-72AC-7C78DDB49451}"/>
              </a:ext>
            </a:extLst>
          </p:cNvPr>
          <p:cNvSpPr txBox="1">
            <a:spLocks/>
          </p:cNvSpPr>
          <p:nvPr/>
        </p:nvSpPr>
        <p:spPr>
          <a:xfrm>
            <a:off x="6078002" y="2232909"/>
            <a:ext cx="5730979" cy="64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Limit public sector employment</a:t>
            </a:r>
            <a:endParaRPr lang="en-US" sz="1800" dirty="0">
              <a:latin typeface="Avenir Next" panose="020B05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83132-9F54-9FFE-EE14-B61ACD903E13}"/>
              </a:ext>
            </a:extLst>
          </p:cNvPr>
          <p:cNvSpPr txBox="1">
            <a:spLocks/>
          </p:cNvSpPr>
          <p:nvPr/>
        </p:nvSpPr>
        <p:spPr>
          <a:xfrm>
            <a:off x="6078000" y="2875945"/>
            <a:ext cx="5509849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Secondment plan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07F9ED-12BC-2362-7318-7E7FD6FE8965}"/>
              </a:ext>
            </a:extLst>
          </p:cNvPr>
          <p:cNvSpPr txBox="1">
            <a:spLocks/>
          </p:cNvSpPr>
          <p:nvPr/>
        </p:nvSpPr>
        <p:spPr>
          <a:xfrm>
            <a:off x="6078000" y="3638827"/>
            <a:ext cx="4637483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Trade </a:t>
            </a:r>
            <a:r>
              <a:rPr lang="en-US" sz="1800" dirty="0" err="1">
                <a:latin typeface="Avenir Next" panose="020B0503020202020204" pitchFamily="34" charset="0"/>
              </a:rPr>
              <a:t>programmes</a:t>
            </a:r>
            <a:endParaRPr lang="en-US" sz="1800" dirty="0">
              <a:latin typeface="Avenir Next" panose="020B0503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A02634-FF2B-4032-8C44-6306315993E6}"/>
              </a:ext>
            </a:extLst>
          </p:cNvPr>
          <p:cNvSpPr txBox="1">
            <a:spLocks/>
          </p:cNvSpPr>
          <p:nvPr/>
        </p:nvSpPr>
        <p:spPr>
          <a:xfrm>
            <a:off x="6078000" y="4377098"/>
            <a:ext cx="4637483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Efficient TCN recruitment system</a:t>
            </a:r>
            <a:endParaRPr lang="en-US" sz="1800" dirty="0"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B92E1-21C1-0A86-2D9D-D987BC348AFE}"/>
              </a:ext>
            </a:extLst>
          </p:cNvPr>
          <p:cNvSpPr txBox="1">
            <a:spLocks/>
          </p:cNvSpPr>
          <p:nvPr/>
        </p:nvSpPr>
        <p:spPr>
          <a:xfrm>
            <a:off x="6077999" y="5125787"/>
            <a:ext cx="4637483" cy="751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venir Next" panose="020B0503020202020204" pitchFamily="34" charset="0"/>
              </a:rPr>
              <a:t>Part time / full time tax discrepancy</a:t>
            </a:r>
            <a:endParaRPr lang="en-US" sz="1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30843</TotalTime>
  <Words>379</Words>
  <Application>Microsoft Macintosh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Black</vt:lpstr>
      <vt:lpstr>Avenir Light</vt:lpstr>
      <vt:lpstr>Avenir Next</vt:lpstr>
      <vt:lpstr>Calibri</vt:lpstr>
      <vt:lpstr>Calibri Light</vt:lpstr>
      <vt:lpstr>Courier New</vt:lpstr>
      <vt:lpstr>Office Theme</vt:lpstr>
      <vt:lpstr>BUDGET 2023</vt:lpstr>
      <vt:lpstr>Tax reform to address current economic challenges</vt:lpstr>
      <vt:lpstr>Source: Malta Chamber of SMEs pre-Budget Survey – Aug 2022</vt:lpstr>
      <vt:lpstr>Source: Malta Chamber of SMEs pre-Budget Survey – Aug 2022</vt:lpstr>
      <vt:lpstr>PowerPoint Presentation</vt:lpstr>
      <vt:lpstr>Human Resource Crises</vt:lpstr>
      <vt:lpstr>Source: Malta Chamber of SMEs pre-Budget Survey – Aug 2022</vt:lpstr>
      <vt:lpstr>Source: Malta Chamber of SMEs pre-Budget Survey – Aug 2022</vt:lpstr>
      <vt:lpstr>PowerPoint Presentation</vt:lpstr>
      <vt:lpstr>Unfair Competition</vt:lpstr>
      <vt:lpstr>PowerPoint Presentation</vt:lpstr>
      <vt:lpstr>Import disruptions and challenges </vt:lpstr>
      <vt:lpstr>Source: Malta Chamber of SMEs pre-Budget Survey – Aug 2022</vt:lpstr>
      <vt:lpstr>PowerPoint Presentation</vt:lpstr>
      <vt:lpstr>Bureaucracy</vt:lpstr>
      <vt:lpstr>Source: Malta Chamber of SMEs pre-Budget Survey – Aug 2022</vt:lpstr>
      <vt:lpstr>PowerPoint Presentation</vt:lpstr>
      <vt:lpstr>Incentive Schemes</vt:lpstr>
      <vt:lpstr>Source: Malta Chamber of SMEs pre-Budget Survey – Aug 2022</vt:lpstr>
      <vt:lpstr>PowerPoint Presentation</vt:lpstr>
      <vt:lpstr>Quality of life and tourism</vt:lpstr>
      <vt:lpstr>PowerPoint Presentation</vt:lpstr>
      <vt:lpstr>BUDGET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Abigail Mamo</cp:lastModifiedBy>
  <cp:revision>29</cp:revision>
  <dcterms:created xsi:type="dcterms:W3CDTF">2020-01-17T11:30:49Z</dcterms:created>
  <dcterms:modified xsi:type="dcterms:W3CDTF">2022-09-20T05:13:55Z</dcterms:modified>
</cp:coreProperties>
</file>