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8" r:id="rId4"/>
    <p:sldId id="260" r:id="rId5"/>
    <p:sldId id="276" r:id="rId6"/>
    <p:sldId id="296" r:id="rId7"/>
    <p:sldId id="272" r:id="rId8"/>
    <p:sldId id="270" r:id="rId9"/>
    <p:sldId id="297" r:id="rId10"/>
    <p:sldId id="298" r:id="rId11"/>
    <p:sldId id="284" r:id="rId12"/>
    <p:sldId id="285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E0"/>
    <a:srgbClr val="FF6C37"/>
    <a:srgbClr val="402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4"/>
    <p:restoredTop sz="94605"/>
  </p:normalViewPr>
  <p:slideViewPr>
    <p:cSldViewPr snapToGrid="0" snapToObjects="1">
      <p:cViewPr>
        <p:scale>
          <a:sx n="91" d="100"/>
          <a:sy n="91" d="100"/>
        </p:scale>
        <p:origin x="640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36E0-56DE-2240-9940-6D3FE6C07735}" type="datetimeFigureOut">
              <a:rPr lang="en-US" smtClean="0"/>
              <a:t>3/12/22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5072-3A3F-FB4F-AF4A-9EEEE4BF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5033-03DD-2147-83CF-D413F5CFC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3258C-267A-FA48-A4D5-D56A77C5D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6B61-1C3B-064E-AA5A-2E58DA08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17FF-FBFA-9B45-913F-EC193B71D19F}" type="datetime1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1B808-9C63-A740-A1B0-4C9D13F6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6E075-AAA2-4A4A-BCD0-AADEA8AC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EF90-A51A-1C42-B6A9-00B0EE98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84A2C-4BC3-5C44-B72B-C53F9CFFB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6C4D-D136-9745-BB01-79D23FA9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530C-87F0-1043-80BF-0CED3C3B685B}" type="datetime1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B6A0-5FE3-4C46-97A4-FED877CC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9BEA6-6F8E-DD46-A9C4-B89448D1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C96ED-FBC2-184D-B4AF-51EC98169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72DB1-F56F-854C-B853-B77E53645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48EB6-2D3D-A344-86F7-4A5703A3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26A0-7DB4-F34B-A062-D6EBAC924547}" type="datetime1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D3C72-D42A-0B46-A138-8ECAFB5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EBE96-58F5-C741-B098-09896286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A1BA-81A3-5C46-90A4-8F31683A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BAD0-C34B-5147-9822-4CDCFAA9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D555-EA54-D743-AB3D-C15D6844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CB3-D81F-8B4E-9E76-8DB28E62136C}" type="datetime1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8CF8-716E-E141-84A4-C4D72E8B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64EF-93ED-F848-B40D-932819FA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A327-095D-C847-8489-B170BFF5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18081-545D-8847-A951-BA086BFA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C8CE0-8FCC-5B4D-8D51-5541364D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C73-EB16-834F-AEFF-76EE03137EF4}" type="datetime1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E628-6D4C-7B41-ABF2-CE1C1066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2783-90F2-9A41-9322-9FEC9EC1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BBAA-698A-3845-AF0B-13AC71A2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7237-806A-ED4B-BB12-C7838A586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6467-9591-EB42-AC22-C4653B6D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EFD33-E277-1541-8038-A522FBFC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FF3-C9E1-B049-88A1-A917B10A8012}" type="datetime1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6C96D-7099-9942-90E4-2D6F4FE3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99DAF-608C-DB4A-94A5-F7FAA6D3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E565-0339-6F4F-88AD-80E7A67B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2110-CFA0-004E-AA67-56642729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2078-FC19-3E44-B3E4-C224096D0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F5991-C1D9-7C4A-A169-126D0DA76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04E04-B610-DC46-B694-58C0B1817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4410F-BAE1-E644-8B00-C14FE8EE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564F-6400-FA4C-8AD4-80E331EF87E3}" type="datetime1">
              <a:rPr lang="en-US" smtClean="0"/>
              <a:t>3/12/22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ABE0C-EF4A-654C-B57D-E7C2017D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32D62-EA70-6D4F-A928-A07EDBBF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4B29-FB62-0C46-8078-1D48570F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1B90D-1AE3-424A-B052-DA54D522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3CC-5C3B-854F-BD06-01F0AB632AF3}" type="datetime1">
              <a:rPr lang="en-US" smtClean="0"/>
              <a:t>3/12/22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9043A-D9B6-8942-8F4C-6FEBDF2C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B6CFF-F894-5047-BD77-2F3D010B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7B44B-5407-1A48-A4F4-DABF492B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EC70-75E1-2340-B0C6-5C7FE9F44183}" type="datetime1">
              <a:rPr lang="en-US" smtClean="0"/>
              <a:t>3/12/22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46F12-C6E6-5B45-8087-C30DF46F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C8155-2554-B246-B892-83608AA8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DD89-FA0E-AD4D-8C1A-02297654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7B51-FD68-1E4F-9A73-AE6EA360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6D11-3B0F-6F4C-96A9-8D02FE75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B7B7C-676B-0F44-9AF7-EFCBD506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E672-10DB-7647-8127-0A5D524230C4}" type="datetime1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5C809-7010-5141-9AE5-E8EE46F6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6119C-619F-224B-991B-9BF85914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7E90-277E-4F48-BFD6-62DE404F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74AD2-B499-CE43-A766-6F1C7B023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6D233-4B10-BA42-967E-82BF69BF3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99B28-D708-0E46-84AE-DB2E1D51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16FB-F6CD-5C48-97F6-62EF10591852}" type="datetime1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8D506-168D-CF44-9FE9-DFBC0E5B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58AAB-8B5F-B944-B7D3-1125B29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78D1E4-0A7A-CC41-AF5C-72BE9ACB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DDED4-681D-FE40-B0BD-8DC7D17FD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7B37-2713-9146-A87E-CA4A90012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B24D-B8B0-3648-A239-8DF1764A6947}" type="datetime1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90B9-7D0A-6C4E-B415-3FFF07248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AAB4-EFC5-2D42-8FC7-651D30F09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0307"/>
            <a:ext cx="9144000" cy="1482512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venir Black" panose="02000503020000020003" pitchFamily="2" charset="0"/>
              </a:rPr>
              <a:t>Election Manifest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F2D7C-E1A1-3343-AEBD-1D604BA0B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4995"/>
            <a:ext cx="9144000" cy="87788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Malta Chamber of SMEs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3872883" y="-74141"/>
            <a:ext cx="3797639" cy="7006281"/>
          </a:xfrm>
          <a:prstGeom prst="rect">
            <a:avLst/>
          </a:prstGeom>
          <a:solidFill>
            <a:srgbClr val="40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616032-F80D-684F-A0A6-11CA1A8DCDFD}"/>
              </a:ext>
            </a:extLst>
          </p:cNvPr>
          <p:cNvSpPr txBox="1">
            <a:spLocks/>
          </p:cNvSpPr>
          <p:nvPr/>
        </p:nvSpPr>
        <p:spPr>
          <a:xfrm>
            <a:off x="4014362" y="2299604"/>
            <a:ext cx="3544584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ctr"/>
            <a:r>
              <a:rPr lang="en-US" sz="3900" b="1" dirty="0">
                <a:solidFill>
                  <a:schemeClr val="bg1"/>
                </a:solidFill>
                <a:latin typeface="Avenir" panose="02000503020000020003" pitchFamily="2" charset="0"/>
              </a:rPr>
              <a:t>Cyber Crime Protection</a:t>
            </a:r>
            <a:endParaRPr lang="en-US" sz="39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1028983-F26F-744E-806E-498B018BE692}"/>
              </a:ext>
            </a:extLst>
          </p:cNvPr>
          <p:cNvSpPr txBox="1">
            <a:spLocks/>
          </p:cNvSpPr>
          <p:nvPr/>
        </p:nvSpPr>
        <p:spPr>
          <a:xfrm>
            <a:off x="337695" y="296563"/>
            <a:ext cx="3565092" cy="628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Awareness campaign</a:t>
            </a:r>
          </a:p>
          <a:p>
            <a:pPr lvl="0">
              <a:lnSpc>
                <a:spcPct val="100000"/>
              </a:lnSpc>
            </a:pPr>
            <a:endParaRPr lang="en-GB" sz="36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lvl="0">
              <a:lnSpc>
                <a:spcPct val="100000"/>
              </a:lnSpc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Incentive Scheme</a:t>
            </a:r>
            <a:endParaRPr lang="en-US" sz="36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6421153" y="4048493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E52DD6B-C12F-FC43-B815-E2D6C4BB986C}"/>
              </a:ext>
            </a:extLst>
          </p:cNvPr>
          <p:cNvSpPr txBox="1">
            <a:spLocks/>
          </p:cNvSpPr>
          <p:nvPr/>
        </p:nvSpPr>
        <p:spPr>
          <a:xfrm>
            <a:off x="-67365" y="77044"/>
            <a:ext cx="2644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402A78"/>
                </a:solidFill>
              </a:rPr>
              <a:t>SME Chamber  I  Manifest 2022</a:t>
            </a:r>
            <a:endParaRPr lang="en-US" dirty="0">
              <a:solidFill>
                <a:srgbClr val="402A78"/>
              </a:solidFill>
            </a:endParaRPr>
          </a:p>
        </p:txBody>
      </p:sp>
      <p:pic>
        <p:nvPicPr>
          <p:cNvPr id="4098" name="Picture 2" descr="EmergingEd Blog – Page 4">
            <a:extLst>
              <a:ext uri="{FF2B5EF4-FFF2-40B4-BE49-F238E27FC236}">
                <a16:creationId xmlns:a16="http://schemas.microsoft.com/office/drawing/2014/main" id="{A3CE136D-7A73-3148-AE10-26D90A4A5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0" r="38585" b="667"/>
          <a:stretch/>
        </p:blipFill>
        <p:spPr bwMode="auto">
          <a:xfrm>
            <a:off x="7670520" y="-74141"/>
            <a:ext cx="4521479" cy="70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Siren with solid fill">
            <a:extLst>
              <a:ext uri="{FF2B5EF4-FFF2-40B4-BE49-F238E27FC236}">
                <a16:creationId xmlns:a16="http://schemas.microsoft.com/office/drawing/2014/main" id="{2FAD8638-CF20-EF43-ACB2-E93C89FF0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796" y="1003428"/>
            <a:ext cx="1483291" cy="14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81AA0E-609C-A440-AC44-DFAF4515F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74170" y="2435558"/>
            <a:ext cx="3544584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900" b="1" dirty="0">
                <a:solidFill>
                  <a:srgbClr val="402A78"/>
                </a:solidFill>
                <a:latin typeface="Avenir" panose="02000503020000020003" pitchFamily="2" charset="0"/>
              </a:rPr>
              <a:t>Reinvigorating Tourism</a:t>
            </a:r>
            <a:endParaRPr lang="en-US" sz="39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B22015-AFA8-2A4F-9A51-4793500705A6}"/>
              </a:ext>
            </a:extLst>
          </p:cNvPr>
          <p:cNvSpPr/>
          <p:nvPr/>
        </p:nvSpPr>
        <p:spPr>
          <a:xfrm>
            <a:off x="9504735" y="4211735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eroplane with solid fill">
            <a:extLst>
              <a:ext uri="{FF2B5EF4-FFF2-40B4-BE49-F238E27FC236}">
                <a16:creationId xmlns:a16="http://schemas.microsoft.com/office/drawing/2014/main" id="{ADC22441-A44F-064A-B5DC-234BCC8A9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4735" y="1434899"/>
            <a:ext cx="1448186" cy="1448186"/>
          </a:xfrm>
          <a:prstGeom prst="rect">
            <a:avLst/>
          </a:prstGeom>
        </p:spPr>
      </p:pic>
      <p:pic>
        <p:nvPicPr>
          <p:cNvPr id="5124" name="Picture 4" descr="More tourists visit Malta - and they're staying longer - 89.7 Bay">
            <a:extLst>
              <a:ext uri="{FF2B5EF4-FFF2-40B4-BE49-F238E27FC236}">
                <a16:creationId xmlns:a16="http://schemas.microsoft.com/office/drawing/2014/main" id="{B0E53181-FB2D-B944-B44A-89977EAD3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r="11348"/>
          <a:stretch/>
        </p:blipFill>
        <p:spPr bwMode="auto">
          <a:xfrm>
            <a:off x="-26504" y="-15750"/>
            <a:ext cx="6337120" cy="6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3538330" y="4865"/>
            <a:ext cx="4739110" cy="6873750"/>
          </a:xfrm>
          <a:prstGeom prst="rect">
            <a:avLst/>
          </a:prstGeom>
          <a:solidFill>
            <a:srgbClr val="FF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9E602C-1863-0444-90E9-18DC47C4E056}"/>
              </a:ext>
            </a:extLst>
          </p:cNvPr>
          <p:cNvSpPr txBox="1">
            <a:spLocks/>
          </p:cNvSpPr>
          <p:nvPr/>
        </p:nvSpPr>
        <p:spPr>
          <a:xfrm>
            <a:off x="3538329" y="1247651"/>
            <a:ext cx="4662287" cy="3950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lnSpc>
                <a:spcPct val="100000"/>
              </a:lnSpc>
            </a:pPr>
            <a:r>
              <a:rPr lang="en-GB" sz="3600" b="1" dirty="0">
                <a:solidFill>
                  <a:schemeClr val="bg1"/>
                </a:solidFill>
                <a:latin typeface="Avenir" panose="02000503020000020003" pitchFamily="2" charset="0"/>
              </a:rPr>
              <a:t>Malta competing according to COVID restrictions</a:t>
            </a:r>
          </a:p>
          <a:p>
            <a:pPr marL="9525" algn="ctr">
              <a:lnSpc>
                <a:spcPct val="100000"/>
              </a:lnSpc>
            </a:pPr>
            <a:endParaRPr lang="en-GB" sz="36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 algn="ctr">
              <a:lnSpc>
                <a:spcPct val="100000"/>
              </a:lnSpc>
            </a:pPr>
            <a:r>
              <a:rPr lang="en-GB" sz="3600" b="1" dirty="0">
                <a:solidFill>
                  <a:schemeClr val="bg1"/>
                </a:solidFill>
                <a:latin typeface="Avenir" panose="02000503020000020003" pitchFamily="2" charset="0"/>
              </a:rPr>
              <a:t>Travel linked vouchers</a:t>
            </a:r>
          </a:p>
          <a:p>
            <a:pPr marL="9525" algn="ctr">
              <a:lnSpc>
                <a:spcPct val="100000"/>
              </a:lnSpc>
            </a:pPr>
            <a:endParaRPr lang="en-GB" sz="36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 algn="ctr">
              <a:lnSpc>
                <a:spcPct val="100000"/>
              </a:lnSpc>
            </a:pPr>
            <a:r>
              <a:rPr lang="en-GB" sz="3600" b="1" dirty="0">
                <a:solidFill>
                  <a:schemeClr val="bg1"/>
                </a:solidFill>
                <a:latin typeface="Avenir" panose="02000503020000020003" pitchFamily="2" charset="0"/>
              </a:rPr>
              <a:t>Incentivise airlines</a:t>
            </a:r>
            <a:endParaRPr lang="en-US" sz="3600" b="1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3AA7FA8E-0363-154A-8A63-0B528389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7761" y="5509"/>
            <a:ext cx="2644239" cy="365125"/>
          </a:xfrm>
        </p:spPr>
        <p:txBody>
          <a:bodyPr/>
          <a:lstStyle/>
          <a:p>
            <a:r>
              <a:rPr lang="en-US" dirty="0">
                <a:solidFill>
                  <a:srgbClr val="402A78"/>
                </a:solidFill>
              </a:rPr>
              <a:t>SME Chamber  I  Manifest 2022</a:t>
            </a:r>
          </a:p>
        </p:txBody>
      </p:sp>
    </p:spTree>
    <p:extLst>
      <p:ext uri="{BB962C8B-B14F-4D97-AF65-F5344CB8AC3E}">
        <p14:creationId xmlns:p14="http://schemas.microsoft.com/office/powerpoint/2010/main" val="33788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2F76-413D-7D40-9B04-43054A80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474" y="1411508"/>
            <a:ext cx="5772954" cy="40349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Health</a:t>
            </a:r>
          </a:p>
          <a:p>
            <a:pPr marL="0" indent="0">
              <a:spcBef>
                <a:spcPts val="0"/>
              </a:spcBef>
              <a:buNone/>
            </a:pPr>
            <a:endParaRPr lang="en-GB" sz="36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Carbon Neutrality in Transport</a:t>
            </a:r>
          </a:p>
          <a:p>
            <a:pPr marL="0" indent="0">
              <a:spcBef>
                <a:spcPts val="0"/>
              </a:spcBef>
              <a:buNone/>
            </a:pPr>
            <a:endParaRPr lang="en-GB" sz="36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3600" b="1" dirty="0" err="1">
                <a:solidFill>
                  <a:srgbClr val="402A78"/>
                </a:solidFill>
                <a:latin typeface="Avenir" panose="02000503020000020003" pitchFamily="2" charset="0"/>
              </a:rPr>
              <a:t>Gozo</a:t>
            </a:r>
            <a:endParaRPr lang="en-US" sz="36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242280" y="-88900"/>
            <a:ext cx="6091434" cy="7073900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535879" y="1492443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5A484-4E13-DC43-B500-59D49E2D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9590" y="1538162"/>
            <a:ext cx="77377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02" y="494290"/>
            <a:ext cx="4834270" cy="1325563"/>
          </a:xfrm>
        </p:spPr>
        <p:txBody>
          <a:bodyPr>
            <a:normAutofit/>
          </a:bodyPr>
          <a:lstStyle/>
          <a:p>
            <a:pPr marL="9525"/>
            <a:r>
              <a:rPr lang="en-US" sz="3900" b="1" dirty="0">
                <a:solidFill>
                  <a:schemeClr val="bg1"/>
                </a:solidFill>
                <a:latin typeface="Avenir Book" panose="02000503020000020003" pitchFamily="2" charset="0"/>
              </a:rPr>
              <a:t>Other proposals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208D0212-29C7-5E45-BBA3-7C93AAC43836}"/>
              </a:ext>
            </a:extLst>
          </p:cNvPr>
          <p:cNvSpPr txBox="1">
            <a:spLocks/>
          </p:cNvSpPr>
          <p:nvPr/>
        </p:nvSpPr>
        <p:spPr>
          <a:xfrm>
            <a:off x="9547761" y="5509"/>
            <a:ext cx="2644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402A78"/>
                </a:solidFill>
              </a:rPr>
              <a:t>SME Chamber  I  Manifest 2022</a:t>
            </a:r>
            <a:endParaRPr lang="en-US" dirty="0">
              <a:solidFill>
                <a:srgbClr val="402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473DCE-19C1-EE41-8586-1F953247D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773233" cy="6858000"/>
          </a:xfrm>
        </p:spPr>
      </p:pic>
    </p:spTree>
    <p:extLst>
      <p:ext uri="{BB962C8B-B14F-4D97-AF65-F5344CB8AC3E}">
        <p14:creationId xmlns:p14="http://schemas.microsoft.com/office/powerpoint/2010/main" val="403764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0" y="-97972"/>
            <a:ext cx="12192000" cy="7053943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EB54B-1DAB-C04A-91A4-C06E4A1B4F15}"/>
              </a:ext>
            </a:extLst>
          </p:cNvPr>
          <p:cNvSpPr txBox="1">
            <a:spLocks/>
          </p:cNvSpPr>
          <p:nvPr/>
        </p:nvSpPr>
        <p:spPr>
          <a:xfrm>
            <a:off x="5618410" y="1629436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B05BC-7DB1-6B4C-906B-7E834918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7119" y="0"/>
            <a:ext cx="2573013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SME Chamber  I  Manifest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076AF-23AF-A14F-93FF-8BED85C8A205}"/>
              </a:ext>
            </a:extLst>
          </p:cNvPr>
          <p:cNvSpPr/>
          <p:nvPr/>
        </p:nvSpPr>
        <p:spPr>
          <a:xfrm>
            <a:off x="2719449" y="1004040"/>
            <a:ext cx="6223322" cy="4592338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572EBA-7D19-014D-B987-6195A995ACC4}"/>
              </a:ext>
            </a:extLst>
          </p:cNvPr>
          <p:cNvSpPr txBox="1">
            <a:spLocks/>
          </p:cNvSpPr>
          <p:nvPr/>
        </p:nvSpPr>
        <p:spPr>
          <a:xfrm>
            <a:off x="12697006" y="-2154927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8A6B2E-9D7F-7146-B2D2-1207D62E4187}"/>
              </a:ext>
            </a:extLst>
          </p:cNvPr>
          <p:cNvSpPr txBox="1">
            <a:spLocks/>
          </p:cNvSpPr>
          <p:nvPr/>
        </p:nvSpPr>
        <p:spPr>
          <a:xfrm>
            <a:off x="5541289" y="1605057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CF75DC-BA62-5945-A71F-9BC33BF233F1}"/>
              </a:ext>
            </a:extLst>
          </p:cNvPr>
          <p:cNvSpPr txBox="1">
            <a:spLocks/>
          </p:cNvSpPr>
          <p:nvPr/>
        </p:nvSpPr>
        <p:spPr>
          <a:xfrm>
            <a:off x="5432807" y="1605056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6525BE-571A-FF45-8B76-E1DD91E98D17}"/>
              </a:ext>
            </a:extLst>
          </p:cNvPr>
          <p:cNvSpPr txBox="1">
            <a:spLocks/>
          </p:cNvSpPr>
          <p:nvPr/>
        </p:nvSpPr>
        <p:spPr>
          <a:xfrm>
            <a:off x="5544181" y="1568510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2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0DC0BF-95E0-AD49-983C-25011E30583D}"/>
              </a:ext>
            </a:extLst>
          </p:cNvPr>
          <p:cNvSpPr txBox="1">
            <a:spLocks/>
          </p:cNvSpPr>
          <p:nvPr/>
        </p:nvSpPr>
        <p:spPr>
          <a:xfrm>
            <a:off x="5515341" y="1592761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4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15BCF70-3182-8D46-AADF-DC4190DAC47E}"/>
              </a:ext>
            </a:extLst>
          </p:cNvPr>
          <p:cNvSpPr txBox="1">
            <a:spLocks/>
          </p:cNvSpPr>
          <p:nvPr/>
        </p:nvSpPr>
        <p:spPr>
          <a:xfrm>
            <a:off x="5632226" y="1538373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5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B628BBC-0AEA-F841-AA7D-A65F276416EE}"/>
              </a:ext>
            </a:extLst>
          </p:cNvPr>
          <p:cNvSpPr txBox="1">
            <a:spLocks/>
          </p:cNvSpPr>
          <p:nvPr/>
        </p:nvSpPr>
        <p:spPr>
          <a:xfrm>
            <a:off x="2955356" y="1605057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0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4274430-5CAE-8842-B76A-66D2C180880C}"/>
              </a:ext>
            </a:extLst>
          </p:cNvPr>
          <p:cNvSpPr txBox="1">
            <a:spLocks/>
          </p:cNvSpPr>
          <p:nvPr/>
        </p:nvSpPr>
        <p:spPr>
          <a:xfrm>
            <a:off x="2863759" y="1482466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3DCDEDF-7993-0441-A132-FD9A5956840F}"/>
              </a:ext>
            </a:extLst>
          </p:cNvPr>
          <p:cNvSpPr txBox="1">
            <a:spLocks/>
          </p:cNvSpPr>
          <p:nvPr/>
        </p:nvSpPr>
        <p:spPr>
          <a:xfrm>
            <a:off x="3054153" y="1503340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F60449-553B-2049-9023-3D70CA820A3A}"/>
              </a:ext>
            </a:extLst>
          </p:cNvPr>
          <p:cNvSpPr txBox="1">
            <a:spLocks/>
          </p:cNvSpPr>
          <p:nvPr/>
        </p:nvSpPr>
        <p:spPr>
          <a:xfrm>
            <a:off x="2972241" y="1514947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5BCB1C8-FD2F-A94F-BEF3-A308032FEC1D}"/>
              </a:ext>
            </a:extLst>
          </p:cNvPr>
          <p:cNvSpPr txBox="1">
            <a:spLocks/>
          </p:cNvSpPr>
          <p:nvPr/>
        </p:nvSpPr>
        <p:spPr>
          <a:xfrm>
            <a:off x="5601742" y="1536025"/>
            <a:ext cx="3286795" cy="411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en-US" sz="34400" b="1" dirty="0">
                <a:solidFill>
                  <a:srgbClr val="FF6C37"/>
                </a:solidFill>
                <a:latin typeface="Avenir Next" panose="020B05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01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4" grpId="0"/>
      <p:bldP spid="14" grpId="1"/>
      <p:bldP spid="17" grpId="0"/>
      <p:bldP spid="17" grpId="1"/>
      <p:bldP spid="16" grpId="0"/>
      <p:bldP spid="18" grpId="0"/>
      <p:bldP spid="19" grpId="0"/>
      <p:bldP spid="19" grpId="1"/>
      <p:bldP spid="21" grpId="0"/>
      <p:bldP spid="20" grpId="0"/>
      <p:bldP spid="20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9E602C-1863-0444-90E9-18DC47C4E056}"/>
              </a:ext>
            </a:extLst>
          </p:cNvPr>
          <p:cNvSpPr txBox="1">
            <a:spLocks/>
          </p:cNvSpPr>
          <p:nvPr/>
        </p:nvSpPr>
        <p:spPr>
          <a:xfrm>
            <a:off x="6202168" y="1267978"/>
            <a:ext cx="5822334" cy="4642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lnSpc>
                <a:spcPct val="150000"/>
              </a:lnSpc>
            </a:pPr>
            <a:r>
              <a:rPr lang="en-GB" sz="3200" b="1" dirty="0">
                <a:solidFill>
                  <a:srgbClr val="402A78"/>
                </a:solidFill>
                <a:latin typeface="Avenir" panose="02000503020000020003" pitchFamily="2" charset="0"/>
              </a:rPr>
              <a:t>Tax benefit reduction for all </a:t>
            </a:r>
          </a:p>
          <a:p>
            <a:pPr marL="9525" algn="ctr">
              <a:lnSpc>
                <a:spcPct val="150000"/>
              </a:lnSpc>
            </a:pPr>
            <a:endParaRPr lang="en-GB" sz="3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9525" algn="ctr">
              <a:lnSpc>
                <a:spcPct val="150000"/>
              </a:lnSpc>
            </a:pPr>
            <a:r>
              <a:rPr lang="en-GB" sz="3200" b="1" dirty="0">
                <a:solidFill>
                  <a:srgbClr val="402A78"/>
                </a:solidFill>
                <a:latin typeface="Avenir" panose="02000503020000020003" pitchFamily="2" charset="0"/>
              </a:rPr>
              <a:t>Final and not taxable further</a:t>
            </a:r>
          </a:p>
          <a:p>
            <a:pPr marL="9525" algn="ctr">
              <a:lnSpc>
                <a:spcPct val="150000"/>
              </a:lnSpc>
            </a:pPr>
            <a:endParaRPr lang="en-GB" sz="3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9525" algn="ctr">
              <a:lnSpc>
                <a:spcPct val="150000"/>
              </a:lnSpc>
            </a:pPr>
            <a:r>
              <a:rPr lang="en-GB" sz="3200" b="1" dirty="0">
                <a:solidFill>
                  <a:srgbClr val="402A78"/>
                </a:solidFill>
                <a:latin typeface="Avenir" panose="02000503020000020003" pitchFamily="2" charset="0"/>
              </a:rPr>
              <a:t>No tax on transfers direct to family members</a:t>
            </a:r>
            <a:endParaRPr lang="en-US" sz="3200" b="1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14C4E4-9A89-BA47-B62B-1B65B0AF05D5}"/>
              </a:ext>
            </a:extLst>
          </p:cNvPr>
          <p:cNvSpPr/>
          <p:nvPr/>
        </p:nvSpPr>
        <p:spPr>
          <a:xfrm>
            <a:off x="-101600" y="-88900"/>
            <a:ext cx="6091434" cy="7073900"/>
          </a:xfrm>
          <a:prstGeom prst="rect">
            <a:avLst/>
          </a:prstGeom>
          <a:solidFill>
            <a:srgbClr val="40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966F7C-EDCD-7546-9D7C-A2E3271F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213" y="1455960"/>
            <a:ext cx="7737725" cy="6858000"/>
          </a:xfrm>
          <a:prstGeom prst="rect">
            <a:avLst/>
          </a:prstGeom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B58C88C-741E-8F48-A72F-6DC3066E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7761" y="5509"/>
            <a:ext cx="2644239" cy="365125"/>
          </a:xfrm>
        </p:spPr>
        <p:txBody>
          <a:bodyPr/>
          <a:lstStyle/>
          <a:p>
            <a:r>
              <a:rPr lang="en-US" dirty="0">
                <a:solidFill>
                  <a:srgbClr val="402A78"/>
                </a:solidFill>
              </a:rPr>
              <a:t>SME Chamber  I  Manifest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1AA0E-609C-A440-AC44-DFAF4515F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1461" y="528023"/>
            <a:ext cx="4823068" cy="1479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900" b="1" dirty="0">
                <a:solidFill>
                  <a:schemeClr val="bg1"/>
                </a:solidFill>
                <a:latin typeface="Avenir" panose="02000503020000020003" pitchFamily="2" charset="0"/>
              </a:rPr>
              <a:t>Fair Tax</a:t>
            </a:r>
            <a:endParaRPr lang="en-US" sz="39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2073EF-46E7-6641-860C-8F85401FFA30}"/>
              </a:ext>
            </a:extLst>
          </p:cNvPr>
          <p:cNvSpPr/>
          <p:nvPr/>
        </p:nvSpPr>
        <p:spPr>
          <a:xfrm>
            <a:off x="3280775" y="1461325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uture of aviation: The only way is up | Research*eu Magazine | Issue  99 | CORDIS | European Commission">
            <a:extLst>
              <a:ext uri="{FF2B5EF4-FFF2-40B4-BE49-F238E27FC236}">
                <a16:creationId xmlns:a16="http://schemas.microsoft.com/office/drawing/2014/main" id="{BBD0CF43-A0BB-3E4D-8A0A-E906D58D9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33393"/>
          <a:stretch/>
        </p:blipFill>
        <p:spPr bwMode="auto">
          <a:xfrm>
            <a:off x="8171134" y="-74141"/>
            <a:ext cx="4020866" cy="70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4508979" y="-74141"/>
            <a:ext cx="3797639" cy="7006281"/>
          </a:xfrm>
          <a:prstGeom prst="rect">
            <a:avLst/>
          </a:prstGeom>
          <a:solidFill>
            <a:srgbClr val="40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616032-F80D-684F-A0A6-11CA1A8DCDFD}"/>
              </a:ext>
            </a:extLst>
          </p:cNvPr>
          <p:cNvSpPr txBox="1">
            <a:spLocks/>
          </p:cNvSpPr>
          <p:nvPr/>
        </p:nvSpPr>
        <p:spPr>
          <a:xfrm>
            <a:off x="4762034" y="2304340"/>
            <a:ext cx="3544584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ctr"/>
            <a:r>
              <a:rPr lang="en-US" sz="3900" b="1" dirty="0">
                <a:solidFill>
                  <a:schemeClr val="bg1"/>
                </a:solidFill>
                <a:latin typeface="Avenir" panose="02000503020000020003" pitchFamily="2" charset="0"/>
              </a:rPr>
              <a:t>Extending COVID </a:t>
            </a:r>
            <a:r>
              <a:rPr lang="en-US" sz="3900" b="1" dirty="0" err="1">
                <a:solidFill>
                  <a:schemeClr val="bg1"/>
                </a:solidFill>
                <a:latin typeface="Avenir" panose="02000503020000020003" pitchFamily="2" charset="0"/>
              </a:rPr>
              <a:t>safetynet</a:t>
            </a:r>
            <a:endParaRPr lang="en-US" sz="39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1028983-F26F-744E-806E-498B018BE692}"/>
              </a:ext>
            </a:extLst>
          </p:cNvPr>
          <p:cNvSpPr txBox="1">
            <a:spLocks/>
          </p:cNvSpPr>
          <p:nvPr/>
        </p:nvSpPr>
        <p:spPr>
          <a:xfrm>
            <a:off x="337695" y="296563"/>
            <a:ext cx="3565092" cy="628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Covid Wage Supplement +</a:t>
            </a:r>
          </a:p>
          <a:p>
            <a:pPr lvl="0">
              <a:lnSpc>
                <a:spcPct val="100000"/>
              </a:lnSpc>
            </a:pPr>
            <a:endParaRPr lang="en-GB" sz="36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lvl="0">
              <a:lnSpc>
                <a:spcPct val="100000"/>
              </a:lnSpc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Deferred Taxes</a:t>
            </a:r>
            <a:endParaRPr lang="en-US" sz="36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7061922" y="4339937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ovid-19 with solid fill">
            <a:extLst>
              <a:ext uri="{FF2B5EF4-FFF2-40B4-BE49-F238E27FC236}">
                <a16:creationId xmlns:a16="http://schemas.microsoft.com/office/drawing/2014/main" id="{D891157E-0B9A-CD4A-A409-265E07EFC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4892" y="804588"/>
            <a:ext cx="1212962" cy="1212962"/>
          </a:xfrm>
          <a:prstGeom prst="rect">
            <a:avLst/>
          </a:prstGeom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E52DD6B-C12F-FC43-B815-E2D6C4BB986C}"/>
              </a:ext>
            </a:extLst>
          </p:cNvPr>
          <p:cNvSpPr txBox="1">
            <a:spLocks/>
          </p:cNvSpPr>
          <p:nvPr/>
        </p:nvSpPr>
        <p:spPr>
          <a:xfrm>
            <a:off x="-67365" y="77044"/>
            <a:ext cx="2644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402A78"/>
                </a:solidFill>
              </a:rPr>
              <a:t>SME Chamber  I  Manifest 2022</a:t>
            </a:r>
            <a:endParaRPr lang="en-US" dirty="0">
              <a:solidFill>
                <a:srgbClr val="402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24" y="2671249"/>
            <a:ext cx="5587085" cy="2102034"/>
          </a:xfrm>
        </p:spPr>
        <p:txBody>
          <a:bodyPr>
            <a:normAutofit/>
          </a:bodyPr>
          <a:lstStyle/>
          <a:p>
            <a:pPr marL="9525"/>
            <a:r>
              <a:rPr lang="en-US" sz="3900" b="1" dirty="0">
                <a:solidFill>
                  <a:srgbClr val="402A78"/>
                </a:solidFill>
                <a:latin typeface="Avenir Book" panose="02000503020000020003" pitchFamily="2" charset="0"/>
              </a:rPr>
              <a:t>Mitigating Price hikes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1027637" y="4023985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6692499" y="0"/>
            <a:ext cx="5499501" cy="6852491"/>
          </a:xfrm>
          <a:prstGeom prst="rect">
            <a:avLst/>
          </a:prstGeom>
          <a:solidFill>
            <a:srgbClr val="FF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FCB7F5-A303-EE42-BFD7-17C739F15980}"/>
              </a:ext>
            </a:extLst>
          </p:cNvPr>
          <p:cNvSpPr txBox="1">
            <a:spLocks/>
          </p:cNvSpPr>
          <p:nvPr/>
        </p:nvSpPr>
        <p:spPr>
          <a:xfrm>
            <a:off x="7113911" y="2473088"/>
            <a:ext cx="4867700" cy="2498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highlight>
                  <a:srgbClr val="402A78"/>
                </a:highlight>
                <a:latin typeface="Avenir" panose="02000503020000020003" pitchFamily="2" charset="0"/>
              </a:rPr>
              <a:t>Remove Excise 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highlight>
                  <a:srgbClr val="402A78"/>
                </a:highlight>
                <a:latin typeface="Avenir" panose="02000503020000020003" pitchFamily="2" charset="0"/>
              </a:rPr>
              <a:t>Reduce VAT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highlight>
                  <a:srgbClr val="402A78"/>
                </a:highlight>
                <a:latin typeface="Avenir" panose="02000503020000020003" pitchFamily="2" charset="0"/>
              </a:rPr>
              <a:t>State Aid implications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highlight>
                  <a:srgbClr val="402A78"/>
                </a:highlight>
                <a:latin typeface="Avenir" panose="02000503020000020003" pitchFamily="2" charset="0"/>
              </a:rPr>
              <a:t>Freight Free Zone</a:t>
            </a:r>
          </a:p>
          <a:p>
            <a:pPr>
              <a:lnSpc>
                <a:spcPct val="100000"/>
              </a:lnSpc>
            </a:pPr>
            <a:endParaRPr lang="en-US" sz="22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0FC670A8-8E09-C04C-94DC-1F07825E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7761" y="5509"/>
            <a:ext cx="2644239" cy="365125"/>
          </a:xfrm>
        </p:spPr>
        <p:txBody>
          <a:bodyPr/>
          <a:lstStyle/>
          <a:p>
            <a:r>
              <a:rPr lang="en-US" dirty="0">
                <a:solidFill>
                  <a:srgbClr val="402A78"/>
                </a:solidFill>
              </a:rPr>
              <a:t>SME Chamber  I  Manifest 2022</a:t>
            </a:r>
          </a:p>
        </p:txBody>
      </p:sp>
      <p:pic>
        <p:nvPicPr>
          <p:cNvPr id="11" name="Graphic 10" descr="Upward trend with solid fill">
            <a:extLst>
              <a:ext uri="{FF2B5EF4-FFF2-40B4-BE49-F238E27FC236}">
                <a16:creationId xmlns:a16="http://schemas.microsoft.com/office/drawing/2014/main" id="{8FD29409-EC6F-4841-B2ED-97615CC82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0593" y="1362985"/>
            <a:ext cx="1308264" cy="13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565" y="2476930"/>
            <a:ext cx="3776870" cy="1904133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latin typeface="Avenir Book" panose="02000503020000020003" pitchFamily="2" charset="0"/>
              </a:rPr>
              <a:t>Unfair Competition from Sicily</a:t>
            </a:r>
          </a:p>
        </p:txBody>
      </p:sp>
      <p:pic>
        <p:nvPicPr>
          <p:cNvPr id="2050" name="Picture 2" descr="Caritas Malta to distribute container full of food products to families in  need - TVMnews.mt">
            <a:extLst>
              <a:ext uri="{FF2B5EF4-FFF2-40B4-BE49-F238E27FC236}">
                <a16:creationId xmlns:a16="http://schemas.microsoft.com/office/drawing/2014/main" id="{9DF74AC5-CBCF-B64B-8AC7-D667EE134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" r="55869"/>
          <a:stretch/>
        </p:blipFill>
        <p:spPr bwMode="auto">
          <a:xfrm>
            <a:off x="-198783" y="-3"/>
            <a:ext cx="4121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werful scanner gives Malta the edge on South American cocaine passing  through port">
            <a:extLst>
              <a:ext uri="{FF2B5EF4-FFF2-40B4-BE49-F238E27FC236}">
                <a16:creationId xmlns:a16="http://schemas.microsoft.com/office/drawing/2014/main" id="{5AC97F2D-6FDC-7644-A2BF-D7136AD27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r="55622"/>
          <a:stretch/>
        </p:blipFill>
        <p:spPr bwMode="auto">
          <a:xfrm>
            <a:off x="8269356" y="-2"/>
            <a:ext cx="39425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C1ED2C25-D059-D447-89BA-3975B4AB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7761" y="5509"/>
            <a:ext cx="2644239" cy="365125"/>
          </a:xfrm>
        </p:spPr>
        <p:txBody>
          <a:bodyPr/>
          <a:lstStyle/>
          <a:p>
            <a:r>
              <a:rPr lang="en-US" dirty="0">
                <a:solidFill>
                  <a:srgbClr val="402A78"/>
                </a:solidFill>
              </a:rPr>
              <a:t>SME Chamber  I  Manifest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3D662F-E876-1F41-B92F-0F2374B069FD}"/>
              </a:ext>
            </a:extLst>
          </p:cNvPr>
          <p:cNvSpPr/>
          <p:nvPr/>
        </p:nvSpPr>
        <p:spPr>
          <a:xfrm>
            <a:off x="6696916" y="4363480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2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5064369" y="-28107"/>
            <a:ext cx="7127631" cy="6886107"/>
          </a:xfrm>
          <a:prstGeom prst="rect">
            <a:avLst/>
          </a:prstGeom>
          <a:solidFill>
            <a:srgbClr val="FF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1AA0E-609C-A440-AC44-DFAF4515F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0499" y="2626272"/>
            <a:ext cx="3544584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900" b="1" dirty="0">
                <a:solidFill>
                  <a:srgbClr val="402A78"/>
                </a:solidFill>
                <a:latin typeface="Avenir" panose="02000503020000020003" pitchFamily="2" charset="0"/>
              </a:rPr>
              <a:t>Addressing the adverse banking environment</a:t>
            </a:r>
            <a:endParaRPr lang="en-US" sz="39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561EA0-A841-3B4D-A697-9F5FE02790CD}"/>
              </a:ext>
            </a:extLst>
          </p:cNvPr>
          <p:cNvSpPr txBox="1">
            <a:spLocks/>
          </p:cNvSpPr>
          <p:nvPr/>
        </p:nvSpPr>
        <p:spPr>
          <a:xfrm>
            <a:off x="5304810" y="410586"/>
            <a:ext cx="6646748" cy="5279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402A78"/>
                </a:solidFill>
                <a:latin typeface="Avenir" panose="02000503020000020003" pitchFamily="2" charset="0"/>
              </a:rPr>
              <a:t>Banking services supervision</a:t>
            </a:r>
          </a:p>
          <a:p>
            <a:pPr marL="352425" indent="-342900">
              <a:lnSpc>
                <a:spcPct val="100000"/>
              </a:lnSpc>
            </a:pPr>
            <a:r>
              <a:rPr lang="en-GB" sz="3600" b="1" dirty="0">
                <a:solidFill>
                  <a:schemeClr val="bg1"/>
                </a:solidFill>
                <a:latin typeface="Avenir" panose="02000503020000020003" pitchFamily="2" charset="0"/>
              </a:rPr>
              <a:t>Task Force – Charter for Banking Services</a:t>
            </a:r>
          </a:p>
          <a:p>
            <a:pPr marL="352425" indent="-342900">
              <a:lnSpc>
                <a:spcPct val="100000"/>
              </a:lnSpc>
            </a:pPr>
            <a:r>
              <a:rPr lang="en-GB" sz="3600" b="1" dirty="0">
                <a:solidFill>
                  <a:schemeClr val="bg1"/>
                </a:solidFill>
                <a:latin typeface="Avenir" panose="02000503020000020003" pitchFamily="2" charset="0"/>
              </a:rPr>
              <a:t>Banking Services Supervisory board</a:t>
            </a:r>
          </a:p>
          <a:p>
            <a:pPr marL="352425" indent="-342900">
              <a:lnSpc>
                <a:spcPct val="100000"/>
              </a:lnSpc>
            </a:pPr>
            <a:endParaRPr lang="en-GB" sz="36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402A78"/>
                </a:solidFill>
                <a:latin typeface="Avenir" panose="02000503020000020003" pitchFamily="2" charset="0"/>
              </a:rPr>
              <a:t>Investigation by MCCAA on abuse of dominance</a:t>
            </a:r>
          </a:p>
          <a:p>
            <a:pPr marL="9525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402A78"/>
                </a:solidFill>
                <a:latin typeface="Avenir" panose="02000503020000020003" pitchFamily="2" charset="0"/>
              </a:rPr>
              <a:t>Strengthening Arbiter for Financial Services</a:t>
            </a:r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pic>
        <p:nvPicPr>
          <p:cNvPr id="11" name="Graphic 10" descr="Safe outline">
            <a:extLst>
              <a:ext uri="{FF2B5EF4-FFF2-40B4-BE49-F238E27FC236}">
                <a16:creationId xmlns:a16="http://schemas.microsoft.com/office/drawing/2014/main" id="{31B5D590-DB69-D941-A1B2-22C45032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1613" y="785692"/>
            <a:ext cx="1302356" cy="13023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E715C7-D193-8042-9F4D-1C309970A46D}"/>
              </a:ext>
            </a:extLst>
          </p:cNvPr>
          <p:cNvSpPr/>
          <p:nvPr/>
        </p:nvSpPr>
        <p:spPr>
          <a:xfrm>
            <a:off x="3578335" y="4853394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133C34C-C732-D949-8F3A-520AB8653DB6}"/>
              </a:ext>
            </a:extLst>
          </p:cNvPr>
          <p:cNvSpPr txBox="1">
            <a:spLocks/>
          </p:cNvSpPr>
          <p:nvPr/>
        </p:nvSpPr>
        <p:spPr>
          <a:xfrm>
            <a:off x="0" y="45461"/>
            <a:ext cx="237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02A78"/>
                </a:solidFill>
              </a:rPr>
              <a:t>SME Chamber  I  Manifest 2022</a:t>
            </a:r>
          </a:p>
        </p:txBody>
      </p:sp>
    </p:spTree>
    <p:extLst>
      <p:ext uri="{BB962C8B-B14F-4D97-AF65-F5344CB8AC3E}">
        <p14:creationId xmlns:p14="http://schemas.microsoft.com/office/powerpoint/2010/main" val="25104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39" y="2898709"/>
            <a:ext cx="4141341" cy="2102034"/>
          </a:xfrm>
        </p:spPr>
        <p:txBody>
          <a:bodyPr>
            <a:normAutofit/>
          </a:bodyPr>
          <a:lstStyle/>
          <a:p>
            <a:pPr marL="9525" algn="ctr"/>
            <a:r>
              <a:rPr lang="en-US" sz="3900" b="1" dirty="0">
                <a:solidFill>
                  <a:srgbClr val="402A78"/>
                </a:solidFill>
                <a:latin typeface="Avenir Book" panose="02000503020000020003" pitchFamily="2" charset="0"/>
              </a:rPr>
              <a:t>Ease of doing business &amp; Good Governance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3030372" y="4704905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4639319" y="0"/>
            <a:ext cx="7552681" cy="6858000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FCB7F5-A303-EE42-BFD7-17C739F15980}"/>
              </a:ext>
            </a:extLst>
          </p:cNvPr>
          <p:cNvSpPr txBox="1">
            <a:spLocks/>
          </p:cNvSpPr>
          <p:nvPr/>
        </p:nvSpPr>
        <p:spPr>
          <a:xfrm>
            <a:off x="4929810" y="712175"/>
            <a:ext cx="7262190" cy="5433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GB" sz="3600" b="1" dirty="0">
                <a:solidFill>
                  <a:srgbClr val="FF6C37"/>
                </a:solidFill>
                <a:latin typeface="Avenir" panose="02000503020000020003" pitchFamily="2" charset="0"/>
              </a:rPr>
              <a:t>Ease of doing business Scoring</a:t>
            </a:r>
          </a:p>
          <a:p>
            <a:pPr marL="9525"/>
            <a:endParaRPr lang="en-GB" sz="3600" b="1" dirty="0">
              <a:solidFill>
                <a:srgbClr val="FF6C37"/>
              </a:solidFill>
              <a:latin typeface="Avenir" panose="02000503020000020003" pitchFamily="2" charset="0"/>
            </a:endParaRPr>
          </a:p>
          <a:p>
            <a:pPr marL="9525"/>
            <a:r>
              <a:rPr lang="en-GB" sz="3600" b="1" dirty="0">
                <a:solidFill>
                  <a:srgbClr val="FF6C37"/>
                </a:solidFill>
                <a:latin typeface="Avenir" panose="02000503020000020003" pitchFamily="2" charset="0"/>
              </a:rPr>
              <a:t>Assessment System - Govt Entities</a:t>
            </a:r>
          </a:p>
          <a:p>
            <a:pPr marL="9525"/>
            <a:endParaRPr lang="en-GB" sz="3600" b="1" dirty="0">
              <a:solidFill>
                <a:srgbClr val="FF6C37"/>
              </a:solidFill>
              <a:latin typeface="Avenir" panose="02000503020000020003" pitchFamily="2" charset="0"/>
            </a:endParaRPr>
          </a:p>
          <a:p>
            <a:pPr marL="9525"/>
            <a:r>
              <a:rPr lang="en-GB" sz="3600" b="1" dirty="0">
                <a:solidFill>
                  <a:srgbClr val="FF6C37"/>
                </a:solidFill>
                <a:latin typeface="Avenir" panose="02000503020000020003" pitchFamily="2" charset="0"/>
              </a:rPr>
              <a:t>Malta – Brexit</a:t>
            </a:r>
          </a:p>
          <a:p>
            <a:pPr marL="9525"/>
            <a:endParaRPr lang="en-GB" sz="3600" b="1" dirty="0">
              <a:solidFill>
                <a:srgbClr val="FF6C37"/>
              </a:solidFill>
              <a:latin typeface="Avenir" panose="02000503020000020003" pitchFamily="2" charset="0"/>
            </a:endParaRPr>
          </a:p>
          <a:p>
            <a:pPr marL="9525"/>
            <a:r>
              <a:rPr lang="en-GB" sz="3600" b="1" dirty="0">
                <a:solidFill>
                  <a:srgbClr val="FF6C37"/>
                </a:solidFill>
                <a:latin typeface="Avenir" panose="02000503020000020003" pitchFamily="2" charset="0"/>
              </a:rPr>
              <a:t>Procurement &amp; Direct orders</a:t>
            </a:r>
          </a:p>
          <a:p>
            <a:pPr marL="352425" indent="-342900">
              <a:buFontTx/>
              <a:buChar char="-"/>
            </a:pPr>
            <a:r>
              <a:rPr lang="en-GB" sz="3600" b="1" dirty="0">
                <a:solidFill>
                  <a:schemeClr val="bg1"/>
                </a:solidFill>
                <a:latin typeface="Avenir" panose="02000503020000020003" pitchFamily="2" charset="0"/>
              </a:rPr>
              <a:t>Accountability</a:t>
            </a:r>
          </a:p>
          <a:p>
            <a:pPr marL="352425" indent="-342900">
              <a:buFontTx/>
              <a:buChar char="-"/>
            </a:pPr>
            <a:r>
              <a:rPr lang="en-GB" sz="3600" b="1" dirty="0">
                <a:solidFill>
                  <a:schemeClr val="bg1"/>
                </a:solidFill>
                <a:latin typeface="Avenir" panose="02000503020000020003" pitchFamily="2" charset="0"/>
              </a:rPr>
              <a:t>Regulator</a:t>
            </a:r>
          </a:p>
          <a:p>
            <a:pPr marL="9525"/>
            <a:endParaRPr lang="en-GB" sz="3600" b="1" dirty="0">
              <a:solidFill>
                <a:srgbClr val="FF6C37"/>
              </a:solidFill>
              <a:latin typeface="Avenir" panose="02000503020000020003" pitchFamily="2" charset="0"/>
            </a:endParaRPr>
          </a:p>
          <a:p>
            <a:pPr marL="9525"/>
            <a:r>
              <a:rPr lang="en-GB" sz="3600" b="1" dirty="0">
                <a:solidFill>
                  <a:srgbClr val="FF6C37"/>
                </a:solidFill>
                <a:latin typeface="Avenir" panose="02000503020000020003" pitchFamily="2" charset="0"/>
              </a:rPr>
              <a:t>Audit on micro companies</a:t>
            </a:r>
          </a:p>
        </p:txBody>
      </p:sp>
      <p:pic>
        <p:nvPicPr>
          <p:cNvPr id="7" name="Graphic 6" descr="Inbox with solid fill">
            <a:extLst>
              <a:ext uri="{FF2B5EF4-FFF2-40B4-BE49-F238E27FC236}">
                <a16:creationId xmlns:a16="http://schemas.microsoft.com/office/drawing/2014/main" id="{ECBB292C-254A-AC43-8AA6-B9BEE2743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2073" y="888693"/>
            <a:ext cx="2010016" cy="2010016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2BFB8966-CEB7-894E-B9E4-7C0705230DEC}"/>
              </a:ext>
            </a:extLst>
          </p:cNvPr>
          <p:cNvSpPr txBox="1">
            <a:spLocks/>
          </p:cNvSpPr>
          <p:nvPr/>
        </p:nvSpPr>
        <p:spPr>
          <a:xfrm>
            <a:off x="9547761" y="5509"/>
            <a:ext cx="2644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SME Chamber  I  Manifest 2022</a:t>
            </a:r>
          </a:p>
        </p:txBody>
      </p:sp>
    </p:spTree>
    <p:extLst>
      <p:ext uri="{BB962C8B-B14F-4D97-AF65-F5344CB8AC3E}">
        <p14:creationId xmlns:p14="http://schemas.microsoft.com/office/powerpoint/2010/main" val="14081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9E602C-1863-0444-90E9-18DC47C4E056}"/>
              </a:ext>
            </a:extLst>
          </p:cNvPr>
          <p:cNvSpPr txBox="1">
            <a:spLocks/>
          </p:cNvSpPr>
          <p:nvPr/>
        </p:nvSpPr>
        <p:spPr>
          <a:xfrm>
            <a:off x="5711483" y="1599823"/>
            <a:ext cx="6480517" cy="4021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lnSpc>
                <a:spcPct val="125000"/>
              </a:lnSpc>
              <a:spcAft>
                <a:spcPts val="1800"/>
              </a:spcAft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Fully financed training scheme</a:t>
            </a:r>
          </a:p>
          <a:p>
            <a:pPr marL="9525" algn="ctr">
              <a:lnSpc>
                <a:spcPct val="125000"/>
              </a:lnSpc>
              <a:spcAft>
                <a:spcPts val="1800"/>
              </a:spcAft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Transparent Recruitment Process</a:t>
            </a:r>
          </a:p>
          <a:p>
            <a:pPr marL="9525" algn="ctr">
              <a:lnSpc>
                <a:spcPct val="125000"/>
              </a:lnSpc>
              <a:spcAft>
                <a:spcPts val="1800"/>
              </a:spcAft>
            </a:pPr>
            <a:r>
              <a:rPr lang="en-GB" sz="3600" b="1" dirty="0">
                <a:solidFill>
                  <a:srgbClr val="402A78"/>
                </a:solidFill>
                <a:latin typeface="Avenir" panose="02000503020000020003" pitchFamily="2" charset="0"/>
              </a:rPr>
              <a:t>TCNs: Centralised and Efficient</a:t>
            </a:r>
            <a:endParaRPr lang="en-US" sz="3600" b="1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14C4E4-9A89-BA47-B62B-1B65B0AF05D5}"/>
              </a:ext>
            </a:extLst>
          </p:cNvPr>
          <p:cNvSpPr/>
          <p:nvPr/>
        </p:nvSpPr>
        <p:spPr>
          <a:xfrm>
            <a:off x="-101600" y="-88900"/>
            <a:ext cx="5813083" cy="7073900"/>
          </a:xfrm>
          <a:prstGeom prst="rect">
            <a:avLst/>
          </a:prstGeom>
          <a:solidFill>
            <a:srgbClr val="40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966F7C-EDCD-7546-9D7C-A2E3271F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9410" y="1421068"/>
            <a:ext cx="7737725" cy="6858000"/>
          </a:xfrm>
          <a:prstGeom prst="rect">
            <a:avLst/>
          </a:prstGeom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B58C88C-741E-8F48-A72F-6DC3066E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7761" y="5509"/>
            <a:ext cx="2644239" cy="365125"/>
          </a:xfrm>
        </p:spPr>
        <p:txBody>
          <a:bodyPr/>
          <a:lstStyle/>
          <a:p>
            <a:r>
              <a:rPr lang="en-US" dirty="0">
                <a:solidFill>
                  <a:srgbClr val="402A78"/>
                </a:solidFill>
              </a:rPr>
              <a:t>SME Chamber  I  Manifest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1AA0E-609C-A440-AC44-DFAF4515F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1461" y="528023"/>
            <a:ext cx="4823068" cy="1479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900" b="1" dirty="0">
                <a:solidFill>
                  <a:schemeClr val="bg1"/>
                </a:solidFill>
                <a:latin typeface="Avenir" panose="02000503020000020003" pitchFamily="2" charset="0"/>
              </a:rPr>
              <a:t>Employment &amp; Training</a:t>
            </a:r>
            <a:endParaRPr lang="en-US" sz="39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2073EF-46E7-6641-860C-8F85401FFA30}"/>
              </a:ext>
            </a:extLst>
          </p:cNvPr>
          <p:cNvSpPr/>
          <p:nvPr/>
        </p:nvSpPr>
        <p:spPr>
          <a:xfrm>
            <a:off x="3320532" y="1839297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6414</TotalTime>
  <Words>224</Words>
  <Application>Microsoft Macintosh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</vt:lpstr>
      <vt:lpstr>Avenir Black</vt:lpstr>
      <vt:lpstr>Avenir Book</vt:lpstr>
      <vt:lpstr>Avenir Light</vt:lpstr>
      <vt:lpstr>Avenir Next</vt:lpstr>
      <vt:lpstr>Calibri</vt:lpstr>
      <vt:lpstr>Calibri Light</vt:lpstr>
      <vt:lpstr>Office Theme</vt:lpstr>
      <vt:lpstr>Election Manifest 2022</vt:lpstr>
      <vt:lpstr>PowerPoint Presentation</vt:lpstr>
      <vt:lpstr>PowerPoint Presentation</vt:lpstr>
      <vt:lpstr>PowerPoint Presentation</vt:lpstr>
      <vt:lpstr>Mitigating Price hikes</vt:lpstr>
      <vt:lpstr>Unfair Competition from Sicily</vt:lpstr>
      <vt:lpstr>PowerPoint Presentation</vt:lpstr>
      <vt:lpstr>Ease of doing business &amp; Good Governance</vt:lpstr>
      <vt:lpstr>PowerPoint Presentation</vt:lpstr>
      <vt:lpstr>PowerPoint Presentation</vt:lpstr>
      <vt:lpstr>PowerPoint Presentation</vt:lpstr>
      <vt:lpstr>Other proposals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Abigail Mamo</cp:lastModifiedBy>
  <cp:revision>30</cp:revision>
  <dcterms:created xsi:type="dcterms:W3CDTF">2020-01-17T11:30:49Z</dcterms:created>
  <dcterms:modified xsi:type="dcterms:W3CDTF">2022-03-12T16:58:27Z</dcterms:modified>
</cp:coreProperties>
</file>