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LEMON MILK 1" panose="020B0604020202020204" charset="0"/>
      <p:regular r:id="rId26"/>
    </p:embeddedFont>
    <p:embeddedFont>
      <p:font typeface="Arimo" panose="020B0604020202020204" charset="0"/>
      <p:regular r:id="rId27"/>
    </p:embeddedFont>
    <p:embeddedFont>
      <p:font typeface="Work Sans SemiBold" panose="020B0604020202020204" charset="0"/>
      <p:bold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ork Sans 3" panose="020B0604020202020204" charset="0"/>
      <p:regular r:id="rId34"/>
    </p:embeddedFont>
    <p:embeddedFont>
      <p:font typeface="Work Sans 1" panose="020B0604020202020204" charset="0"/>
      <p:regular r:id="rId35"/>
    </p:embeddedFont>
    <p:embeddedFont>
      <p:font typeface="LEMON MILK 3" panose="020B0604020202020204" charset="0"/>
      <p:regular r:id="rId36"/>
    </p:embeddedFont>
    <p:embeddedFont>
      <p:font typeface="LEMON MILK 2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48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put text under start of sentence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84598" y="603726"/>
            <a:ext cx="8119503" cy="753008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1262" y="7619378"/>
            <a:ext cx="12890583" cy="2201130"/>
            <a:chOff x="0" y="0"/>
            <a:chExt cx="17187444" cy="2934839"/>
          </a:xfrm>
        </p:grpSpPr>
        <p:sp>
          <p:nvSpPr>
            <p:cNvPr id="4" name="TextBox 4"/>
            <p:cNvSpPr txBox="1"/>
            <p:nvPr/>
          </p:nvSpPr>
          <p:spPr>
            <a:xfrm>
              <a:off x="0" y="228600"/>
              <a:ext cx="17187444" cy="190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FFFFFF"/>
                  </a:solidFill>
                  <a:latin typeface="LEMON MILK 1"/>
                </a:rPr>
                <a:t>Change to Grow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11269"/>
              <a:ext cx="17187444" cy="623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2"/>
                </a:lnSpc>
              </a:pPr>
              <a:r>
                <a:rPr lang="en-US" sz="2924" spc="146">
                  <a:solidFill>
                    <a:srgbClr val="FFFFFF"/>
                  </a:solidFill>
                  <a:latin typeface="LEMON MILK 2"/>
                </a:rPr>
                <a:t>MALTA ENTERPRISE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07815" y="-3778608"/>
            <a:ext cx="1462401" cy="11418007"/>
            <a:chOff x="0" y="0"/>
            <a:chExt cx="494689" cy="3862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3862388"/>
            </a:xfrm>
            <a:custGeom>
              <a:avLst/>
              <a:gdLst/>
              <a:ahLst/>
              <a:cxnLst/>
              <a:rect l="l" t="t" r="r" b="b"/>
              <a:pathLst>
                <a:path w="494689" h="3862388">
                  <a:moveTo>
                    <a:pt x="0" y="0"/>
                  </a:moveTo>
                  <a:lnTo>
                    <a:pt x="494689" y="0"/>
                  </a:lnTo>
                  <a:lnTo>
                    <a:pt x="494689" y="3862388"/>
                  </a:lnTo>
                  <a:lnTo>
                    <a:pt x="0" y="386238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102683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eligible investments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1307" y="3032151"/>
            <a:ext cx="9329537" cy="83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0179" lvl="1" indent="-490089" algn="l">
              <a:lnSpc>
                <a:spcPts val="6900"/>
              </a:lnSpc>
              <a:buFont typeface="Arial"/>
              <a:buChar char="•"/>
            </a:pPr>
            <a:r>
              <a:rPr lang="en-US" sz="4539" dirty="0">
                <a:solidFill>
                  <a:srgbClr val="023952"/>
                </a:solidFill>
                <a:latin typeface="Work Sans 1"/>
              </a:rPr>
              <a:t>WASTE </a:t>
            </a:r>
            <a:r>
              <a:rPr lang="en-US" sz="4539" dirty="0" smtClean="0">
                <a:solidFill>
                  <a:srgbClr val="023952"/>
                </a:solidFill>
                <a:latin typeface="Work Sans 1"/>
              </a:rPr>
              <a:t>MINIMISATION </a:t>
            </a:r>
            <a:endParaRPr lang="en-US" sz="4539" dirty="0">
              <a:solidFill>
                <a:srgbClr val="023952"/>
              </a:solidFill>
              <a:latin typeface="Work Sans 1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09800" y="3742369"/>
            <a:ext cx="1470225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endParaRPr lang="en-US" sz="2570" dirty="0" smtClean="0">
              <a:solidFill>
                <a:srgbClr val="023952"/>
              </a:solidFill>
              <a:latin typeface="Work Sans 1"/>
            </a:endParaRPr>
          </a:p>
          <a:p>
            <a:pPr algn="just">
              <a:lnSpc>
                <a:spcPts val="3598"/>
              </a:lnSpc>
            </a:pPr>
            <a:r>
              <a:rPr lang="en-US" sz="2570" dirty="0" smtClean="0">
                <a:solidFill>
                  <a:srgbClr val="023952"/>
                </a:solidFill>
                <a:latin typeface="Work Sans 1"/>
              </a:rPr>
              <a:t>The </a:t>
            </a:r>
            <a:r>
              <a:rPr lang="en-US" sz="2570" dirty="0">
                <a:solidFill>
                  <a:srgbClr val="023952"/>
                </a:solidFill>
                <a:latin typeface="Work Sans 1"/>
              </a:rPr>
              <a:t>introduction of new industrial solutions or strategic modifications to existing plant.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Reduction in materials </a:t>
            </a:r>
            <a:r>
              <a:rPr lang="en-US" sz="2570" dirty="0">
                <a:solidFill>
                  <a:srgbClr val="023952"/>
                </a:solidFill>
                <a:latin typeface="Work Sans 1"/>
              </a:rPr>
              <a:t>per production unit and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reduction in packaging </a:t>
            </a:r>
            <a:r>
              <a:rPr lang="en-US" sz="2570" dirty="0">
                <a:solidFill>
                  <a:srgbClr val="023952"/>
                </a:solidFill>
                <a:latin typeface="Work Sans 1"/>
              </a:rPr>
              <a:t>and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increase of lifespan </a:t>
            </a:r>
            <a:r>
              <a:rPr lang="en-US" sz="2570" dirty="0" smtClean="0">
                <a:solidFill>
                  <a:srgbClr val="023952"/>
                </a:solidFill>
                <a:latin typeface="Work Sans SemiBold" pitchFamily="2" charset="0"/>
              </a:rPr>
              <a:t>products.</a:t>
            </a:r>
            <a:endParaRPr lang="en-US" sz="2570" dirty="0">
              <a:solidFill>
                <a:srgbClr val="023952"/>
              </a:solidFill>
              <a:latin typeface="Work Sans SemiBold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1308" y="6086488"/>
            <a:ext cx="953458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0179" lvl="1" indent="-490089" algn="l">
              <a:lnSpc>
                <a:spcPts val="6900"/>
              </a:lnSpc>
              <a:buFont typeface="Arial"/>
              <a:buChar char="•"/>
            </a:pPr>
            <a:r>
              <a:rPr lang="en-US" sz="4539" dirty="0" smtClean="0">
                <a:solidFill>
                  <a:srgbClr val="023952"/>
                </a:solidFill>
                <a:latin typeface="Work Sans 1"/>
              </a:rPr>
              <a:t>SUSTAINABLE </a:t>
            </a:r>
            <a:r>
              <a:rPr lang="en-US" sz="4539" dirty="0">
                <a:solidFill>
                  <a:srgbClr val="023952"/>
                </a:solidFill>
                <a:latin typeface="Work Sans 1"/>
              </a:rPr>
              <a:t>MATERIALS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09800" y="6279071"/>
            <a:ext cx="14702259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endParaRPr lang="en-US" sz="257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endParaRPr lang="en-US" sz="257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 smtClean="0">
                <a:solidFill>
                  <a:srgbClr val="023952"/>
                </a:solidFill>
                <a:latin typeface="Work Sans 1" panose="020B0604020202020204" charset="0"/>
              </a:rPr>
              <a:t>Investments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 the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change of materials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 production process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and products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which ensure better recovery of material at product’s end of life. These will include sustainable and/or ecologically- friendly material and reduction/ elimination of toxic </a:t>
            </a:r>
            <a:r>
              <a:rPr lang="en-US" sz="2570" dirty="0" smtClean="0">
                <a:solidFill>
                  <a:srgbClr val="023952"/>
                </a:solidFill>
                <a:latin typeface="Work Sans 1" panose="020B0604020202020204" charset="0"/>
              </a:rPr>
              <a:t>material.</a:t>
            </a: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Investment can include </a:t>
            </a: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a)Pilot Projects </a:t>
            </a:r>
            <a:r>
              <a:rPr lang="en-US" sz="2570" dirty="0" smtClean="0">
                <a:solidFill>
                  <a:srgbClr val="023952"/>
                </a:solidFill>
                <a:latin typeface="Work Sans 1" panose="020B0604020202020204" charset="0"/>
              </a:rPr>
              <a:t>and b)Changes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 the value chain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07815" y="-3778608"/>
            <a:ext cx="1462401" cy="11418007"/>
            <a:chOff x="0" y="0"/>
            <a:chExt cx="494689" cy="3862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3862388"/>
            </a:xfrm>
            <a:custGeom>
              <a:avLst/>
              <a:gdLst/>
              <a:ahLst/>
              <a:cxnLst/>
              <a:rect l="l" t="t" r="r" b="b"/>
              <a:pathLst>
                <a:path w="494689" h="3862388">
                  <a:moveTo>
                    <a:pt x="0" y="0"/>
                  </a:moveTo>
                  <a:lnTo>
                    <a:pt x="494689" y="0"/>
                  </a:lnTo>
                  <a:lnTo>
                    <a:pt x="494689" y="3862388"/>
                  </a:lnTo>
                  <a:lnTo>
                    <a:pt x="0" y="386238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102683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eligible investments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1307" y="3032151"/>
            <a:ext cx="9329537" cy="83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0179" lvl="1" indent="-490089" algn="l">
              <a:lnSpc>
                <a:spcPts val="6900"/>
              </a:lnSpc>
              <a:buFont typeface="Arial"/>
              <a:buChar char="•"/>
            </a:pPr>
            <a:r>
              <a:rPr lang="en-US" sz="4539">
                <a:solidFill>
                  <a:srgbClr val="023952"/>
                </a:solidFill>
                <a:latin typeface="Work Sans 1"/>
              </a:rPr>
              <a:t>ENERGY EFFICIENCY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09800" y="3809672"/>
            <a:ext cx="1470225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Investments in solutions to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reduce power requirement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 relation to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machinery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 and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lighting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, improving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insulation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 of buildings, investments in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co generation of heat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and power and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geo-thermal installations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.</a:t>
            </a: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1308" y="6515100"/>
            <a:ext cx="9416930" cy="808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80179" lvl="1" indent="-490089" algn="l">
              <a:lnSpc>
                <a:spcPts val="6900"/>
              </a:lnSpc>
              <a:buFont typeface="Arial"/>
              <a:buChar char="•"/>
            </a:pPr>
            <a:r>
              <a:rPr lang="en-US" sz="4539" dirty="0" smtClean="0">
                <a:solidFill>
                  <a:srgbClr val="023952"/>
                </a:solidFill>
                <a:latin typeface="Work Sans 1"/>
              </a:rPr>
              <a:t>WATER EFFICIENCY</a:t>
            </a:r>
            <a:endParaRPr lang="en-US" sz="4539" dirty="0">
              <a:solidFill>
                <a:srgbClr val="023952"/>
              </a:solidFill>
              <a:latin typeface="Work Sans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09800" y="7330455"/>
            <a:ext cx="1470225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Investments in solutions to improve water usages such as investments in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closed-cycle water systems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 and investment to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store run-off rain water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07815" y="-3778608"/>
            <a:ext cx="1462401" cy="11418007"/>
            <a:chOff x="0" y="0"/>
            <a:chExt cx="494689" cy="38623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3862388"/>
            </a:xfrm>
            <a:custGeom>
              <a:avLst/>
              <a:gdLst/>
              <a:ahLst/>
              <a:cxnLst/>
              <a:rect l="l" t="t" r="r" b="b"/>
              <a:pathLst>
                <a:path w="494689" h="3862388">
                  <a:moveTo>
                    <a:pt x="0" y="0"/>
                  </a:moveTo>
                  <a:lnTo>
                    <a:pt x="494689" y="0"/>
                  </a:lnTo>
                  <a:lnTo>
                    <a:pt x="494689" y="3862388"/>
                  </a:lnTo>
                  <a:lnTo>
                    <a:pt x="0" y="386238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103445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eligible investments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1307" y="3032151"/>
            <a:ext cx="11022335" cy="83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80179" lvl="1" indent="-490089" algn="l">
              <a:lnSpc>
                <a:spcPts val="6900"/>
              </a:lnSpc>
              <a:buFont typeface="Arial"/>
              <a:buChar char="•"/>
            </a:pPr>
            <a:r>
              <a:rPr lang="en-US" sz="4539">
                <a:solidFill>
                  <a:srgbClr val="023952"/>
                </a:solidFill>
                <a:latin typeface="Work Sans 1"/>
              </a:rPr>
              <a:t>SUSTAINABLE DIGITALISATION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09800" y="3809672"/>
            <a:ext cx="14702259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endParaRPr lang="en-US" sz="257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 smtClean="0">
                <a:solidFill>
                  <a:srgbClr val="023952"/>
                </a:solidFill>
                <a:latin typeface="Work Sans 1" panose="020B0604020202020204" charset="0"/>
              </a:rPr>
              <a:t>Adopting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digital solutions to enhance environmental </a:t>
            </a:r>
            <a:r>
              <a:rPr lang="en-US" sz="2570" dirty="0" smtClean="0">
                <a:solidFill>
                  <a:srgbClr val="023952"/>
                </a:solidFill>
                <a:latin typeface="Work Sans 1" panose="020B0604020202020204" charset="0"/>
              </a:rPr>
              <a:t>performance such as: </a:t>
            </a: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a) Increase process efficiency through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IoT (smart HVAC, system monitoring)</a:t>
            </a: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b) Solutions to establish enhance (optimise) logistics, including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partnering with </a:t>
            </a: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 other firms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, resulting in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reduction of carbon emissions</a:t>
            </a: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c) The installation of building management systems to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optimise heat, light and </a:t>
            </a: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 power usage</a:t>
            </a: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d)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Industry 4.0 solutions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leading to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higher automation </a:t>
            </a:r>
            <a:r>
              <a:rPr lang="en-US" sz="2570" dirty="0">
                <a:solidFill>
                  <a:srgbClr val="023952"/>
                </a:solidFill>
                <a:latin typeface="Work Sans 1" panose="020B0604020202020204" charset="0"/>
              </a:rPr>
              <a:t>and </a:t>
            </a: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rapid customer </a:t>
            </a:r>
          </a:p>
          <a:p>
            <a:pPr algn="just">
              <a:lnSpc>
                <a:spcPts val="3598"/>
              </a:lnSpc>
            </a:pPr>
            <a:r>
              <a:rPr lang="en-US" sz="2570" dirty="0">
                <a:solidFill>
                  <a:srgbClr val="023952"/>
                </a:solidFill>
                <a:latin typeface="Work Sans SemiBold" pitchFamily="2" charset="0"/>
              </a:rPr>
              <a:t> focused customisations</a:t>
            </a:r>
          </a:p>
          <a:p>
            <a:pPr algn="just">
              <a:lnSpc>
                <a:spcPts val="3598"/>
              </a:lnSpc>
            </a:pPr>
            <a:endParaRPr lang="en-US" sz="2570" dirty="0">
              <a:solidFill>
                <a:srgbClr val="023952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039717" y="3910119"/>
            <a:ext cx="5428813" cy="562306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63301" y="5557955"/>
            <a:ext cx="1619677" cy="6529270"/>
            <a:chOff x="0" y="0"/>
            <a:chExt cx="474767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4767" cy="1913890"/>
            </a:xfrm>
            <a:custGeom>
              <a:avLst/>
              <a:gdLst/>
              <a:ahLst/>
              <a:cxnLst/>
              <a:rect l="l" t="t" r="r" b="b"/>
              <a:pathLst>
                <a:path w="474767" h="1913890">
                  <a:moveTo>
                    <a:pt x="0" y="0"/>
                  </a:moveTo>
                  <a:lnTo>
                    <a:pt x="474767" y="0"/>
                  </a:lnTo>
                  <a:lnTo>
                    <a:pt x="47476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A3D45">
                <a:alpha val="64706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63301" y="2866703"/>
            <a:ext cx="13348537" cy="196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7"/>
              </a:lnSpc>
            </a:pPr>
            <a:r>
              <a:rPr lang="en-US" sz="5591">
                <a:solidFill>
                  <a:srgbClr val="FFFFFF"/>
                </a:solidFill>
                <a:latin typeface="LEMON MILK 2"/>
              </a:rPr>
              <a:t>Investment Aid for Energy Efficiency Projects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01828" y="-2172620"/>
            <a:ext cx="1462401" cy="8206033"/>
            <a:chOff x="0" y="0"/>
            <a:chExt cx="494689" cy="2775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2775868"/>
            </a:xfrm>
            <a:custGeom>
              <a:avLst/>
              <a:gdLst/>
              <a:ahLst/>
              <a:cxnLst/>
              <a:rect l="l" t="t" r="r" b="b"/>
              <a:pathLst>
                <a:path w="494689" h="2775868">
                  <a:moveTo>
                    <a:pt x="0" y="0"/>
                  </a:moveTo>
                  <a:lnTo>
                    <a:pt x="494689" y="0"/>
                  </a:lnTo>
                  <a:lnTo>
                    <a:pt x="494689" y="2775868"/>
                  </a:lnTo>
                  <a:lnTo>
                    <a:pt x="0" y="277586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4" y="1531616"/>
            <a:ext cx="69917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introduction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200" y="3771899"/>
            <a:ext cx="16040100" cy="3321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This measure aims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to facilitate investments in technological solutions that provide higher energy efficiency and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which contribute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directly towards a reduction in energy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requirements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The aid awarded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shall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be in the form of a cash grant or a tax credit or a combination of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both 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l">
              <a:lnSpc>
                <a:spcPts val="3674"/>
              </a:lnSpc>
            </a:pPr>
            <a:endParaRPr lang="en-US" sz="3036" dirty="0">
              <a:solidFill>
                <a:srgbClr val="023952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622248" y="-2893041"/>
            <a:ext cx="1462401" cy="9646874"/>
            <a:chOff x="0" y="0"/>
            <a:chExt cx="494689" cy="32632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3263264"/>
            </a:xfrm>
            <a:custGeom>
              <a:avLst/>
              <a:gdLst/>
              <a:ahLst/>
              <a:cxnLst/>
              <a:rect l="l" t="t" r="r" b="b"/>
              <a:pathLst>
                <a:path w="494689" h="3263264">
                  <a:moveTo>
                    <a:pt x="0" y="0"/>
                  </a:moveTo>
                  <a:lnTo>
                    <a:pt x="494689" y="0"/>
                  </a:lnTo>
                  <a:lnTo>
                    <a:pt x="494689" y="3263264"/>
                  </a:lnTo>
                  <a:lnTo>
                    <a:pt x="0" y="3263264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885345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eligible projects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200" y="3771899"/>
            <a:ext cx="16040100" cy="5219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Investment in substitution or upgrading of equipment and installations to reduce energy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consumption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Renovation or upgrading of equipment of existing installation for heating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or cooling systems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The improvement of energy efficiency of existing illumination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systems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An energy audit carried out by a certified energy auditor or a specific proposal prepared by a warranted engineer is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required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l">
              <a:lnSpc>
                <a:spcPts val="3674"/>
              </a:lnSpc>
            </a:pPr>
            <a:endParaRPr lang="en-US" sz="3036" dirty="0">
              <a:solidFill>
                <a:srgbClr val="023952"/>
              </a:solidFill>
              <a:latin typeface="Work Sans 1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387105" y="-5657900"/>
            <a:ext cx="1462401" cy="15176588"/>
            <a:chOff x="0" y="0"/>
            <a:chExt cx="494689" cy="49370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4937091"/>
            </a:xfrm>
            <a:custGeom>
              <a:avLst/>
              <a:gdLst/>
              <a:ahLst/>
              <a:cxnLst/>
              <a:rect l="l" t="t" r="r" b="b"/>
              <a:pathLst>
                <a:path w="494689" h="4937091">
                  <a:moveTo>
                    <a:pt x="0" y="0"/>
                  </a:moveTo>
                  <a:lnTo>
                    <a:pt x="494689" y="0"/>
                  </a:lnTo>
                  <a:lnTo>
                    <a:pt x="494689" y="4937091"/>
                  </a:lnTo>
                  <a:lnTo>
                    <a:pt x="0" y="4937091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4" y="1531616"/>
            <a:ext cx="142307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minimum project </a:t>
            </a:r>
            <a:r>
              <a:rPr lang="en-US" sz="7419" spc="-370" dirty="0" smtClean="0">
                <a:solidFill>
                  <a:srgbClr val="FFFFFF"/>
                </a:solidFill>
                <a:latin typeface="LEMON MILK 1"/>
              </a:rPr>
              <a:t>threshold</a:t>
            </a:r>
            <a:endParaRPr lang="en-US" sz="7419" spc="-370" dirty="0">
              <a:solidFill>
                <a:srgbClr val="FFFFFF"/>
              </a:solidFill>
              <a:latin typeface="LEMON MILK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9200" y="3771900"/>
            <a:ext cx="16040100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Only costs directly linked to the achievement of a higher level of energy efficiency shall be considered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eligible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The eligible costs shall be the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extra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 investment costs necessary to achieve the higher level of energy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efficiency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The project must entail an investment of at least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€10,000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that is directly related to achieving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at least 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10%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energy savings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537122" y="-1807915"/>
            <a:ext cx="1462401" cy="7476621"/>
            <a:chOff x="0" y="0"/>
            <a:chExt cx="494689" cy="25291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2529129"/>
            </a:xfrm>
            <a:custGeom>
              <a:avLst/>
              <a:gdLst/>
              <a:ahLst/>
              <a:cxnLst/>
              <a:rect l="l" t="t" r="r" b="b"/>
              <a:pathLst>
                <a:path w="494689" h="2529129">
                  <a:moveTo>
                    <a:pt x="0" y="0"/>
                  </a:moveTo>
                  <a:lnTo>
                    <a:pt x="494689" y="0"/>
                  </a:lnTo>
                  <a:lnTo>
                    <a:pt x="494689" y="2529129"/>
                  </a:lnTo>
                  <a:lnTo>
                    <a:pt x="0" y="2529129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64583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Aid intensity</a:t>
            </a: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025258" y="-720272"/>
            <a:ext cx="1010026" cy="9003142"/>
            <a:chOff x="0" y="0"/>
            <a:chExt cx="286956" cy="25578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6956" cy="2557860"/>
            </a:xfrm>
            <a:custGeom>
              <a:avLst/>
              <a:gdLst/>
              <a:ahLst/>
              <a:cxnLst/>
              <a:rect l="l" t="t" r="r" b="b"/>
              <a:pathLst>
                <a:path w="286956" h="2557860">
                  <a:moveTo>
                    <a:pt x="0" y="0"/>
                  </a:moveTo>
                  <a:lnTo>
                    <a:pt x="286956" y="0"/>
                  </a:lnTo>
                  <a:lnTo>
                    <a:pt x="286956" y="2557860"/>
                  </a:lnTo>
                  <a:lnTo>
                    <a:pt x="0" y="2557860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237930" y="3409316"/>
            <a:ext cx="8446765" cy="122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5"/>
              </a:lnSpc>
            </a:pPr>
            <a:r>
              <a:rPr lang="en-US" sz="3496">
                <a:solidFill>
                  <a:srgbClr val="FFFFFF"/>
                </a:solidFill>
                <a:latin typeface="Work Sans 1"/>
              </a:rPr>
              <a:t>Support = Eligible Cost x Aid Intensity </a:t>
            </a:r>
          </a:p>
          <a:p>
            <a:pPr>
              <a:lnSpc>
                <a:spcPts val="4895"/>
              </a:lnSpc>
              <a:spcBef>
                <a:spcPct val="0"/>
              </a:spcBef>
            </a:pPr>
            <a:endParaRPr lang="en-US" sz="3496">
              <a:solidFill>
                <a:srgbClr val="FFFFFF"/>
              </a:solidFill>
              <a:latin typeface="Work Sans 1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78108" y="5160841"/>
            <a:ext cx="6143904" cy="79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 dirty="0">
                <a:solidFill>
                  <a:srgbClr val="023952"/>
                </a:solidFill>
                <a:latin typeface="LEMON MILK 2"/>
              </a:rPr>
              <a:t>Small Enterprises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27900" y="6863664"/>
            <a:ext cx="6771594" cy="79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>
                <a:solidFill>
                  <a:srgbClr val="023952"/>
                </a:solidFill>
                <a:latin typeface="LEMON MILK 2"/>
              </a:rPr>
              <a:t>Medium Enterprises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27900" y="8467759"/>
            <a:ext cx="6194112" cy="79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>
                <a:solidFill>
                  <a:srgbClr val="023952"/>
                </a:solidFill>
                <a:latin typeface="LEMON MILK 2"/>
              </a:rPr>
              <a:t>Large Enterprises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91113" y="5160841"/>
            <a:ext cx="5795188" cy="79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>
                <a:solidFill>
                  <a:srgbClr val="023952"/>
                </a:solidFill>
                <a:latin typeface="LEMON MILK 2"/>
              </a:rPr>
              <a:t>50%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91113" y="6863664"/>
            <a:ext cx="5795188" cy="79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>
                <a:solidFill>
                  <a:srgbClr val="023952"/>
                </a:solidFill>
                <a:latin typeface="LEMON MILK 2"/>
              </a:rPr>
              <a:t>40%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91113" y="8467759"/>
            <a:ext cx="5795188" cy="79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1"/>
              </a:lnSpc>
              <a:spcBef>
                <a:spcPct val="0"/>
              </a:spcBef>
            </a:pPr>
            <a:r>
              <a:rPr lang="en-US" sz="4501">
                <a:solidFill>
                  <a:srgbClr val="023952"/>
                </a:solidFill>
                <a:latin typeface="LEMON MILK 2"/>
              </a:rPr>
              <a:t>30%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3301" y="3860183"/>
            <a:ext cx="2040833" cy="8227042"/>
            <a:chOff x="0" y="0"/>
            <a:chExt cx="47476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767" cy="1913890"/>
            </a:xfrm>
            <a:custGeom>
              <a:avLst/>
              <a:gdLst/>
              <a:ahLst/>
              <a:cxnLst/>
              <a:rect l="l" t="t" r="r" b="b"/>
              <a:pathLst>
                <a:path w="474767" h="1913890">
                  <a:moveTo>
                    <a:pt x="0" y="0"/>
                  </a:moveTo>
                  <a:lnTo>
                    <a:pt x="474767" y="0"/>
                  </a:lnTo>
                  <a:lnTo>
                    <a:pt x="47476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23952">
                <a:alpha val="64706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406047" y="4819650"/>
            <a:ext cx="8298160" cy="527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0"/>
              </a:lnSpc>
            </a:pPr>
            <a:r>
              <a:rPr lang="en-US" sz="15000">
                <a:solidFill>
                  <a:srgbClr val="FFFFFF"/>
                </a:solidFill>
                <a:latin typeface="LEMON MILK 3"/>
              </a:rPr>
              <a:t>Case </a:t>
            </a:r>
          </a:p>
          <a:p>
            <a:pPr>
              <a:lnSpc>
                <a:spcPts val="21000"/>
              </a:lnSpc>
            </a:pPr>
            <a:r>
              <a:rPr lang="en-US" sz="15000">
                <a:solidFill>
                  <a:srgbClr val="FFFFFF"/>
                </a:solidFill>
                <a:latin typeface="LEMON MILK 3"/>
              </a:rPr>
              <a:t>Studies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617887" y="-2810447"/>
            <a:ext cx="1619677" cy="8341009"/>
            <a:chOff x="0" y="0"/>
            <a:chExt cx="474767" cy="24449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767" cy="2444955"/>
            </a:xfrm>
            <a:custGeom>
              <a:avLst/>
              <a:gdLst/>
              <a:ahLst/>
              <a:cxnLst/>
              <a:rect l="l" t="t" r="r" b="b"/>
              <a:pathLst>
                <a:path w="474767" h="2444955">
                  <a:moveTo>
                    <a:pt x="0" y="0"/>
                  </a:moveTo>
                  <a:lnTo>
                    <a:pt x="474767" y="0"/>
                  </a:lnTo>
                  <a:lnTo>
                    <a:pt x="474767" y="2444955"/>
                  </a:lnTo>
                  <a:lnTo>
                    <a:pt x="0" y="2444955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683250"/>
            <a:ext cx="7962900" cy="518741"/>
            <a:chOff x="0" y="0"/>
            <a:chExt cx="2533187" cy="175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33187" cy="175475"/>
            </a:xfrm>
            <a:custGeom>
              <a:avLst/>
              <a:gdLst/>
              <a:ahLst/>
              <a:cxnLst/>
              <a:rect l="l" t="t" r="r" b="b"/>
              <a:pathLst>
                <a:path w="2533187" h="175475">
                  <a:moveTo>
                    <a:pt x="0" y="0"/>
                  </a:moveTo>
                  <a:lnTo>
                    <a:pt x="2533187" y="0"/>
                  </a:lnTo>
                  <a:lnTo>
                    <a:pt x="2533187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451286"/>
            <a:ext cx="8191500" cy="518741"/>
            <a:chOff x="0" y="0"/>
            <a:chExt cx="2533187" cy="175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33187" cy="175475"/>
            </a:xfrm>
            <a:custGeom>
              <a:avLst/>
              <a:gdLst/>
              <a:ahLst/>
              <a:cxnLst/>
              <a:rect l="l" t="t" r="r" b="b"/>
              <a:pathLst>
                <a:path w="2533187" h="175475">
                  <a:moveTo>
                    <a:pt x="0" y="0"/>
                  </a:moveTo>
                  <a:lnTo>
                    <a:pt x="2533187" y="0"/>
                  </a:lnTo>
                  <a:lnTo>
                    <a:pt x="2533187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40297"/>
          <a:stretch>
            <a:fillRect/>
          </a:stretch>
        </p:blipFill>
        <p:spPr>
          <a:xfrm>
            <a:off x="10868040" y="2241259"/>
            <a:ext cx="6633560" cy="74027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0542" y="644516"/>
            <a:ext cx="7297687" cy="127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89"/>
              </a:lnSpc>
            </a:pPr>
            <a:r>
              <a:rPr lang="en-US" sz="7420">
                <a:solidFill>
                  <a:srgbClr val="FFFFFF"/>
                </a:solidFill>
                <a:latin typeface="LEMON MILK 1"/>
              </a:rPr>
              <a:t>Case study 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1" y="2433955"/>
            <a:ext cx="9610739" cy="7720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59"/>
              </a:lnSpc>
            </a:pP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Applicant: </a:t>
            </a: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Medium Sized </a:t>
            </a: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Company </a:t>
            </a:r>
            <a:endParaRPr lang="en-US" sz="330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59"/>
              </a:lnSpc>
            </a:pPr>
            <a:endParaRPr lang="en-US" sz="330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59"/>
              </a:lnSpc>
            </a:pP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Investment: Add </a:t>
            </a: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equipment to existing air handing installation which will (solely) increase the efficiency of the system.</a:t>
            </a:r>
          </a:p>
          <a:p>
            <a:pPr algn="just">
              <a:lnSpc>
                <a:spcPts val="4259"/>
              </a:lnSpc>
            </a:pPr>
            <a:endParaRPr lang="en-US" sz="330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59"/>
              </a:lnSpc>
            </a:pP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Project </a:t>
            </a: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Value: </a:t>
            </a: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€150,000 excluding Vat</a:t>
            </a:r>
          </a:p>
          <a:p>
            <a:pPr algn="just">
              <a:lnSpc>
                <a:spcPts val="4259"/>
              </a:lnSpc>
            </a:pPr>
            <a:endParaRPr lang="en-US" sz="330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59"/>
              </a:lnSpc>
            </a:pP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Scheme: </a:t>
            </a: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Investment Aid for Energy Efficiency Projects </a:t>
            </a:r>
          </a:p>
          <a:p>
            <a:pPr algn="just">
              <a:lnSpc>
                <a:spcPts val="4259"/>
              </a:lnSpc>
            </a:pPr>
            <a:endParaRPr lang="en-US" sz="330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59"/>
              </a:lnSpc>
            </a:pP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Aid </a:t>
            </a: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Intensity: </a:t>
            </a: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40% </a:t>
            </a:r>
          </a:p>
          <a:p>
            <a:pPr algn="just">
              <a:lnSpc>
                <a:spcPts val="4259"/>
              </a:lnSpc>
            </a:pPr>
            <a:endParaRPr lang="en-US" sz="330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59"/>
              </a:lnSpc>
            </a:pP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Funds </a:t>
            </a:r>
            <a:r>
              <a:rPr lang="en-US" sz="3300" dirty="0" smtClean="0">
                <a:solidFill>
                  <a:srgbClr val="023952"/>
                </a:solidFill>
                <a:latin typeface="Work Sans 1" panose="020B0604020202020204" charset="0"/>
              </a:rPr>
              <a:t>Disbursed: </a:t>
            </a:r>
            <a:r>
              <a:rPr lang="en-US" sz="3300" dirty="0">
                <a:solidFill>
                  <a:srgbClr val="023952"/>
                </a:solidFill>
                <a:latin typeface="Work Sans 1" panose="020B0604020202020204" charset="0"/>
              </a:rPr>
              <a:t>€60,000 Cash Grant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125741" y="-3396534"/>
            <a:ext cx="1462401" cy="10653860"/>
            <a:chOff x="0" y="0"/>
            <a:chExt cx="494689" cy="36038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3603898"/>
            </a:xfrm>
            <a:custGeom>
              <a:avLst/>
              <a:gdLst/>
              <a:ahLst/>
              <a:cxnLst/>
              <a:rect l="l" t="t" r="r" b="b"/>
              <a:pathLst>
                <a:path w="494689" h="3603898">
                  <a:moveTo>
                    <a:pt x="0" y="0"/>
                  </a:moveTo>
                  <a:lnTo>
                    <a:pt x="494689" y="0"/>
                  </a:lnTo>
                  <a:lnTo>
                    <a:pt x="494689" y="3603898"/>
                  </a:lnTo>
                  <a:lnTo>
                    <a:pt x="0" y="360389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13477497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>
                <a:solidFill>
                  <a:srgbClr val="FFFFFF"/>
                </a:solidFill>
                <a:latin typeface="LEMON MILK 1"/>
              </a:rPr>
              <a:t>General Overview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4472" y="3117725"/>
            <a:ext cx="16164828" cy="630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4"/>
              </a:lnSpc>
            </a:pPr>
            <a:endParaRPr dirty="0"/>
          </a:p>
          <a:p>
            <a:pPr marL="720336" lvl="1" indent="-360168">
              <a:lnSpc>
                <a:spcPts val="5071"/>
              </a:lnSpc>
              <a:buFont typeface="Arial"/>
              <a:buChar char="•"/>
            </a:pPr>
            <a:r>
              <a:rPr lang="en-US" sz="3336" dirty="0">
                <a:solidFill>
                  <a:srgbClr val="023952"/>
                </a:solidFill>
                <a:latin typeface="Work Sans 1"/>
              </a:rPr>
              <a:t>SMEs can seek support </a:t>
            </a: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from </a:t>
            </a:r>
            <a:r>
              <a:rPr lang="en-US" sz="3336" dirty="0" smtClean="0">
                <a:solidFill>
                  <a:srgbClr val="023952"/>
                </a:solidFill>
                <a:latin typeface="Work Sans SemiBold" pitchFamily="2" charset="0"/>
              </a:rPr>
              <a:t>external advisors </a:t>
            </a: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to 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assist them in carrying out significant changes that will enable them to: </a:t>
            </a:r>
          </a:p>
          <a:p>
            <a:pPr>
              <a:lnSpc>
                <a:spcPts val="5071"/>
              </a:lnSpc>
            </a:pPr>
            <a:endParaRPr lang="en-US" sz="3336" dirty="0">
              <a:solidFill>
                <a:srgbClr val="023952"/>
              </a:solidFill>
              <a:latin typeface="Work Sans 1"/>
            </a:endParaRPr>
          </a:p>
          <a:p>
            <a:pPr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	- 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accelerate development</a:t>
            </a:r>
          </a:p>
          <a:p>
            <a:pPr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	- 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address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sustainability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 and improve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market access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 to enhance their     </a:t>
            </a: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	  processes</a:t>
            </a:r>
            <a:endParaRPr lang="en-US" sz="3336" dirty="0">
              <a:solidFill>
                <a:srgbClr val="023952"/>
              </a:solidFill>
              <a:latin typeface="Work Sans 1"/>
            </a:endParaRPr>
          </a:p>
          <a:p>
            <a:pPr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	- embrace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digital technology </a:t>
            </a:r>
          </a:p>
          <a:p>
            <a:pPr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	- 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and implement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sustainable solutions</a:t>
            </a:r>
          </a:p>
          <a:p>
            <a:pPr algn="ctr">
              <a:lnSpc>
                <a:spcPts val="5071"/>
              </a:lnSpc>
            </a:pPr>
            <a:endParaRPr lang="en-US" sz="3336" dirty="0">
              <a:solidFill>
                <a:srgbClr val="023952"/>
              </a:solidFill>
              <a:latin typeface="Work Sans 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001961" y="-3194521"/>
            <a:ext cx="1619677" cy="9109157"/>
            <a:chOff x="0" y="0"/>
            <a:chExt cx="474767" cy="26701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767" cy="2670118"/>
            </a:xfrm>
            <a:custGeom>
              <a:avLst/>
              <a:gdLst/>
              <a:ahLst/>
              <a:cxnLst/>
              <a:rect l="l" t="t" r="r" b="b"/>
              <a:pathLst>
                <a:path w="474767" h="2670118">
                  <a:moveTo>
                    <a:pt x="0" y="0"/>
                  </a:moveTo>
                  <a:lnTo>
                    <a:pt x="474767" y="0"/>
                  </a:lnTo>
                  <a:lnTo>
                    <a:pt x="474767" y="2670118"/>
                  </a:lnTo>
                  <a:lnTo>
                    <a:pt x="0" y="267011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930946"/>
            <a:ext cx="9547254" cy="518741"/>
            <a:chOff x="0" y="0"/>
            <a:chExt cx="3229565" cy="175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29565" cy="175475"/>
            </a:xfrm>
            <a:custGeom>
              <a:avLst/>
              <a:gdLst/>
              <a:ahLst/>
              <a:cxnLst/>
              <a:rect l="l" t="t" r="r" b="b"/>
              <a:pathLst>
                <a:path w="3229565" h="175475">
                  <a:moveTo>
                    <a:pt x="0" y="0"/>
                  </a:moveTo>
                  <a:lnTo>
                    <a:pt x="3229565" y="0"/>
                  </a:lnTo>
                  <a:lnTo>
                    <a:pt x="3229565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384612"/>
            <a:ext cx="8115300" cy="518741"/>
            <a:chOff x="0" y="0"/>
            <a:chExt cx="2745176" cy="175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5175" cy="175475"/>
            </a:xfrm>
            <a:custGeom>
              <a:avLst/>
              <a:gdLst/>
              <a:ahLst/>
              <a:cxnLst/>
              <a:rect l="l" t="t" r="r" b="b"/>
              <a:pathLst>
                <a:path w="2745175" h="175475">
                  <a:moveTo>
                    <a:pt x="0" y="0"/>
                  </a:moveTo>
                  <a:lnTo>
                    <a:pt x="2745175" y="0"/>
                  </a:lnTo>
                  <a:lnTo>
                    <a:pt x="2745175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32337" r="15920"/>
          <a:stretch>
            <a:fillRect/>
          </a:stretch>
        </p:blipFill>
        <p:spPr>
          <a:xfrm>
            <a:off x="11805798" y="2621908"/>
            <a:ext cx="5453502" cy="70220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2919822"/>
            <a:ext cx="9839340" cy="707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44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Applicant: Self-Employed  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64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644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Request: Advisory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on Digitisation of Business Processes </a:t>
            </a:r>
          </a:p>
          <a:p>
            <a:pPr algn="just">
              <a:lnSpc>
                <a:spcPts val="464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644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Advisory Service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Cost: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€4,000 excluding VAT </a:t>
            </a:r>
          </a:p>
          <a:p>
            <a:pPr algn="just">
              <a:lnSpc>
                <a:spcPts val="464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644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Scheme: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Change to Grow Phase 1</a:t>
            </a:r>
          </a:p>
          <a:p>
            <a:pPr algn="just">
              <a:lnSpc>
                <a:spcPts val="464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644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Aid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Intensity: 75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% </a:t>
            </a:r>
          </a:p>
          <a:p>
            <a:pPr algn="just">
              <a:lnSpc>
                <a:spcPts val="464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644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Funds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Disbursed: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€3,000 Cash Grant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0542" y="644516"/>
            <a:ext cx="8065835" cy="127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89"/>
              </a:lnSpc>
            </a:pPr>
            <a:r>
              <a:rPr lang="en-US" sz="7420">
                <a:solidFill>
                  <a:srgbClr val="FFFFFF"/>
                </a:solidFill>
                <a:latin typeface="LEMON MILK 1"/>
              </a:rPr>
              <a:t>Case study 2.1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078775" y="-3271336"/>
            <a:ext cx="1619677" cy="9262786"/>
            <a:chOff x="0" y="0"/>
            <a:chExt cx="474767" cy="2715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767" cy="2715151"/>
            </a:xfrm>
            <a:custGeom>
              <a:avLst/>
              <a:gdLst/>
              <a:ahLst/>
              <a:cxnLst/>
              <a:rect l="l" t="t" r="r" b="b"/>
              <a:pathLst>
                <a:path w="474767" h="2715151">
                  <a:moveTo>
                    <a:pt x="0" y="0"/>
                  </a:moveTo>
                  <a:lnTo>
                    <a:pt x="474767" y="0"/>
                  </a:lnTo>
                  <a:lnTo>
                    <a:pt x="474767" y="2715151"/>
                  </a:lnTo>
                  <a:lnTo>
                    <a:pt x="0" y="2715151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930946"/>
            <a:ext cx="7703699" cy="518741"/>
            <a:chOff x="0" y="0"/>
            <a:chExt cx="2605943" cy="175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5942" cy="175475"/>
            </a:xfrm>
            <a:custGeom>
              <a:avLst/>
              <a:gdLst/>
              <a:ahLst/>
              <a:cxnLst/>
              <a:rect l="l" t="t" r="r" b="b"/>
              <a:pathLst>
                <a:path w="2605942" h="175475">
                  <a:moveTo>
                    <a:pt x="0" y="0"/>
                  </a:moveTo>
                  <a:lnTo>
                    <a:pt x="2605942" y="0"/>
                  </a:lnTo>
                  <a:lnTo>
                    <a:pt x="2605942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384612"/>
            <a:ext cx="8115300" cy="518741"/>
            <a:chOff x="0" y="0"/>
            <a:chExt cx="2745176" cy="175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5175" cy="175475"/>
            </a:xfrm>
            <a:custGeom>
              <a:avLst/>
              <a:gdLst/>
              <a:ahLst/>
              <a:cxnLst/>
              <a:rect l="l" t="t" r="r" b="b"/>
              <a:pathLst>
                <a:path w="2745175" h="175475">
                  <a:moveTo>
                    <a:pt x="0" y="0"/>
                  </a:moveTo>
                  <a:lnTo>
                    <a:pt x="2745175" y="0"/>
                  </a:lnTo>
                  <a:lnTo>
                    <a:pt x="2745175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r="46847"/>
          <a:stretch>
            <a:fillRect/>
          </a:stretch>
        </p:blipFill>
        <p:spPr>
          <a:xfrm>
            <a:off x="11523601" y="2477281"/>
            <a:ext cx="5510528" cy="690733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2447484"/>
            <a:ext cx="103251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506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Applicant: Self-Employed</a:t>
            </a:r>
          </a:p>
          <a:p>
            <a:pPr algn="just">
              <a:lnSpc>
                <a:spcPts val="4506"/>
              </a:lnSpc>
            </a:pP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506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Investment: Implementation of cloud-based Enterprise Resource Planning solution which will improve efficiency of processes </a:t>
            </a:r>
          </a:p>
          <a:p>
            <a:pPr algn="just">
              <a:lnSpc>
                <a:spcPts val="4506"/>
              </a:lnSpc>
            </a:pP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506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Project Value: €8,750 excluding Vat</a:t>
            </a:r>
          </a:p>
          <a:p>
            <a:pPr algn="just">
              <a:lnSpc>
                <a:spcPts val="4506"/>
              </a:lnSpc>
            </a:pP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506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Scheme: Change to Grow Phase 2 </a:t>
            </a:r>
          </a:p>
          <a:p>
            <a:pPr algn="just">
              <a:lnSpc>
                <a:spcPts val="4506"/>
              </a:lnSpc>
            </a:pP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506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Aid Intensity: 75%</a:t>
            </a:r>
          </a:p>
          <a:p>
            <a:pPr algn="just">
              <a:lnSpc>
                <a:spcPts val="4506"/>
              </a:lnSpc>
            </a:pP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506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Funds Disbursed: €5,000 Cash Grant  </a:t>
            </a:r>
          </a:p>
          <a:p>
            <a:pPr algn="just">
              <a:lnSpc>
                <a:spcPts val="4506"/>
              </a:lnSpc>
            </a:pPr>
            <a:endParaRPr lang="en-US" sz="3219" dirty="0">
              <a:solidFill>
                <a:srgbClr val="023952"/>
              </a:solidFill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00542" y="644679"/>
            <a:ext cx="8035109" cy="127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89"/>
              </a:lnSpc>
            </a:pPr>
            <a:r>
              <a:rPr lang="en-US" sz="7420">
                <a:solidFill>
                  <a:srgbClr val="FFFFFF"/>
                </a:solidFill>
                <a:latin typeface="LEMON MILK 1"/>
              </a:rPr>
              <a:t>Case study 2.2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41072" y="-2733633"/>
            <a:ext cx="1619677" cy="8187379"/>
            <a:chOff x="0" y="0"/>
            <a:chExt cx="474767" cy="23999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767" cy="2399923"/>
            </a:xfrm>
            <a:custGeom>
              <a:avLst/>
              <a:gdLst/>
              <a:ahLst/>
              <a:cxnLst/>
              <a:rect l="l" t="t" r="r" b="b"/>
              <a:pathLst>
                <a:path w="474767" h="2399923">
                  <a:moveTo>
                    <a:pt x="0" y="0"/>
                  </a:moveTo>
                  <a:lnTo>
                    <a:pt x="474767" y="0"/>
                  </a:lnTo>
                  <a:lnTo>
                    <a:pt x="474767" y="2399923"/>
                  </a:lnTo>
                  <a:lnTo>
                    <a:pt x="0" y="2399923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671576"/>
            <a:ext cx="7703699" cy="518741"/>
            <a:chOff x="0" y="0"/>
            <a:chExt cx="2605943" cy="175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5942" cy="175475"/>
            </a:xfrm>
            <a:custGeom>
              <a:avLst/>
              <a:gdLst/>
              <a:ahLst/>
              <a:cxnLst/>
              <a:rect l="l" t="t" r="r" b="b"/>
              <a:pathLst>
                <a:path w="2605942" h="175475">
                  <a:moveTo>
                    <a:pt x="0" y="0"/>
                  </a:moveTo>
                  <a:lnTo>
                    <a:pt x="2605942" y="0"/>
                  </a:lnTo>
                  <a:lnTo>
                    <a:pt x="2605942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8876618"/>
            <a:ext cx="8115300" cy="518741"/>
            <a:chOff x="0" y="0"/>
            <a:chExt cx="2745176" cy="1754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45175" cy="175475"/>
            </a:xfrm>
            <a:custGeom>
              <a:avLst/>
              <a:gdLst/>
              <a:ahLst/>
              <a:cxnLst/>
              <a:rect l="l" t="t" r="r" b="b"/>
              <a:pathLst>
                <a:path w="2745175" h="175475">
                  <a:moveTo>
                    <a:pt x="0" y="0"/>
                  </a:moveTo>
                  <a:lnTo>
                    <a:pt x="2745175" y="0"/>
                  </a:lnTo>
                  <a:lnTo>
                    <a:pt x="2745175" y="175475"/>
                  </a:lnTo>
                  <a:lnTo>
                    <a:pt x="0" y="175475"/>
                  </a:lnTo>
                  <a:close/>
                </a:path>
              </a:pathLst>
            </a:custGeom>
            <a:solidFill>
              <a:srgbClr val="FFE66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15872" r="30005"/>
          <a:stretch>
            <a:fillRect/>
          </a:stretch>
        </p:blipFill>
        <p:spPr>
          <a:xfrm>
            <a:off x="11300252" y="2533209"/>
            <a:ext cx="5959048" cy="72531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2466534"/>
            <a:ext cx="10629900" cy="7001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40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Applicant: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Large Company</a:t>
            </a:r>
          </a:p>
          <a:p>
            <a:pPr algn="just">
              <a:lnSpc>
                <a:spcPts val="4240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Investment: Replacing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all AC’s with a Smart </a:t>
            </a: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HVAC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System and Optimisation of Logistics </a:t>
            </a: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by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partnering with other firms </a:t>
            </a:r>
          </a:p>
          <a:p>
            <a:pPr algn="just">
              <a:lnSpc>
                <a:spcPts val="4240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Project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Value: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€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9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0,000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excluding VAT </a:t>
            </a:r>
          </a:p>
          <a:p>
            <a:pPr algn="just">
              <a:lnSpc>
                <a:spcPts val="4240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Scheme: Smart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and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Sustainability Grant 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Aid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Intensity: 50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%</a:t>
            </a:r>
          </a:p>
          <a:p>
            <a:pPr algn="just">
              <a:lnSpc>
                <a:spcPts val="4240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algn="just">
              <a:lnSpc>
                <a:spcPts val="4240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Funds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Disbursed: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€45,000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Cash Grant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0542" y="644679"/>
            <a:ext cx="7144058" cy="127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89"/>
              </a:lnSpc>
            </a:pPr>
            <a:r>
              <a:rPr lang="en-US" sz="7420">
                <a:solidFill>
                  <a:srgbClr val="FFFFFF"/>
                </a:solidFill>
                <a:latin typeface="LEMON MILK 1"/>
              </a:rPr>
              <a:t>Case study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4216" y="1645402"/>
            <a:ext cx="14779567" cy="2243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984">
                <a:solidFill>
                  <a:srgbClr val="FFFFFF"/>
                </a:solidFill>
                <a:latin typeface="Work Sans 1"/>
              </a:rPr>
              <a:t>Official Incentive guidelines can be downloaded from: </a:t>
            </a:r>
          </a:p>
          <a:p>
            <a:pPr algn="ctr">
              <a:lnSpc>
                <a:spcPts val="4821"/>
              </a:lnSpc>
            </a:pPr>
            <a:endParaRPr lang="en-US" sz="3984">
              <a:solidFill>
                <a:srgbClr val="FFFFFF"/>
              </a:solidFill>
              <a:latin typeface="Work Sans 1"/>
            </a:endParaRPr>
          </a:p>
          <a:p>
            <a:pPr algn="ctr">
              <a:lnSpc>
                <a:spcPts val="4821"/>
              </a:lnSpc>
            </a:pPr>
            <a:r>
              <a:rPr lang="en-US" sz="3984">
                <a:solidFill>
                  <a:srgbClr val="FFFFFF"/>
                </a:solidFill>
                <a:latin typeface="Work Sans 1"/>
              </a:rPr>
              <a:t>http://support.maltaenterprise.com</a:t>
            </a:r>
          </a:p>
          <a:p>
            <a:pPr algn="l">
              <a:lnSpc>
                <a:spcPts val="3248"/>
              </a:lnSpc>
            </a:pPr>
            <a:endParaRPr lang="en-US" sz="3984">
              <a:solidFill>
                <a:srgbClr val="FFFFFF"/>
              </a:solidFill>
              <a:latin typeface="Work Sans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52154" y="4507748"/>
            <a:ext cx="9583692" cy="163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984">
                <a:solidFill>
                  <a:srgbClr val="FFFFFF"/>
                </a:solidFill>
                <a:latin typeface="Work Sans 1"/>
              </a:rPr>
              <a:t>For support and guidance contact Business 1st</a:t>
            </a:r>
          </a:p>
          <a:p>
            <a:pPr algn="l">
              <a:lnSpc>
                <a:spcPts val="3248"/>
              </a:lnSpc>
            </a:pPr>
            <a:endParaRPr lang="en-US" sz="3984">
              <a:solidFill>
                <a:srgbClr val="FFFFFF"/>
              </a:solidFill>
              <a:latin typeface="Work Sans 1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334516" y="6141813"/>
            <a:ext cx="1103982" cy="1103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231444" y="7683027"/>
            <a:ext cx="1207054" cy="9490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244842" y="6292284"/>
            <a:ext cx="1563213" cy="79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3"/>
              </a:lnSpc>
            </a:pPr>
            <a:r>
              <a:rPr lang="en-US" sz="5184">
                <a:solidFill>
                  <a:srgbClr val="FFFFFF"/>
                </a:solidFill>
                <a:latin typeface="Work Sans 3"/>
              </a:rPr>
              <a:t> 114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86507" y="7859853"/>
            <a:ext cx="8049339" cy="5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684" dirty="0">
                <a:solidFill>
                  <a:srgbClr val="FFFFFF"/>
                </a:solidFill>
                <a:latin typeface="Work Sans 3"/>
              </a:rPr>
              <a:t> </a:t>
            </a:r>
            <a:r>
              <a:rPr lang="en-US" sz="3684" dirty="0" smtClean="0">
                <a:solidFill>
                  <a:srgbClr val="FFFFFF"/>
                </a:solidFill>
                <a:latin typeface="Work Sans 3"/>
              </a:rPr>
              <a:t>info@businessfirst.com.mt</a:t>
            </a:r>
            <a:endParaRPr lang="en-US" sz="3684" dirty="0">
              <a:solidFill>
                <a:srgbClr val="FFFFFF"/>
              </a:solidFill>
              <a:latin typeface="Work Sans 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708188" y="-978981"/>
            <a:ext cx="1462401" cy="5818754"/>
            <a:chOff x="0" y="0"/>
            <a:chExt cx="494689" cy="1968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1968319"/>
            </a:xfrm>
            <a:custGeom>
              <a:avLst/>
              <a:gdLst/>
              <a:ahLst/>
              <a:cxnLst/>
              <a:rect l="l" t="t" r="r" b="b"/>
              <a:pathLst>
                <a:path w="494689" h="1968319">
                  <a:moveTo>
                    <a:pt x="0" y="0"/>
                  </a:moveTo>
                  <a:lnTo>
                    <a:pt x="494689" y="0"/>
                  </a:lnTo>
                  <a:lnTo>
                    <a:pt x="494689" y="1968319"/>
                  </a:lnTo>
                  <a:lnTo>
                    <a:pt x="0" y="1968319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5025330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>
                <a:solidFill>
                  <a:srgbClr val="FFFFFF"/>
                </a:solidFill>
                <a:latin typeface="LEMON MILK 1"/>
              </a:rPr>
              <a:t>Eligibility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4472" y="3117725"/>
            <a:ext cx="16164828" cy="6360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4"/>
              </a:lnSpc>
            </a:pPr>
            <a:endParaRPr dirty="0"/>
          </a:p>
          <a:p>
            <a:pPr marL="720336" lvl="1" indent="-360168">
              <a:lnSpc>
                <a:spcPts val="5071"/>
              </a:lnSpc>
              <a:buFont typeface="Arial"/>
              <a:buChar char="•"/>
            </a:pPr>
            <a:r>
              <a:rPr lang="en-US" sz="3336" dirty="0">
                <a:solidFill>
                  <a:srgbClr val="023952"/>
                </a:solidFill>
                <a:latin typeface="Work Sans 1"/>
              </a:rPr>
              <a:t>Eligible applicants include: </a:t>
            </a:r>
          </a:p>
          <a:p>
            <a:pPr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SemiBold" pitchFamily="2" charset="0"/>
              </a:rPr>
              <a:t>	-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self-employed person</a:t>
            </a:r>
          </a:p>
          <a:p>
            <a:pPr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SemiBold" pitchFamily="2" charset="0"/>
              </a:rPr>
              <a:t>	-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SMEs </a:t>
            </a:r>
          </a:p>
          <a:p>
            <a:pPr>
              <a:lnSpc>
                <a:spcPts val="5071"/>
              </a:lnSpc>
            </a:pPr>
            <a:endParaRPr lang="en-US" sz="3336" dirty="0">
              <a:solidFill>
                <a:srgbClr val="023952"/>
              </a:solidFill>
              <a:latin typeface="Work Sans 1"/>
            </a:endParaRPr>
          </a:p>
          <a:p>
            <a:pPr marL="720336" lvl="1" indent="-360168">
              <a:lnSpc>
                <a:spcPts val="5071"/>
              </a:lnSpc>
              <a:buFont typeface="Arial"/>
              <a:buChar char="•"/>
            </a:pPr>
            <a:r>
              <a:rPr lang="en-US" sz="3336" dirty="0">
                <a:solidFill>
                  <a:srgbClr val="023952"/>
                </a:solidFill>
                <a:latin typeface="Work Sans 1"/>
              </a:rPr>
              <a:t>Having at least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one</a:t>
            </a:r>
            <a:r>
              <a:rPr lang="en-US" sz="3336" dirty="0">
                <a:solidFill>
                  <a:srgbClr val="023952"/>
                </a:solidFill>
                <a:latin typeface="Work Sans 1"/>
              </a:rPr>
              <a:t> full-time </a:t>
            </a: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employee</a:t>
            </a:r>
          </a:p>
          <a:p>
            <a:pPr marL="360168" lvl="1">
              <a:lnSpc>
                <a:spcPts val="5071"/>
              </a:lnSpc>
            </a:pPr>
            <a:r>
              <a:rPr lang="en-US" sz="3336" dirty="0" smtClean="0">
                <a:solidFill>
                  <a:srgbClr val="023952"/>
                </a:solidFill>
                <a:latin typeface="Work Sans 1"/>
              </a:rPr>
              <a:t> </a:t>
            </a:r>
            <a:endParaRPr lang="en-US" sz="3336" dirty="0">
              <a:solidFill>
                <a:srgbClr val="023952"/>
              </a:solidFill>
              <a:latin typeface="Work Sans 1"/>
            </a:endParaRPr>
          </a:p>
          <a:p>
            <a:pPr marL="720336" lvl="1" indent="-360168">
              <a:lnSpc>
                <a:spcPts val="5071"/>
              </a:lnSpc>
              <a:buFont typeface="Arial"/>
              <a:buChar char="•"/>
            </a:pPr>
            <a:r>
              <a:rPr lang="en-US" sz="3336" dirty="0">
                <a:solidFill>
                  <a:srgbClr val="023952"/>
                </a:solidFill>
                <a:latin typeface="Work Sans 1"/>
              </a:rPr>
              <a:t>This scheme is a </a:t>
            </a:r>
            <a:r>
              <a:rPr lang="en-US" sz="3336" dirty="0">
                <a:solidFill>
                  <a:srgbClr val="023952"/>
                </a:solidFill>
                <a:latin typeface="Work Sans SemiBold" pitchFamily="2" charset="0"/>
              </a:rPr>
              <a:t>de minimis measure </a:t>
            </a:r>
          </a:p>
          <a:p>
            <a:pPr>
              <a:lnSpc>
                <a:spcPts val="5071"/>
              </a:lnSpc>
            </a:pPr>
            <a:endParaRPr lang="en-US" sz="3336" dirty="0">
              <a:solidFill>
                <a:srgbClr val="023952"/>
              </a:solidFill>
              <a:latin typeface="Work Sans 1"/>
            </a:endParaRPr>
          </a:p>
          <a:p>
            <a:pPr algn="ctr">
              <a:lnSpc>
                <a:spcPts val="5071"/>
              </a:lnSpc>
            </a:pPr>
            <a:endParaRPr lang="en-US" sz="3336" dirty="0">
              <a:solidFill>
                <a:srgbClr val="023952"/>
              </a:solidFill>
              <a:latin typeface="Work Sans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56271" y="-827063"/>
            <a:ext cx="1462401" cy="5514919"/>
            <a:chOff x="0" y="0"/>
            <a:chExt cx="494689" cy="1865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1865540"/>
            </a:xfrm>
            <a:custGeom>
              <a:avLst/>
              <a:gdLst/>
              <a:ahLst/>
              <a:cxnLst/>
              <a:rect l="l" t="t" r="r" b="b"/>
              <a:pathLst>
                <a:path w="494689" h="1865540">
                  <a:moveTo>
                    <a:pt x="0" y="0"/>
                  </a:moveTo>
                  <a:lnTo>
                    <a:pt x="494689" y="0"/>
                  </a:lnTo>
                  <a:lnTo>
                    <a:pt x="494689" y="1865540"/>
                  </a:lnTo>
                  <a:lnTo>
                    <a:pt x="0" y="1865540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4" y="1531616"/>
            <a:ext cx="45533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Support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7800" y="3695699"/>
            <a:ext cx="15811500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674"/>
              </a:lnSpc>
              <a:buFont typeface="Arial" panose="020B0604020202020204" pitchFamily="34" charset="0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 maximum grant of 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€10,000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disbursed as a reimbursement of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75%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of eligible costs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incurred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457200" indent="-457200">
              <a:lnSpc>
                <a:spcPts val="6094"/>
              </a:lnSpc>
              <a:buFont typeface="Arial" panose="020B0604020202020204" pitchFamily="34" charset="0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Advisory Stage</a:t>
            </a:r>
          </a:p>
          <a:p>
            <a:pPr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>
              <a:lnSpc>
                <a:spcPts val="3674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 	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- Up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to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€5,000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and up to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€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120/hour</a:t>
            </a:r>
            <a:endParaRPr lang="en-US" sz="3340" b="1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457200" indent="-457200">
              <a:lnSpc>
                <a:spcPts val="6098"/>
              </a:lnSpc>
              <a:buFont typeface="Arial" panose="020B0604020202020204" pitchFamily="34" charset="0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Implementation Stage </a:t>
            </a:r>
          </a:p>
          <a:p>
            <a:pPr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327784" lvl="1" algn="l">
              <a:lnSpc>
                <a:spcPts val="3674"/>
              </a:lnSpc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	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- Up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to an additional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€5,000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66093" y="-2736886"/>
            <a:ext cx="1462401" cy="9334564"/>
            <a:chOff x="0" y="0"/>
            <a:chExt cx="494689" cy="31576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3157618"/>
            </a:xfrm>
            <a:custGeom>
              <a:avLst/>
              <a:gdLst/>
              <a:ahLst/>
              <a:cxnLst/>
              <a:rect l="l" t="t" r="r" b="b"/>
              <a:pathLst>
                <a:path w="494689" h="3157618">
                  <a:moveTo>
                    <a:pt x="0" y="0"/>
                  </a:moveTo>
                  <a:lnTo>
                    <a:pt x="494689" y="0"/>
                  </a:lnTo>
                  <a:lnTo>
                    <a:pt x="494689" y="3157618"/>
                  </a:lnTo>
                  <a:lnTo>
                    <a:pt x="0" y="315761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4" y="1531616"/>
            <a:ext cx="82109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Advisory stage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3343735"/>
            <a:ext cx="161163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 algn="l">
              <a:lnSpc>
                <a:spcPts val="3674"/>
              </a:lnSpc>
              <a:buFont typeface="Arial"/>
              <a:buChar char="•"/>
            </a:pPr>
            <a:endParaRPr lang="en-US" sz="3340" dirty="0" smtClean="0">
              <a:solidFill>
                <a:srgbClr val="023952"/>
              </a:solidFill>
              <a:latin typeface="Work Sans 1"/>
            </a:endParaRPr>
          </a:p>
          <a:p>
            <a:pPr marL="655568" lvl="1" indent="-327784" algn="l">
              <a:lnSpc>
                <a:spcPts val="3674"/>
              </a:lnSpc>
              <a:buFont typeface="Arial"/>
              <a:buChar char="•"/>
            </a:pPr>
            <a:r>
              <a:rPr lang="en-US" sz="3340" dirty="0" smtClean="0">
                <a:solidFill>
                  <a:srgbClr val="023952"/>
                </a:solidFill>
                <a:latin typeface="Work Sans 1"/>
              </a:rPr>
              <a:t>Qualifying </a:t>
            </a:r>
            <a:r>
              <a:rPr lang="en-US" sz="3340" dirty="0">
                <a:solidFill>
                  <a:srgbClr val="023952"/>
                </a:solidFill>
                <a:latin typeface="Work Sans 1"/>
              </a:rPr>
              <a:t>Advisory Services: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4792" y="5177314"/>
            <a:ext cx="8416360" cy="1843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 smtClean="0">
                <a:solidFill>
                  <a:srgbClr val="023952"/>
                </a:solidFill>
                <a:latin typeface="Work Sans 3"/>
              </a:rPr>
              <a:t>Digitisation </a:t>
            </a:r>
            <a:r>
              <a:rPr lang="en-US" sz="2401" dirty="0">
                <a:solidFill>
                  <a:srgbClr val="023952"/>
                </a:solidFill>
                <a:latin typeface="Work Sans 3"/>
              </a:rPr>
              <a:t>of business processes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Performance </a:t>
            </a:r>
            <a:r>
              <a:rPr lang="en-US" sz="2401" dirty="0" smtClean="0">
                <a:solidFill>
                  <a:srgbClr val="023952"/>
                </a:solidFill>
                <a:latin typeface="Work Sans 3"/>
              </a:rPr>
              <a:t>optimisation</a:t>
            </a:r>
            <a:endParaRPr lang="en-US" sz="2401" dirty="0">
              <a:solidFill>
                <a:srgbClr val="023952"/>
              </a:solidFill>
              <a:latin typeface="Work Sans 3"/>
            </a:endParaRP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Process improvements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Environmental performance and sustainability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Implementation of quality systems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09800" y="8626592"/>
            <a:ext cx="1404455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8"/>
              </a:lnSpc>
            </a:pPr>
            <a:endParaRPr dirty="0"/>
          </a:p>
          <a:p>
            <a:pPr>
              <a:lnSpc>
                <a:spcPts val="3248"/>
              </a:lnSpc>
            </a:pPr>
            <a:r>
              <a:rPr lang="en-US" sz="2400" dirty="0" smtClean="0">
                <a:solidFill>
                  <a:srgbClr val="023952"/>
                </a:solidFill>
                <a:latin typeface="Work Sans 1"/>
              </a:rPr>
              <a:t>Beneficiaries </a:t>
            </a:r>
            <a:r>
              <a:rPr lang="en-US" sz="2400" dirty="0">
                <a:solidFill>
                  <a:srgbClr val="023952"/>
                </a:solidFill>
                <a:latin typeface="Work Sans 1"/>
              </a:rPr>
              <a:t>are to complete the Advisory Stage within six (6) months of </a:t>
            </a:r>
            <a:r>
              <a:rPr lang="en-US" sz="2400" dirty="0" smtClean="0">
                <a:solidFill>
                  <a:srgbClr val="023952"/>
                </a:solidFill>
                <a:latin typeface="Work Sans 1"/>
              </a:rPr>
              <a:t>approval </a:t>
            </a:r>
            <a:endParaRPr lang="en-US" sz="2400" dirty="0">
              <a:solidFill>
                <a:srgbClr val="023952"/>
              </a:solidFill>
              <a:latin typeface="Work Sans 1"/>
            </a:endParaRPr>
          </a:p>
          <a:p>
            <a:pPr algn="l">
              <a:lnSpc>
                <a:spcPts val="3248"/>
              </a:lnSpc>
            </a:pPr>
            <a:endParaRPr lang="en-US" sz="2684" dirty="0">
              <a:solidFill>
                <a:srgbClr val="023952"/>
              </a:solidFill>
              <a:latin typeface="Work Sans 1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6886" y="4949944"/>
            <a:ext cx="8221161" cy="2307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Product process certifications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Customer handling procedures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Pricing analysis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Market positioning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Human resource optimisation </a:t>
            </a:r>
          </a:p>
          <a:p>
            <a:pPr marL="518430" lvl="1" indent="-259215">
              <a:lnSpc>
                <a:spcPts val="2905"/>
              </a:lnSpc>
              <a:buFont typeface="Arial"/>
              <a:buChar char="•"/>
            </a:pPr>
            <a:r>
              <a:rPr lang="en-US" sz="2401" dirty="0">
                <a:solidFill>
                  <a:srgbClr val="023952"/>
                </a:solidFill>
                <a:latin typeface="Work Sans 3"/>
              </a:rPr>
              <a:t>Other actions as may be justified by the </a:t>
            </a:r>
            <a:r>
              <a:rPr lang="en-US" sz="2401" dirty="0" smtClean="0">
                <a:solidFill>
                  <a:srgbClr val="023952"/>
                </a:solidFill>
                <a:latin typeface="Work Sans 3"/>
              </a:rPr>
              <a:t>applicant</a:t>
            </a:r>
            <a:endParaRPr lang="en-US" sz="2401" dirty="0">
              <a:solidFill>
                <a:srgbClr val="023952"/>
              </a:solidFill>
              <a:latin typeface="Work Sans 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68624"/>
          <a:stretch>
            <a:fillRect/>
          </a:stretch>
        </p:blipFill>
        <p:spPr>
          <a:xfrm>
            <a:off x="-348154" y="-839886"/>
            <a:ext cx="21512801" cy="949008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77416" y="7549635"/>
            <a:ext cx="16666482" cy="2201130"/>
            <a:chOff x="0" y="0"/>
            <a:chExt cx="22221976" cy="2934839"/>
          </a:xfrm>
        </p:grpSpPr>
        <p:sp>
          <p:nvSpPr>
            <p:cNvPr id="4" name="TextBox 4"/>
            <p:cNvSpPr txBox="1"/>
            <p:nvPr/>
          </p:nvSpPr>
          <p:spPr>
            <a:xfrm>
              <a:off x="0" y="228600"/>
              <a:ext cx="22221976" cy="1905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FFFFFF"/>
                  </a:solidFill>
                  <a:latin typeface="LEMON MILK 1"/>
                </a:rPr>
                <a:t>Smart and Sustainable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11269"/>
              <a:ext cx="22221976" cy="623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02"/>
                </a:lnSpc>
              </a:pPr>
              <a:r>
                <a:rPr lang="en-US" sz="2924" spc="146">
                  <a:solidFill>
                    <a:srgbClr val="FFFFFF"/>
                  </a:solidFill>
                  <a:latin typeface="LEMON MILK 2"/>
                </a:rPr>
                <a:t>MALTA ENTERPRISE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794999" y="-1065791"/>
            <a:ext cx="1462401" cy="5992374"/>
            <a:chOff x="0" y="0"/>
            <a:chExt cx="494689" cy="2027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2027050"/>
            </a:xfrm>
            <a:custGeom>
              <a:avLst/>
              <a:gdLst/>
              <a:ahLst/>
              <a:cxnLst/>
              <a:rect l="l" t="t" r="r" b="b"/>
              <a:pathLst>
                <a:path w="494689" h="2027050">
                  <a:moveTo>
                    <a:pt x="0" y="0"/>
                  </a:moveTo>
                  <a:lnTo>
                    <a:pt x="494689" y="0"/>
                  </a:lnTo>
                  <a:lnTo>
                    <a:pt x="494689" y="2027050"/>
                  </a:lnTo>
                  <a:lnTo>
                    <a:pt x="0" y="2027050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4796334" cy="95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>
                <a:solidFill>
                  <a:srgbClr val="FFFFFF"/>
                </a:solidFill>
                <a:latin typeface="LEMON MILK 1"/>
              </a:rPr>
              <a:t>Eligibility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3000" y="3695700"/>
            <a:ext cx="16116300" cy="5693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Economic activity that operates from a licensed commercial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property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Investment project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of minimum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€10,000 </a:t>
            </a:r>
            <a:endParaRPr lang="en-US" sz="3340" b="1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Achieve Sustainability, improved Environmental Performance or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Digitisation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This scheme falls under the de minimis regulation </a:t>
            </a: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The deadline is that of 30th November 2023 </a:t>
            </a:r>
            <a:endParaRPr lang="en-US" sz="3340" dirty="0" smtClean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1 FTE registered with Jobsplus (including Self-Employed FTE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)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34568" y="-805361"/>
            <a:ext cx="1462401" cy="5471514"/>
            <a:chOff x="0" y="0"/>
            <a:chExt cx="494689" cy="18508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1850858"/>
            </a:xfrm>
            <a:custGeom>
              <a:avLst/>
              <a:gdLst/>
              <a:ahLst/>
              <a:cxnLst/>
              <a:rect l="l" t="t" r="r" b="b"/>
              <a:pathLst>
                <a:path w="494689" h="1850858">
                  <a:moveTo>
                    <a:pt x="0" y="0"/>
                  </a:moveTo>
                  <a:lnTo>
                    <a:pt x="494689" y="0"/>
                  </a:lnTo>
                  <a:lnTo>
                    <a:pt x="494689" y="1850858"/>
                  </a:lnTo>
                  <a:lnTo>
                    <a:pt x="0" y="185085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4" y="1531616"/>
            <a:ext cx="467809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support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200" y="3695699"/>
            <a:ext cx="16040100" cy="6168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50%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of investment costs up to a maximum of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€50,000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per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project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>
              <a:lnSpc>
                <a:spcPts val="3674"/>
              </a:lnSpc>
            </a:pP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	and </a:t>
            </a:r>
          </a:p>
          <a:p>
            <a:pPr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Top up of a 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10%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or 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20%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Tax Credit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on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any </a:t>
            </a:r>
            <a:r>
              <a:rPr lang="en-US" sz="3340" b="1" dirty="0">
                <a:solidFill>
                  <a:srgbClr val="023952"/>
                </a:solidFill>
                <a:latin typeface="Work Sans 1" panose="020B0604020202020204" charset="0"/>
              </a:rPr>
              <a:t>O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ne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 or </a:t>
            </a:r>
            <a:r>
              <a:rPr lang="en-US" sz="3340" b="1" dirty="0" smtClean="0">
                <a:solidFill>
                  <a:srgbClr val="023952"/>
                </a:solidFill>
                <a:latin typeface="Work Sans 1" panose="020B0604020202020204" charset="0"/>
              </a:rPr>
              <a:t>Two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of the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below: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1112768" lvl="2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Project results in a new / expansion of investment in Gozo</a:t>
            </a:r>
          </a:p>
          <a:p>
            <a:pPr marL="1112768" lvl="2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Project carried out by an undertaking established for &lt; 3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years (Startup)</a:t>
            </a: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1112768" lvl="2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Project supported by an independent carbon footprint audit and assessment demonstrating a significant reduction in applicant’s carbon foot print </a:t>
            </a:r>
          </a:p>
          <a:p>
            <a:pPr algn="l">
              <a:lnSpc>
                <a:spcPts val="3674"/>
              </a:lnSpc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01828" y="-2172620"/>
            <a:ext cx="1462401" cy="8206033"/>
            <a:chOff x="0" y="0"/>
            <a:chExt cx="494689" cy="27758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689" cy="2775868"/>
            </a:xfrm>
            <a:custGeom>
              <a:avLst/>
              <a:gdLst/>
              <a:ahLst/>
              <a:cxnLst/>
              <a:rect l="l" t="t" r="r" b="b"/>
              <a:pathLst>
                <a:path w="494689" h="2775868">
                  <a:moveTo>
                    <a:pt x="0" y="0"/>
                  </a:moveTo>
                  <a:lnTo>
                    <a:pt x="494689" y="0"/>
                  </a:lnTo>
                  <a:lnTo>
                    <a:pt x="494689" y="2775868"/>
                  </a:lnTo>
                  <a:lnTo>
                    <a:pt x="0" y="2775868"/>
                  </a:lnTo>
                  <a:close/>
                </a:path>
              </a:pathLst>
            </a:custGeom>
            <a:solidFill>
              <a:srgbClr val="02395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23435" y="1531616"/>
            <a:ext cx="714416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48"/>
              </a:lnSpc>
            </a:pPr>
            <a:r>
              <a:rPr lang="en-US" sz="7419" spc="-370" dirty="0">
                <a:solidFill>
                  <a:srgbClr val="FFFFFF"/>
                </a:solidFill>
                <a:latin typeface="LEMON MILK 1"/>
              </a:rPr>
              <a:t>eligible costs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200" y="3695699"/>
            <a:ext cx="16040100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Upgrades, Improvements or Modifications in plant, machinery, equipment and in digital technologies of what is currently being used by the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entity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Supported investments must be implemented within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12 </a:t>
            </a: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months from the date when funding is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approved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Beneficiary must commit to maintain the investment for </a:t>
            </a:r>
            <a:r>
              <a:rPr lang="en-US" sz="3340" dirty="0" smtClean="0">
                <a:solidFill>
                  <a:srgbClr val="023952"/>
                </a:solidFill>
                <a:latin typeface="Work Sans 1" panose="020B0604020202020204" charset="0"/>
              </a:rPr>
              <a:t>at least 3 years</a:t>
            </a: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endParaRPr lang="en-US" sz="3340" dirty="0">
              <a:solidFill>
                <a:srgbClr val="023952"/>
              </a:solidFill>
              <a:latin typeface="Work Sans 1" panose="020B0604020202020204" charset="0"/>
            </a:endParaRPr>
          </a:p>
          <a:p>
            <a:pPr marL="655568" lvl="1" indent="-327784">
              <a:lnSpc>
                <a:spcPts val="3674"/>
              </a:lnSpc>
              <a:buFont typeface="Arial"/>
              <a:buChar char="•"/>
            </a:pPr>
            <a:r>
              <a:rPr lang="en-US" sz="3340" dirty="0">
                <a:solidFill>
                  <a:srgbClr val="023952"/>
                </a:solidFill>
                <a:latin typeface="Work Sans 1" panose="020B0604020202020204" charset="0"/>
              </a:rPr>
              <a:t>Applicants can submit more than 1 application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996</Words>
  <Application>Microsoft Office PowerPoint</Application>
  <PresentationFormat>Custom</PresentationFormat>
  <Paragraphs>238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LEMON MILK 1</vt:lpstr>
      <vt:lpstr>Arimo</vt:lpstr>
      <vt:lpstr>Work Sans SemiBold</vt:lpstr>
      <vt:lpstr>Calibri</vt:lpstr>
      <vt:lpstr>Work Sans 3</vt:lpstr>
      <vt:lpstr>Work Sans 1</vt:lpstr>
      <vt:lpstr>LEMON MILK 3</vt:lpstr>
      <vt:lpstr>LEMON MILK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Presentation ME</dc:title>
  <cp:lastModifiedBy>Nadia Grech</cp:lastModifiedBy>
  <cp:revision>15</cp:revision>
  <dcterms:created xsi:type="dcterms:W3CDTF">2006-08-16T00:00:00Z</dcterms:created>
  <dcterms:modified xsi:type="dcterms:W3CDTF">2022-02-08T14:05:52Z</dcterms:modified>
  <dc:identifier>DAE3UAIslMs</dc:identifier>
</cp:coreProperties>
</file>