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41" r:id="rId2"/>
  </p:sldMasterIdLst>
  <p:notesMasterIdLst>
    <p:notesMasterId r:id="rId14"/>
  </p:notesMasterIdLst>
  <p:handoutMasterIdLst>
    <p:handoutMasterId r:id="rId15"/>
  </p:handoutMasterIdLst>
  <p:sldIdLst>
    <p:sldId id="355" r:id="rId3"/>
    <p:sldId id="385" r:id="rId4"/>
    <p:sldId id="914" r:id="rId5"/>
    <p:sldId id="916" r:id="rId6"/>
    <p:sldId id="450" r:id="rId7"/>
    <p:sldId id="908" r:id="rId8"/>
    <p:sldId id="266" r:id="rId9"/>
    <p:sldId id="892" r:id="rId10"/>
    <p:sldId id="917" r:id="rId11"/>
    <p:sldId id="898" r:id="rId12"/>
    <p:sldId id="907" r:id="rId1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HelveticaNeueLT Std"/>
        <a:ea typeface="+mn-ea"/>
        <a:cs typeface="Arial" pitchFamily="34" charset="0"/>
      </a:defRPr>
    </a:lvl1pPr>
    <a:lvl2pPr marL="457200" algn="l" rtl="0" fontAlgn="base">
      <a:spcBef>
        <a:spcPct val="0"/>
      </a:spcBef>
      <a:spcAft>
        <a:spcPct val="0"/>
      </a:spcAft>
      <a:defRPr kern="1200">
        <a:solidFill>
          <a:schemeClr val="tx1"/>
        </a:solidFill>
        <a:latin typeface="HelveticaNeueLT Std"/>
        <a:ea typeface="+mn-ea"/>
        <a:cs typeface="Arial" pitchFamily="34" charset="0"/>
      </a:defRPr>
    </a:lvl2pPr>
    <a:lvl3pPr marL="914400" algn="l" rtl="0" fontAlgn="base">
      <a:spcBef>
        <a:spcPct val="0"/>
      </a:spcBef>
      <a:spcAft>
        <a:spcPct val="0"/>
      </a:spcAft>
      <a:defRPr kern="1200">
        <a:solidFill>
          <a:schemeClr val="tx1"/>
        </a:solidFill>
        <a:latin typeface="HelveticaNeueLT Std"/>
        <a:ea typeface="+mn-ea"/>
        <a:cs typeface="Arial" pitchFamily="34" charset="0"/>
      </a:defRPr>
    </a:lvl3pPr>
    <a:lvl4pPr marL="1371600" algn="l" rtl="0" fontAlgn="base">
      <a:spcBef>
        <a:spcPct val="0"/>
      </a:spcBef>
      <a:spcAft>
        <a:spcPct val="0"/>
      </a:spcAft>
      <a:defRPr kern="1200">
        <a:solidFill>
          <a:schemeClr val="tx1"/>
        </a:solidFill>
        <a:latin typeface="HelveticaNeueLT Std"/>
        <a:ea typeface="+mn-ea"/>
        <a:cs typeface="Arial" pitchFamily="34" charset="0"/>
      </a:defRPr>
    </a:lvl4pPr>
    <a:lvl5pPr marL="1828800" algn="l" rtl="0" fontAlgn="base">
      <a:spcBef>
        <a:spcPct val="0"/>
      </a:spcBef>
      <a:spcAft>
        <a:spcPct val="0"/>
      </a:spcAft>
      <a:defRPr kern="1200">
        <a:solidFill>
          <a:schemeClr val="tx1"/>
        </a:solidFill>
        <a:latin typeface="HelveticaNeueLT Std"/>
        <a:ea typeface="+mn-ea"/>
        <a:cs typeface="Arial" pitchFamily="34" charset="0"/>
      </a:defRPr>
    </a:lvl5pPr>
    <a:lvl6pPr marL="2286000" algn="l" defTabSz="914400" rtl="0" eaLnBrk="1" latinLnBrk="0" hangingPunct="1">
      <a:defRPr kern="1200">
        <a:solidFill>
          <a:schemeClr val="tx1"/>
        </a:solidFill>
        <a:latin typeface="HelveticaNeueLT Std"/>
        <a:ea typeface="+mn-ea"/>
        <a:cs typeface="Arial" pitchFamily="34" charset="0"/>
      </a:defRPr>
    </a:lvl6pPr>
    <a:lvl7pPr marL="2743200" algn="l" defTabSz="914400" rtl="0" eaLnBrk="1" latinLnBrk="0" hangingPunct="1">
      <a:defRPr kern="1200">
        <a:solidFill>
          <a:schemeClr val="tx1"/>
        </a:solidFill>
        <a:latin typeface="HelveticaNeueLT Std"/>
        <a:ea typeface="+mn-ea"/>
        <a:cs typeface="Arial" pitchFamily="34" charset="0"/>
      </a:defRPr>
    </a:lvl7pPr>
    <a:lvl8pPr marL="3200400" algn="l" defTabSz="914400" rtl="0" eaLnBrk="1" latinLnBrk="0" hangingPunct="1">
      <a:defRPr kern="1200">
        <a:solidFill>
          <a:schemeClr val="tx1"/>
        </a:solidFill>
        <a:latin typeface="HelveticaNeueLT Std"/>
        <a:ea typeface="+mn-ea"/>
        <a:cs typeface="Arial" pitchFamily="34" charset="0"/>
      </a:defRPr>
    </a:lvl8pPr>
    <a:lvl9pPr marL="3657600" algn="l" defTabSz="914400" rtl="0" eaLnBrk="1" latinLnBrk="0" hangingPunct="1">
      <a:defRPr kern="1200">
        <a:solidFill>
          <a:schemeClr val="tx1"/>
        </a:solidFill>
        <a:latin typeface="HelveticaNeueLT Std"/>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Bartolo" initials="DB" lastIdx="1" clrIdx="0"/>
  <p:cmAuthor id="1" name="George L. Bugeja" initials="GLMB" lastIdx="6" clrIdx="1"/>
  <p:cmAuthor id="2" name="Claudine Dimech" initials="CD" lastIdx="12" clrIdx="2">
    <p:extLst>
      <p:ext uri="{19B8F6BF-5375-455C-9EA6-DF929625EA0E}">
        <p15:presenceInfo xmlns:p15="http://schemas.microsoft.com/office/powerpoint/2012/main" userId="S::claudine.dimech@mcst-services.com::a1fd26f3-7248-42a1-a827-068192b7d8d1" providerId="AD"/>
      </p:ext>
    </p:extLst>
  </p:cmAuthor>
  <p:cmAuthor id="3" name="Cini Melchior at MCST" initials="CMaM" lastIdx="1" clrIdx="3">
    <p:extLst>
      <p:ext uri="{19B8F6BF-5375-455C-9EA6-DF929625EA0E}">
        <p15:presenceInfo xmlns:p15="http://schemas.microsoft.com/office/powerpoint/2012/main" userId="S::melchior.cini@gov.mt::1c353aa7-232f-46ae-9f85-502391d89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99FF"/>
    <a:srgbClr val="3366FF"/>
    <a:srgbClr val="C21C4F"/>
    <a:srgbClr val="C01E2D"/>
    <a:srgbClr val="AF1128"/>
    <a:srgbClr val="A3F1FB"/>
    <a:srgbClr val="0F5494"/>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B02F12-B54C-474C-AF57-13E2B9CD3B36}" v="3" dt="2021-12-14T12:22:09.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6374" autoAdjust="0"/>
  </p:normalViewPr>
  <p:slideViewPr>
    <p:cSldViewPr snapToGrid="0">
      <p:cViewPr varScale="1">
        <p:scale>
          <a:sx n="79" d="100"/>
          <a:sy n="79" d="100"/>
        </p:scale>
        <p:origin x="1459" y="77"/>
      </p:cViewPr>
      <p:guideLst>
        <p:guide orient="horz" pos="2160"/>
        <p:guide pos="2880"/>
      </p:guideLst>
    </p:cSldViewPr>
  </p:slideViewPr>
  <p:outlineViewPr>
    <p:cViewPr>
      <p:scale>
        <a:sx n="33" d="100"/>
        <a:sy n="33" d="100"/>
      </p:scale>
      <p:origin x="0" y="-86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1" d="100"/>
          <a:sy n="91" d="100"/>
        </p:scale>
        <p:origin x="192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Vieira" userId="8ce836f0-c2c0-4e1c-9e4c-75c73557479f" providerId="ADAL" clId="{D4B02F12-B54C-474C-AF57-13E2B9CD3B36}"/>
    <pc:docChg chg="modSld">
      <pc:chgData name="Martin Vieira" userId="8ce836f0-c2c0-4e1c-9e4c-75c73557479f" providerId="ADAL" clId="{D4B02F12-B54C-474C-AF57-13E2B9CD3B36}" dt="2021-12-14T12:22:09.216" v="2"/>
      <pc:docMkLst>
        <pc:docMk/>
      </pc:docMkLst>
      <pc:sldChg chg="addSp delSp modSp">
        <pc:chgData name="Martin Vieira" userId="8ce836f0-c2c0-4e1c-9e4c-75c73557479f" providerId="ADAL" clId="{D4B02F12-B54C-474C-AF57-13E2B9CD3B36}" dt="2021-12-14T12:22:09.216" v="2"/>
        <pc:sldMkLst>
          <pc:docMk/>
          <pc:sldMk cId="3159330801" sldId="450"/>
        </pc:sldMkLst>
        <pc:picChg chg="add mod">
          <ac:chgData name="Martin Vieira" userId="8ce836f0-c2c0-4e1c-9e4c-75c73557479f" providerId="ADAL" clId="{D4B02F12-B54C-474C-AF57-13E2B9CD3B36}" dt="2021-12-14T12:22:06.781" v="0" actId="571"/>
          <ac:picMkLst>
            <pc:docMk/>
            <pc:sldMk cId="3159330801" sldId="450"/>
            <ac:picMk id="49" creationId="{8464F59E-9F3D-408C-A7F9-BCD0244C8787}"/>
          </ac:picMkLst>
        </pc:picChg>
        <pc:picChg chg="add mod">
          <ac:chgData name="Martin Vieira" userId="8ce836f0-c2c0-4e1c-9e4c-75c73557479f" providerId="ADAL" clId="{D4B02F12-B54C-474C-AF57-13E2B9CD3B36}" dt="2021-12-14T12:22:06.781" v="0" actId="571"/>
          <ac:picMkLst>
            <pc:docMk/>
            <pc:sldMk cId="3159330801" sldId="450"/>
            <ac:picMk id="55" creationId="{155F66FD-F9EB-4D4C-82F1-07930F0C57E8}"/>
          </ac:picMkLst>
        </pc:picChg>
        <pc:picChg chg="add mod">
          <ac:chgData name="Martin Vieira" userId="8ce836f0-c2c0-4e1c-9e4c-75c73557479f" providerId="ADAL" clId="{D4B02F12-B54C-474C-AF57-13E2B9CD3B36}" dt="2021-12-14T12:22:06.781" v="0" actId="571"/>
          <ac:picMkLst>
            <pc:docMk/>
            <pc:sldMk cId="3159330801" sldId="450"/>
            <ac:picMk id="56" creationId="{B057D34A-F1D8-4505-BF72-5A9E91A9146D}"/>
          </ac:picMkLst>
        </pc:picChg>
        <pc:picChg chg="add del mod">
          <ac:chgData name="Martin Vieira" userId="8ce836f0-c2c0-4e1c-9e4c-75c73557479f" providerId="ADAL" clId="{D4B02F12-B54C-474C-AF57-13E2B9CD3B36}" dt="2021-12-14T12:22:09.216" v="2"/>
          <ac:picMkLst>
            <pc:docMk/>
            <pc:sldMk cId="3159330801" sldId="450"/>
            <ac:picMk id="59" creationId="{534E345D-C252-4B07-93A7-4835A2CE9A51}"/>
          </ac:picMkLst>
        </pc:picChg>
        <pc:picChg chg="add del mod">
          <ac:chgData name="Martin Vieira" userId="8ce836f0-c2c0-4e1c-9e4c-75c73557479f" providerId="ADAL" clId="{D4B02F12-B54C-474C-AF57-13E2B9CD3B36}" dt="2021-12-14T12:22:09.216" v="2"/>
          <ac:picMkLst>
            <pc:docMk/>
            <pc:sldMk cId="3159330801" sldId="450"/>
            <ac:picMk id="60" creationId="{8BCDE4EF-FB20-416F-9B0B-9A25EE7F32D6}"/>
          </ac:picMkLst>
        </pc:picChg>
        <pc:picChg chg="add del mod">
          <ac:chgData name="Martin Vieira" userId="8ce836f0-c2c0-4e1c-9e4c-75c73557479f" providerId="ADAL" clId="{D4B02F12-B54C-474C-AF57-13E2B9CD3B36}" dt="2021-12-14T12:22:09.216" v="2"/>
          <ac:picMkLst>
            <pc:docMk/>
            <pc:sldMk cId="3159330801" sldId="450"/>
            <ac:picMk id="61" creationId="{BA1A3C1D-0057-4E76-B889-68693390CC99}"/>
          </ac:picMkLst>
        </pc:picChg>
        <pc:picChg chg="add del mod">
          <ac:chgData name="Martin Vieira" userId="8ce836f0-c2c0-4e1c-9e4c-75c73557479f" providerId="ADAL" clId="{D4B02F12-B54C-474C-AF57-13E2B9CD3B36}" dt="2021-12-14T12:22:09.216" v="2"/>
          <ac:picMkLst>
            <pc:docMk/>
            <pc:sldMk cId="3159330801" sldId="450"/>
            <ac:picMk id="62" creationId="{1C438022-E721-43B8-B40F-D2778DE3241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EA95B-5AF3-4B51-90AC-97D06E61223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D5DA81F2-FAC2-4B32-B4E6-E74C2C06DFDB}">
      <dgm:prSet phldrT="[Text]" custT="1"/>
      <dgm:spPr/>
      <dgm:t>
        <a:bodyPr/>
        <a:lstStyle/>
        <a:p>
          <a:r>
            <a:rPr lang="en-GB" sz="2400" b="0" dirty="0">
              <a:solidFill>
                <a:schemeClr val="tx1"/>
              </a:solidFill>
            </a:rPr>
            <a:t>MCST Technical Units</a:t>
          </a:r>
        </a:p>
      </dgm:t>
    </dgm:pt>
    <dgm:pt modelId="{65309E93-F705-4DFE-BA5F-30768CDC8649}" type="parTrans" cxnId="{1901A99D-B4F8-4920-803B-9363768A5BB7}">
      <dgm:prSet/>
      <dgm:spPr/>
      <dgm:t>
        <a:bodyPr/>
        <a:lstStyle/>
        <a:p>
          <a:endParaRPr lang="en-GB"/>
        </a:p>
      </dgm:t>
    </dgm:pt>
    <dgm:pt modelId="{9C86CEF6-E366-4F93-8235-E5DAB436535D}" type="sibTrans" cxnId="{1901A99D-B4F8-4920-803B-9363768A5BB7}">
      <dgm:prSet/>
      <dgm:spPr/>
      <dgm:t>
        <a:bodyPr/>
        <a:lstStyle/>
        <a:p>
          <a:endParaRPr lang="en-GB"/>
        </a:p>
      </dgm:t>
    </dgm:pt>
    <dgm:pt modelId="{D0676C46-C330-4688-8F6B-5D645DC84C82}">
      <dgm:prSet phldrT="[Text]" custT="1"/>
      <dgm:spPr/>
      <dgm:t>
        <a:bodyPr/>
        <a:lstStyle/>
        <a:p>
          <a:r>
            <a:rPr lang="en-GB" sz="2200" b="0" dirty="0">
              <a:solidFill>
                <a:schemeClr val="tx1"/>
              </a:solidFill>
            </a:rPr>
            <a:t>R&amp;I Unit</a:t>
          </a:r>
        </a:p>
      </dgm:t>
    </dgm:pt>
    <dgm:pt modelId="{6AC6FF35-2E4C-480F-94FB-81066C853642}" type="parTrans" cxnId="{066E0301-7448-4000-9E8C-BDEFF9C74162}">
      <dgm:prSet/>
      <dgm:spPr/>
      <dgm:t>
        <a:bodyPr/>
        <a:lstStyle/>
        <a:p>
          <a:endParaRPr lang="en-GB"/>
        </a:p>
      </dgm:t>
    </dgm:pt>
    <dgm:pt modelId="{9C8FF617-31E1-41EE-8F0B-CD99C44DF7B5}" type="sibTrans" cxnId="{066E0301-7448-4000-9E8C-BDEFF9C74162}">
      <dgm:prSet/>
      <dgm:spPr/>
      <dgm:t>
        <a:bodyPr/>
        <a:lstStyle/>
        <a:p>
          <a:endParaRPr lang="en-GB"/>
        </a:p>
      </dgm:t>
    </dgm:pt>
    <dgm:pt modelId="{7A194DAF-7FB6-45FF-8F86-C4624D4380BA}">
      <dgm:prSet phldrT="[Text]" custT="1"/>
      <dgm:spPr/>
      <dgm:t>
        <a:bodyPr/>
        <a:lstStyle/>
        <a:p>
          <a:r>
            <a:rPr lang="en-GB" sz="2200" b="0" dirty="0">
              <a:solidFill>
                <a:schemeClr val="tx1"/>
              </a:solidFill>
            </a:rPr>
            <a:t>Policy and Strategy Unit</a:t>
          </a:r>
        </a:p>
      </dgm:t>
    </dgm:pt>
    <dgm:pt modelId="{EFC91067-15E2-43E0-BDD1-0ECA44417829}" type="parTrans" cxnId="{D6202523-23B1-45AF-9040-11EAA9FD21B6}">
      <dgm:prSet/>
      <dgm:spPr/>
      <dgm:t>
        <a:bodyPr/>
        <a:lstStyle/>
        <a:p>
          <a:endParaRPr lang="en-GB"/>
        </a:p>
      </dgm:t>
    </dgm:pt>
    <dgm:pt modelId="{B0096E53-2689-4EFF-8D3F-4A8862E24391}" type="sibTrans" cxnId="{D6202523-23B1-45AF-9040-11EAA9FD21B6}">
      <dgm:prSet/>
      <dgm:spPr/>
      <dgm:t>
        <a:bodyPr/>
        <a:lstStyle/>
        <a:p>
          <a:endParaRPr lang="en-GB"/>
        </a:p>
      </dgm:t>
    </dgm:pt>
    <dgm:pt modelId="{03B4EE7D-D9BF-47AD-8811-53A3ED4B6AD3}">
      <dgm:prSet phldrT="[Text]" custT="1"/>
      <dgm:spPr/>
      <dgm:t>
        <a:bodyPr/>
        <a:lstStyle/>
        <a:p>
          <a:r>
            <a:rPr lang="en-GB" sz="2200" dirty="0">
              <a:solidFill>
                <a:schemeClr val="tx1"/>
              </a:solidFill>
            </a:rPr>
            <a:t>Framework </a:t>
          </a:r>
          <a:r>
            <a:rPr lang="en-GB" sz="2200" dirty="0" err="1">
              <a:solidFill>
                <a:schemeClr val="tx1"/>
              </a:solidFill>
            </a:rPr>
            <a:t>ProgrammeUnit</a:t>
          </a:r>
          <a:endParaRPr lang="en-GB" sz="2200" dirty="0">
            <a:solidFill>
              <a:schemeClr val="tx1"/>
            </a:solidFill>
          </a:endParaRPr>
        </a:p>
      </dgm:t>
    </dgm:pt>
    <dgm:pt modelId="{33E4F4DF-3E59-4B6A-9F7B-33B3079606BC}" type="parTrans" cxnId="{7B4F2D46-E4F4-42C9-9F22-937B7C9901B9}">
      <dgm:prSet/>
      <dgm:spPr/>
      <dgm:t>
        <a:bodyPr/>
        <a:lstStyle/>
        <a:p>
          <a:endParaRPr lang="en-GB"/>
        </a:p>
      </dgm:t>
    </dgm:pt>
    <dgm:pt modelId="{9A6E2C38-911B-4328-854E-AC15F0138965}" type="sibTrans" cxnId="{7B4F2D46-E4F4-42C9-9F22-937B7C9901B9}">
      <dgm:prSet/>
      <dgm:spPr/>
      <dgm:t>
        <a:bodyPr/>
        <a:lstStyle/>
        <a:p>
          <a:endParaRPr lang="en-GB"/>
        </a:p>
      </dgm:t>
    </dgm:pt>
    <dgm:pt modelId="{5DD4EF00-2CBF-4091-83ED-663CABD5522B}">
      <dgm:prSet custT="1"/>
      <dgm:spPr/>
      <dgm:t>
        <a:bodyPr/>
        <a:lstStyle/>
        <a:p>
          <a:r>
            <a:rPr lang="en-GB" sz="2200" dirty="0">
              <a:solidFill>
                <a:schemeClr val="tx1"/>
              </a:solidFill>
            </a:rPr>
            <a:t>Internationalisation Unit</a:t>
          </a:r>
        </a:p>
      </dgm:t>
    </dgm:pt>
    <dgm:pt modelId="{272654BE-541A-41AE-AD9D-A5252B461369}" type="parTrans" cxnId="{8B318CAA-0974-41BC-8951-E32C9D81546B}">
      <dgm:prSet/>
      <dgm:spPr/>
      <dgm:t>
        <a:bodyPr/>
        <a:lstStyle/>
        <a:p>
          <a:endParaRPr lang="en-GB"/>
        </a:p>
      </dgm:t>
    </dgm:pt>
    <dgm:pt modelId="{10B8E3C5-D108-432D-8B00-BACDCC5DE2DC}" type="sibTrans" cxnId="{8B318CAA-0974-41BC-8951-E32C9D81546B}">
      <dgm:prSet/>
      <dgm:spPr/>
      <dgm:t>
        <a:bodyPr/>
        <a:lstStyle/>
        <a:p>
          <a:endParaRPr lang="en-GB"/>
        </a:p>
      </dgm:t>
    </dgm:pt>
    <dgm:pt modelId="{7BE36DE0-7F68-483A-A519-F581D92F7F90}" type="pres">
      <dgm:prSet presAssocID="{230EA95B-5AF3-4B51-90AC-97D06E612237}" presName="hierChild1" presStyleCnt="0">
        <dgm:presLayoutVars>
          <dgm:orgChart val="1"/>
          <dgm:chPref val="1"/>
          <dgm:dir/>
          <dgm:animOne val="branch"/>
          <dgm:animLvl val="lvl"/>
          <dgm:resizeHandles/>
        </dgm:presLayoutVars>
      </dgm:prSet>
      <dgm:spPr/>
    </dgm:pt>
    <dgm:pt modelId="{E13E37A6-B1F0-4118-9D4B-7A23AB908ECD}" type="pres">
      <dgm:prSet presAssocID="{D5DA81F2-FAC2-4B32-B4E6-E74C2C06DFDB}" presName="hierRoot1" presStyleCnt="0">
        <dgm:presLayoutVars>
          <dgm:hierBranch val="init"/>
        </dgm:presLayoutVars>
      </dgm:prSet>
      <dgm:spPr/>
    </dgm:pt>
    <dgm:pt modelId="{FE85507F-27AE-4AE6-A482-50DDF9F855B7}" type="pres">
      <dgm:prSet presAssocID="{D5DA81F2-FAC2-4B32-B4E6-E74C2C06DFDB}" presName="rootComposite1" presStyleCnt="0"/>
      <dgm:spPr/>
    </dgm:pt>
    <dgm:pt modelId="{CF88F48A-F729-44CE-8BE0-DC816E2D7EA4}" type="pres">
      <dgm:prSet presAssocID="{D5DA81F2-FAC2-4B32-B4E6-E74C2C06DFDB}" presName="rootText1" presStyleLbl="node0" presStyleIdx="0" presStyleCnt="1" custScaleX="216401" custScaleY="135068" custLinFactNeighborX="-1817" custLinFactNeighborY="-16465">
        <dgm:presLayoutVars>
          <dgm:chPref val="3"/>
        </dgm:presLayoutVars>
      </dgm:prSet>
      <dgm:spPr/>
    </dgm:pt>
    <dgm:pt modelId="{E6471726-EBFE-4592-90D5-0009954CAF4C}" type="pres">
      <dgm:prSet presAssocID="{D5DA81F2-FAC2-4B32-B4E6-E74C2C06DFDB}" presName="rootConnector1" presStyleLbl="node1" presStyleIdx="0" presStyleCnt="0"/>
      <dgm:spPr/>
    </dgm:pt>
    <dgm:pt modelId="{AA3560A9-8943-4A32-BCEB-614128E2FA52}" type="pres">
      <dgm:prSet presAssocID="{D5DA81F2-FAC2-4B32-B4E6-E74C2C06DFDB}" presName="hierChild2" presStyleCnt="0"/>
      <dgm:spPr/>
    </dgm:pt>
    <dgm:pt modelId="{E985A140-BF0B-4298-BFE7-34E60D289C2E}" type="pres">
      <dgm:prSet presAssocID="{6AC6FF35-2E4C-480F-94FB-81066C853642}" presName="Name37" presStyleLbl="parChTrans1D2" presStyleIdx="0" presStyleCnt="4"/>
      <dgm:spPr/>
    </dgm:pt>
    <dgm:pt modelId="{CD012607-8663-4474-950E-6149D4D664CC}" type="pres">
      <dgm:prSet presAssocID="{D0676C46-C330-4688-8F6B-5D645DC84C82}" presName="hierRoot2" presStyleCnt="0">
        <dgm:presLayoutVars>
          <dgm:hierBranch val="init"/>
        </dgm:presLayoutVars>
      </dgm:prSet>
      <dgm:spPr/>
    </dgm:pt>
    <dgm:pt modelId="{53E70CE1-B0BC-41CE-BAC3-F7FC25A58F7A}" type="pres">
      <dgm:prSet presAssocID="{D0676C46-C330-4688-8F6B-5D645DC84C82}" presName="rootComposite" presStyleCnt="0"/>
      <dgm:spPr/>
    </dgm:pt>
    <dgm:pt modelId="{1AC0E455-1AF8-4200-9A6D-D85612BE19D0}" type="pres">
      <dgm:prSet presAssocID="{D0676C46-C330-4688-8F6B-5D645DC84C82}" presName="rootText" presStyleLbl="node2" presStyleIdx="0" presStyleCnt="4" custScaleX="70226">
        <dgm:presLayoutVars>
          <dgm:chPref val="3"/>
        </dgm:presLayoutVars>
      </dgm:prSet>
      <dgm:spPr/>
    </dgm:pt>
    <dgm:pt modelId="{73E7531B-4A9C-4A6A-868E-E313B8A4D00C}" type="pres">
      <dgm:prSet presAssocID="{D0676C46-C330-4688-8F6B-5D645DC84C82}" presName="rootConnector" presStyleLbl="node2" presStyleIdx="0" presStyleCnt="4"/>
      <dgm:spPr/>
    </dgm:pt>
    <dgm:pt modelId="{A5E0D51F-927F-432B-87D2-3FCE6ECBB2FA}" type="pres">
      <dgm:prSet presAssocID="{D0676C46-C330-4688-8F6B-5D645DC84C82}" presName="hierChild4" presStyleCnt="0"/>
      <dgm:spPr/>
    </dgm:pt>
    <dgm:pt modelId="{1A4E51AE-16A7-4C1D-8029-DB9DDBAB4B58}" type="pres">
      <dgm:prSet presAssocID="{D0676C46-C330-4688-8F6B-5D645DC84C82}" presName="hierChild5" presStyleCnt="0"/>
      <dgm:spPr/>
    </dgm:pt>
    <dgm:pt modelId="{C0FDCF89-3995-4794-B577-6E4272922AB2}" type="pres">
      <dgm:prSet presAssocID="{EFC91067-15E2-43E0-BDD1-0ECA44417829}" presName="Name37" presStyleLbl="parChTrans1D2" presStyleIdx="1" presStyleCnt="4"/>
      <dgm:spPr/>
    </dgm:pt>
    <dgm:pt modelId="{4FC6D36F-9BC2-4090-8FFF-A40EF5E5DB64}" type="pres">
      <dgm:prSet presAssocID="{7A194DAF-7FB6-45FF-8F86-C4624D4380BA}" presName="hierRoot2" presStyleCnt="0">
        <dgm:presLayoutVars>
          <dgm:hierBranch val="init"/>
        </dgm:presLayoutVars>
      </dgm:prSet>
      <dgm:spPr/>
    </dgm:pt>
    <dgm:pt modelId="{4DBA40BC-CBAE-4EA5-BC3F-53289AC1894D}" type="pres">
      <dgm:prSet presAssocID="{7A194DAF-7FB6-45FF-8F86-C4624D4380BA}" presName="rootComposite" presStyleCnt="0"/>
      <dgm:spPr/>
    </dgm:pt>
    <dgm:pt modelId="{A19BA14C-25BF-4DD0-9A05-C623AB031B03}" type="pres">
      <dgm:prSet presAssocID="{7A194DAF-7FB6-45FF-8F86-C4624D4380BA}" presName="rootText" presStyleLbl="node2" presStyleIdx="1" presStyleCnt="4" custScaleX="128553">
        <dgm:presLayoutVars>
          <dgm:chPref val="3"/>
        </dgm:presLayoutVars>
      </dgm:prSet>
      <dgm:spPr/>
    </dgm:pt>
    <dgm:pt modelId="{6A9748E4-EB03-4BA2-9127-657F4660D36D}" type="pres">
      <dgm:prSet presAssocID="{7A194DAF-7FB6-45FF-8F86-C4624D4380BA}" presName="rootConnector" presStyleLbl="node2" presStyleIdx="1" presStyleCnt="4"/>
      <dgm:spPr/>
    </dgm:pt>
    <dgm:pt modelId="{862DA7E2-09C9-4C9C-8810-F3A48551AB42}" type="pres">
      <dgm:prSet presAssocID="{7A194DAF-7FB6-45FF-8F86-C4624D4380BA}" presName="hierChild4" presStyleCnt="0"/>
      <dgm:spPr/>
    </dgm:pt>
    <dgm:pt modelId="{CEA7A4B0-9C60-4F7C-924C-DB2A90F9EFAC}" type="pres">
      <dgm:prSet presAssocID="{7A194DAF-7FB6-45FF-8F86-C4624D4380BA}" presName="hierChild5" presStyleCnt="0"/>
      <dgm:spPr/>
    </dgm:pt>
    <dgm:pt modelId="{11C1F660-7E70-4C24-A690-69254C8C9BA3}" type="pres">
      <dgm:prSet presAssocID="{33E4F4DF-3E59-4B6A-9F7B-33B3079606BC}" presName="Name37" presStyleLbl="parChTrans1D2" presStyleIdx="2" presStyleCnt="4"/>
      <dgm:spPr/>
    </dgm:pt>
    <dgm:pt modelId="{F14EC44A-A3AF-4181-9805-119A9142350C}" type="pres">
      <dgm:prSet presAssocID="{03B4EE7D-D9BF-47AD-8811-53A3ED4B6AD3}" presName="hierRoot2" presStyleCnt="0">
        <dgm:presLayoutVars>
          <dgm:hierBranch val="init"/>
        </dgm:presLayoutVars>
      </dgm:prSet>
      <dgm:spPr/>
    </dgm:pt>
    <dgm:pt modelId="{E4A8BDDB-1774-4D1E-BD62-86CFDEF6AC76}" type="pres">
      <dgm:prSet presAssocID="{03B4EE7D-D9BF-47AD-8811-53A3ED4B6AD3}" presName="rootComposite" presStyleCnt="0"/>
      <dgm:spPr/>
    </dgm:pt>
    <dgm:pt modelId="{A0330F87-0BBC-4606-A5EC-D09D7FFE84CC}" type="pres">
      <dgm:prSet presAssocID="{03B4EE7D-D9BF-47AD-8811-53A3ED4B6AD3}" presName="rootText" presStyleLbl="node2" presStyleIdx="2" presStyleCnt="4" custScaleX="109832">
        <dgm:presLayoutVars>
          <dgm:chPref val="3"/>
        </dgm:presLayoutVars>
      </dgm:prSet>
      <dgm:spPr/>
    </dgm:pt>
    <dgm:pt modelId="{243B0656-B4B2-4263-BC9D-4020C0F57DEE}" type="pres">
      <dgm:prSet presAssocID="{03B4EE7D-D9BF-47AD-8811-53A3ED4B6AD3}" presName="rootConnector" presStyleLbl="node2" presStyleIdx="2" presStyleCnt="4"/>
      <dgm:spPr/>
    </dgm:pt>
    <dgm:pt modelId="{3DED4F6C-39C1-4499-B4B1-18EC096EF373}" type="pres">
      <dgm:prSet presAssocID="{03B4EE7D-D9BF-47AD-8811-53A3ED4B6AD3}" presName="hierChild4" presStyleCnt="0"/>
      <dgm:spPr/>
    </dgm:pt>
    <dgm:pt modelId="{1B17375E-B8CE-4ECE-B071-1181527D2EE7}" type="pres">
      <dgm:prSet presAssocID="{03B4EE7D-D9BF-47AD-8811-53A3ED4B6AD3}" presName="hierChild5" presStyleCnt="0"/>
      <dgm:spPr/>
    </dgm:pt>
    <dgm:pt modelId="{0F781BA7-CBC2-4CD2-BAD9-D070E263B336}" type="pres">
      <dgm:prSet presAssocID="{272654BE-541A-41AE-AD9D-A5252B461369}" presName="Name37" presStyleLbl="parChTrans1D2" presStyleIdx="3" presStyleCnt="4"/>
      <dgm:spPr/>
    </dgm:pt>
    <dgm:pt modelId="{3AB4D858-2612-4936-9469-F4F8CBA8EEE2}" type="pres">
      <dgm:prSet presAssocID="{5DD4EF00-2CBF-4091-83ED-663CABD5522B}" presName="hierRoot2" presStyleCnt="0">
        <dgm:presLayoutVars>
          <dgm:hierBranch val="init"/>
        </dgm:presLayoutVars>
      </dgm:prSet>
      <dgm:spPr/>
    </dgm:pt>
    <dgm:pt modelId="{D4C24A0E-90CD-4947-9D57-3C6D2BF8BB7F}" type="pres">
      <dgm:prSet presAssocID="{5DD4EF00-2CBF-4091-83ED-663CABD5522B}" presName="rootComposite" presStyleCnt="0"/>
      <dgm:spPr/>
    </dgm:pt>
    <dgm:pt modelId="{63C891ED-99E8-42EF-9614-806E98A638D1}" type="pres">
      <dgm:prSet presAssocID="{5DD4EF00-2CBF-4091-83ED-663CABD5522B}" presName="rootText" presStyleLbl="node2" presStyleIdx="3" presStyleCnt="4" custScaleX="177119">
        <dgm:presLayoutVars>
          <dgm:chPref val="3"/>
        </dgm:presLayoutVars>
      </dgm:prSet>
      <dgm:spPr/>
    </dgm:pt>
    <dgm:pt modelId="{0043987C-2CC8-4FB1-84C9-2902343E5890}" type="pres">
      <dgm:prSet presAssocID="{5DD4EF00-2CBF-4091-83ED-663CABD5522B}" presName="rootConnector" presStyleLbl="node2" presStyleIdx="3" presStyleCnt="4"/>
      <dgm:spPr/>
    </dgm:pt>
    <dgm:pt modelId="{42678D1E-B636-4C4C-8AC7-BD94F48E4A01}" type="pres">
      <dgm:prSet presAssocID="{5DD4EF00-2CBF-4091-83ED-663CABD5522B}" presName="hierChild4" presStyleCnt="0"/>
      <dgm:spPr/>
    </dgm:pt>
    <dgm:pt modelId="{9A85B419-B6B1-44EF-8B6D-062AE9DC9EB1}" type="pres">
      <dgm:prSet presAssocID="{5DD4EF00-2CBF-4091-83ED-663CABD5522B}" presName="hierChild5" presStyleCnt="0"/>
      <dgm:spPr/>
    </dgm:pt>
    <dgm:pt modelId="{E9A5C5FC-9A85-4F1B-BBF9-24EE77ED49B0}" type="pres">
      <dgm:prSet presAssocID="{D5DA81F2-FAC2-4B32-B4E6-E74C2C06DFDB}" presName="hierChild3" presStyleCnt="0"/>
      <dgm:spPr/>
    </dgm:pt>
  </dgm:ptLst>
  <dgm:cxnLst>
    <dgm:cxn modelId="{066E0301-7448-4000-9E8C-BDEFF9C74162}" srcId="{D5DA81F2-FAC2-4B32-B4E6-E74C2C06DFDB}" destId="{D0676C46-C330-4688-8F6B-5D645DC84C82}" srcOrd="0" destOrd="0" parTransId="{6AC6FF35-2E4C-480F-94FB-81066C853642}" sibTransId="{9C8FF617-31E1-41EE-8F0B-CD99C44DF7B5}"/>
    <dgm:cxn modelId="{761EA40B-161B-4F1D-BDCC-450FF95CEABE}" type="presOf" srcId="{D0676C46-C330-4688-8F6B-5D645DC84C82}" destId="{1AC0E455-1AF8-4200-9A6D-D85612BE19D0}" srcOrd="0" destOrd="0" presId="urn:microsoft.com/office/officeart/2005/8/layout/orgChart1"/>
    <dgm:cxn modelId="{E6FB830C-61FB-458E-B02E-DD3EB22894EC}" type="presOf" srcId="{D5DA81F2-FAC2-4B32-B4E6-E74C2C06DFDB}" destId="{CF88F48A-F729-44CE-8BE0-DC816E2D7EA4}" srcOrd="0" destOrd="0" presId="urn:microsoft.com/office/officeart/2005/8/layout/orgChart1"/>
    <dgm:cxn modelId="{D6202523-23B1-45AF-9040-11EAA9FD21B6}" srcId="{D5DA81F2-FAC2-4B32-B4E6-E74C2C06DFDB}" destId="{7A194DAF-7FB6-45FF-8F86-C4624D4380BA}" srcOrd="1" destOrd="0" parTransId="{EFC91067-15E2-43E0-BDD1-0ECA44417829}" sibTransId="{B0096E53-2689-4EFF-8D3F-4A8862E24391}"/>
    <dgm:cxn modelId="{D671C52B-CD0C-4794-BCBA-4B3959971470}" type="presOf" srcId="{7A194DAF-7FB6-45FF-8F86-C4624D4380BA}" destId="{6A9748E4-EB03-4BA2-9127-657F4660D36D}" srcOrd="1" destOrd="0" presId="urn:microsoft.com/office/officeart/2005/8/layout/orgChart1"/>
    <dgm:cxn modelId="{68ECB063-1C80-4CED-98F6-62FF305ED71F}" type="presOf" srcId="{D0676C46-C330-4688-8F6B-5D645DC84C82}" destId="{73E7531B-4A9C-4A6A-868E-E313B8A4D00C}" srcOrd="1" destOrd="0" presId="urn:microsoft.com/office/officeart/2005/8/layout/orgChart1"/>
    <dgm:cxn modelId="{7B4F2D46-E4F4-42C9-9F22-937B7C9901B9}" srcId="{D5DA81F2-FAC2-4B32-B4E6-E74C2C06DFDB}" destId="{03B4EE7D-D9BF-47AD-8811-53A3ED4B6AD3}" srcOrd="2" destOrd="0" parTransId="{33E4F4DF-3E59-4B6A-9F7B-33B3079606BC}" sibTransId="{9A6E2C38-911B-4328-854E-AC15F0138965}"/>
    <dgm:cxn modelId="{09E8BD4E-3606-4DDC-8072-969C6A791504}" type="presOf" srcId="{03B4EE7D-D9BF-47AD-8811-53A3ED4B6AD3}" destId="{A0330F87-0BBC-4606-A5EC-D09D7FFE84CC}" srcOrd="0" destOrd="0" presId="urn:microsoft.com/office/officeart/2005/8/layout/orgChart1"/>
    <dgm:cxn modelId="{33457A6F-3FAD-4F04-B0C2-AB26E07C8F3D}" type="presOf" srcId="{D5DA81F2-FAC2-4B32-B4E6-E74C2C06DFDB}" destId="{E6471726-EBFE-4592-90D5-0009954CAF4C}" srcOrd="1" destOrd="0" presId="urn:microsoft.com/office/officeart/2005/8/layout/orgChart1"/>
    <dgm:cxn modelId="{3571CB4F-F388-427F-9E2F-C532533311D2}" type="presOf" srcId="{6AC6FF35-2E4C-480F-94FB-81066C853642}" destId="{E985A140-BF0B-4298-BFE7-34E60D289C2E}" srcOrd="0" destOrd="0" presId="urn:microsoft.com/office/officeart/2005/8/layout/orgChart1"/>
    <dgm:cxn modelId="{B1304851-8AC1-49F2-91AE-89183ECE11AD}" type="presOf" srcId="{EFC91067-15E2-43E0-BDD1-0ECA44417829}" destId="{C0FDCF89-3995-4794-B577-6E4272922AB2}" srcOrd="0" destOrd="0" presId="urn:microsoft.com/office/officeart/2005/8/layout/orgChart1"/>
    <dgm:cxn modelId="{B147E184-116E-46B4-A2D5-B31C945D9466}" type="presOf" srcId="{33E4F4DF-3E59-4B6A-9F7B-33B3079606BC}" destId="{11C1F660-7E70-4C24-A690-69254C8C9BA3}" srcOrd="0" destOrd="0" presId="urn:microsoft.com/office/officeart/2005/8/layout/orgChart1"/>
    <dgm:cxn modelId="{1901A99D-B4F8-4920-803B-9363768A5BB7}" srcId="{230EA95B-5AF3-4B51-90AC-97D06E612237}" destId="{D5DA81F2-FAC2-4B32-B4E6-E74C2C06DFDB}" srcOrd="0" destOrd="0" parTransId="{65309E93-F705-4DFE-BA5F-30768CDC8649}" sibTransId="{9C86CEF6-E366-4F93-8235-E5DAB436535D}"/>
    <dgm:cxn modelId="{FD32F3A5-6999-4FE1-A1C1-A2A1C7EE0497}" type="presOf" srcId="{230EA95B-5AF3-4B51-90AC-97D06E612237}" destId="{7BE36DE0-7F68-483A-A519-F581D92F7F90}" srcOrd="0" destOrd="0" presId="urn:microsoft.com/office/officeart/2005/8/layout/orgChart1"/>
    <dgm:cxn modelId="{8B318CAA-0974-41BC-8951-E32C9D81546B}" srcId="{D5DA81F2-FAC2-4B32-B4E6-E74C2C06DFDB}" destId="{5DD4EF00-2CBF-4091-83ED-663CABD5522B}" srcOrd="3" destOrd="0" parTransId="{272654BE-541A-41AE-AD9D-A5252B461369}" sibTransId="{10B8E3C5-D108-432D-8B00-BACDCC5DE2DC}"/>
    <dgm:cxn modelId="{398637AF-CC0B-44E4-A64D-183CFED9A18A}" type="presOf" srcId="{5DD4EF00-2CBF-4091-83ED-663CABD5522B}" destId="{63C891ED-99E8-42EF-9614-806E98A638D1}" srcOrd="0" destOrd="0" presId="urn:microsoft.com/office/officeart/2005/8/layout/orgChart1"/>
    <dgm:cxn modelId="{88B653B7-AFA7-4B58-8F19-4538FCC4C9E4}" type="presOf" srcId="{5DD4EF00-2CBF-4091-83ED-663CABD5522B}" destId="{0043987C-2CC8-4FB1-84C9-2902343E5890}" srcOrd="1" destOrd="0" presId="urn:microsoft.com/office/officeart/2005/8/layout/orgChart1"/>
    <dgm:cxn modelId="{8F032BC3-FAC9-46FD-9CA8-22C2FA5CD207}" type="presOf" srcId="{7A194DAF-7FB6-45FF-8F86-C4624D4380BA}" destId="{A19BA14C-25BF-4DD0-9A05-C623AB031B03}" srcOrd="0" destOrd="0" presId="urn:microsoft.com/office/officeart/2005/8/layout/orgChart1"/>
    <dgm:cxn modelId="{9F4997DE-6687-4A88-BE52-4698B400DD17}" type="presOf" srcId="{03B4EE7D-D9BF-47AD-8811-53A3ED4B6AD3}" destId="{243B0656-B4B2-4263-BC9D-4020C0F57DEE}" srcOrd="1" destOrd="0" presId="urn:microsoft.com/office/officeart/2005/8/layout/orgChart1"/>
    <dgm:cxn modelId="{D51500F2-B3CF-48E6-9C0D-9A6914592DBA}" type="presOf" srcId="{272654BE-541A-41AE-AD9D-A5252B461369}" destId="{0F781BA7-CBC2-4CD2-BAD9-D070E263B336}" srcOrd="0" destOrd="0" presId="urn:microsoft.com/office/officeart/2005/8/layout/orgChart1"/>
    <dgm:cxn modelId="{86C13BF8-6FB1-41F0-9435-965A866D998D}" type="presParOf" srcId="{7BE36DE0-7F68-483A-A519-F581D92F7F90}" destId="{E13E37A6-B1F0-4118-9D4B-7A23AB908ECD}" srcOrd="0" destOrd="0" presId="urn:microsoft.com/office/officeart/2005/8/layout/orgChart1"/>
    <dgm:cxn modelId="{59B3AE0D-84BC-4E41-82F0-90882CF9FAF8}" type="presParOf" srcId="{E13E37A6-B1F0-4118-9D4B-7A23AB908ECD}" destId="{FE85507F-27AE-4AE6-A482-50DDF9F855B7}" srcOrd="0" destOrd="0" presId="urn:microsoft.com/office/officeart/2005/8/layout/orgChart1"/>
    <dgm:cxn modelId="{F286C171-BD43-4766-8ADF-0E8F611B978E}" type="presParOf" srcId="{FE85507F-27AE-4AE6-A482-50DDF9F855B7}" destId="{CF88F48A-F729-44CE-8BE0-DC816E2D7EA4}" srcOrd="0" destOrd="0" presId="urn:microsoft.com/office/officeart/2005/8/layout/orgChart1"/>
    <dgm:cxn modelId="{54928CB9-3FB2-4965-8A5B-22FF7C98518E}" type="presParOf" srcId="{FE85507F-27AE-4AE6-A482-50DDF9F855B7}" destId="{E6471726-EBFE-4592-90D5-0009954CAF4C}" srcOrd="1" destOrd="0" presId="urn:microsoft.com/office/officeart/2005/8/layout/orgChart1"/>
    <dgm:cxn modelId="{3D38420C-E176-47D6-BE44-BF4B169F4187}" type="presParOf" srcId="{E13E37A6-B1F0-4118-9D4B-7A23AB908ECD}" destId="{AA3560A9-8943-4A32-BCEB-614128E2FA52}" srcOrd="1" destOrd="0" presId="urn:microsoft.com/office/officeart/2005/8/layout/orgChart1"/>
    <dgm:cxn modelId="{3F794001-AE45-4395-A03F-9A9131CF11D6}" type="presParOf" srcId="{AA3560A9-8943-4A32-BCEB-614128E2FA52}" destId="{E985A140-BF0B-4298-BFE7-34E60D289C2E}" srcOrd="0" destOrd="0" presId="urn:microsoft.com/office/officeart/2005/8/layout/orgChart1"/>
    <dgm:cxn modelId="{F6A2266F-AACE-437B-8325-90CB7AE2C227}" type="presParOf" srcId="{AA3560A9-8943-4A32-BCEB-614128E2FA52}" destId="{CD012607-8663-4474-950E-6149D4D664CC}" srcOrd="1" destOrd="0" presId="urn:microsoft.com/office/officeart/2005/8/layout/orgChart1"/>
    <dgm:cxn modelId="{BFD1691F-45E0-4192-9E58-F9860AB822E2}" type="presParOf" srcId="{CD012607-8663-4474-950E-6149D4D664CC}" destId="{53E70CE1-B0BC-41CE-BAC3-F7FC25A58F7A}" srcOrd="0" destOrd="0" presId="urn:microsoft.com/office/officeart/2005/8/layout/orgChart1"/>
    <dgm:cxn modelId="{B0134879-D862-4144-9938-3CA94E74F755}" type="presParOf" srcId="{53E70CE1-B0BC-41CE-BAC3-F7FC25A58F7A}" destId="{1AC0E455-1AF8-4200-9A6D-D85612BE19D0}" srcOrd="0" destOrd="0" presId="urn:microsoft.com/office/officeart/2005/8/layout/orgChart1"/>
    <dgm:cxn modelId="{8E44840F-D1C1-49C2-9353-93720EE10BAC}" type="presParOf" srcId="{53E70CE1-B0BC-41CE-BAC3-F7FC25A58F7A}" destId="{73E7531B-4A9C-4A6A-868E-E313B8A4D00C}" srcOrd="1" destOrd="0" presId="urn:microsoft.com/office/officeart/2005/8/layout/orgChart1"/>
    <dgm:cxn modelId="{ED9AE3AC-4DE2-4921-84F3-E69B05E2C953}" type="presParOf" srcId="{CD012607-8663-4474-950E-6149D4D664CC}" destId="{A5E0D51F-927F-432B-87D2-3FCE6ECBB2FA}" srcOrd="1" destOrd="0" presId="urn:microsoft.com/office/officeart/2005/8/layout/orgChart1"/>
    <dgm:cxn modelId="{C1426983-CCC4-4EB9-9661-F9252E03CCED}" type="presParOf" srcId="{CD012607-8663-4474-950E-6149D4D664CC}" destId="{1A4E51AE-16A7-4C1D-8029-DB9DDBAB4B58}" srcOrd="2" destOrd="0" presId="urn:microsoft.com/office/officeart/2005/8/layout/orgChart1"/>
    <dgm:cxn modelId="{B2542EA9-59E9-46A9-8CDA-811F1C3EA8E5}" type="presParOf" srcId="{AA3560A9-8943-4A32-BCEB-614128E2FA52}" destId="{C0FDCF89-3995-4794-B577-6E4272922AB2}" srcOrd="2" destOrd="0" presId="urn:microsoft.com/office/officeart/2005/8/layout/orgChart1"/>
    <dgm:cxn modelId="{1B7F2B64-FE09-46CE-B940-B1557BCF908C}" type="presParOf" srcId="{AA3560A9-8943-4A32-BCEB-614128E2FA52}" destId="{4FC6D36F-9BC2-4090-8FFF-A40EF5E5DB64}" srcOrd="3" destOrd="0" presId="urn:microsoft.com/office/officeart/2005/8/layout/orgChart1"/>
    <dgm:cxn modelId="{CDF1C8B5-82C6-4679-AB01-C9C2EB7BE609}" type="presParOf" srcId="{4FC6D36F-9BC2-4090-8FFF-A40EF5E5DB64}" destId="{4DBA40BC-CBAE-4EA5-BC3F-53289AC1894D}" srcOrd="0" destOrd="0" presId="urn:microsoft.com/office/officeart/2005/8/layout/orgChart1"/>
    <dgm:cxn modelId="{9242E21B-DB57-4BF7-BF53-23D3E96C8CB4}" type="presParOf" srcId="{4DBA40BC-CBAE-4EA5-BC3F-53289AC1894D}" destId="{A19BA14C-25BF-4DD0-9A05-C623AB031B03}" srcOrd="0" destOrd="0" presId="urn:microsoft.com/office/officeart/2005/8/layout/orgChart1"/>
    <dgm:cxn modelId="{F9A34876-20A8-47E9-8C72-BC1D793D4DB9}" type="presParOf" srcId="{4DBA40BC-CBAE-4EA5-BC3F-53289AC1894D}" destId="{6A9748E4-EB03-4BA2-9127-657F4660D36D}" srcOrd="1" destOrd="0" presId="urn:microsoft.com/office/officeart/2005/8/layout/orgChart1"/>
    <dgm:cxn modelId="{D8B1F855-EDAB-49C7-9B9B-4ED289D95513}" type="presParOf" srcId="{4FC6D36F-9BC2-4090-8FFF-A40EF5E5DB64}" destId="{862DA7E2-09C9-4C9C-8810-F3A48551AB42}" srcOrd="1" destOrd="0" presId="urn:microsoft.com/office/officeart/2005/8/layout/orgChart1"/>
    <dgm:cxn modelId="{073C01AE-A7BE-4591-9246-C53AAC21395E}" type="presParOf" srcId="{4FC6D36F-9BC2-4090-8FFF-A40EF5E5DB64}" destId="{CEA7A4B0-9C60-4F7C-924C-DB2A90F9EFAC}" srcOrd="2" destOrd="0" presId="urn:microsoft.com/office/officeart/2005/8/layout/orgChart1"/>
    <dgm:cxn modelId="{AD84FCA2-0EAC-46EF-87F6-623668E28178}" type="presParOf" srcId="{AA3560A9-8943-4A32-BCEB-614128E2FA52}" destId="{11C1F660-7E70-4C24-A690-69254C8C9BA3}" srcOrd="4" destOrd="0" presId="urn:microsoft.com/office/officeart/2005/8/layout/orgChart1"/>
    <dgm:cxn modelId="{C64A0EC2-D873-4191-B30B-2E5A44F9BDA1}" type="presParOf" srcId="{AA3560A9-8943-4A32-BCEB-614128E2FA52}" destId="{F14EC44A-A3AF-4181-9805-119A9142350C}" srcOrd="5" destOrd="0" presId="urn:microsoft.com/office/officeart/2005/8/layout/orgChart1"/>
    <dgm:cxn modelId="{6AB93AC5-0A1C-4310-ABEC-425BB84E214F}" type="presParOf" srcId="{F14EC44A-A3AF-4181-9805-119A9142350C}" destId="{E4A8BDDB-1774-4D1E-BD62-86CFDEF6AC76}" srcOrd="0" destOrd="0" presId="urn:microsoft.com/office/officeart/2005/8/layout/orgChart1"/>
    <dgm:cxn modelId="{67D1E69B-6FF2-48A5-AFC5-21FE6F67C584}" type="presParOf" srcId="{E4A8BDDB-1774-4D1E-BD62-86CFDEF6AC76}" destId="{A0330F87-0BBC-4606-A5EC-D09D7FFE84CC}" srcOrd="0" destOrd="0" presId="urn:microsoft.com/office/officeart/2005/8/layout/orgChart1"/>
    <dgm:cxn modelId="{53A62541-1196-4FDA-83E4-633C9D918602}" type="presParOf" srcId="{E4A8BDDB-1774-4D1E-BD62-86CFDEF6AC76}" destId="{243B0656-B4B2-4263-BC9D-4020C0F57DEE}" srcOrd="1" destOrd="0" presId="urn:microsoft.com/office/officeart/2005/8/layout/orgChart1"/>
    <dgm:cxn modelId="{22F0E94B-2AB8-4EB9-94C8-154CBEF9DE3E}" type="presParOf" srcId="{F14EC44A-A3AF-4181-9805-119A9142350C}" destId="{3DED4F6C-39C1-4499-B4B1-18EC096EF373}" srcOrd="1" destOrd="0" presId="urn:microsoft.com/office/officeart/2005/8/layout/orgChart1"/>
    <dgm:cxn modelId="{98E83409-EB32-4D88-8926-56E643F94AF5}" type="presParOf" srcId="{F14EC44A-A3AF-4181-9805-119A9142350C}" destId="{1B17375E-B8CE-4ECE-B071-1181527D2EE7}" srcOrd="2" destOrd="0" presId="urn:microsoft.com/office/officeart/2005/8/layout/orgChart1"/>
    <dgm:cxn modelId="{6DD17699-D347-49B4-8BF6-825390BA9AE8}" type="presParOf" srcId="{AA3560A9-8943-4A32-BCEB-614128E2FA52}" destId="{0F781BA7-CBC2-4CD2-BAD9-D070E263B336}" srcOrd="6" destOrd="0" presId="urn:microsoft.com/office/officeart/2005/8/layout/orgChart1"/>
    <dgm:cxn modelId="{E97F0D99-543B-43F4-992D-943BEFBC3D96}" type="presParOf" srcId="{AA3560A9-8943-4A32-BCEB-614128E2FA52}" destId="{3AB4D858-2612-4936-9469-F4F8CBA8EEE2}" srcOrd="7" destOrd="0" presId="urn:microsoft.com/office/officeart/2005/8/layout/orgChart1"/>
    <dgm:cxn modelId="{A7551833-1C12-405A-B064-F63B6430A17F}" type="presParOf" srcId="{3AB4D858-2612-4936-9469-F4F8CBA8EEE2}" destId="{D4C24A0E-90CD-4947-9D57-3C6D2BF8BB7F}" srcOrd="0" destOrd="0" presId="urn:microsoft.com/office/officeart/2005/8/layout/orgChart1"/>
    <dgm:cxn modelId="{1F4CCFB4-E692-4588-A715-46D0CADD25DF}" type="presParOf" srcId="{D4C24A0E-90CD-4947-9D57-3C6D2BF8BB7F}" destId="{63C891ED-99E8-42EF-9614-806E98A638D1}" srcOrd="0" destOrd="0" presId="urn:microsoft.com/office/officeart/2005/8/layout/orgChart1"/>
    <dgm:cxn modelId="{C3E258CB-98DE-4158-A859-87210F0C7184}" type="presParOf" srcId="{D4C24A0E-90CD-4947-9D57-3C6D2BF8BB7F}" destId="{0043987C-2CC8-4FB1-84C9-2902343E5890}" srcOrd="1" destOrd="0" presId="urn:microsoft.com/office/officeart/2005/8/layout/orgChart1"/>
    <dgm:cxn modelId="{D5B752E3-F3E4-4806-A02E-0C81EB0171CB}" type="presParOf" srcId="{3AB4D858-2612-4936-9469-F4F8CBA8EEE2}" destId="{42678D1E-B636-4C4C-8AC7-BD94F48E4A01}" srcOrd="1" destOrd="0" presId="urn:microsoft.com/office/officeart/2005/8/layout/orgChart1"/>
    <dgm:cxn modelId="{E4EC5EF3-7BD6-439C-B7DF-17665E17E395}" type="presParOf" srcId="{3AB4D858-2612-4936-9469-F4F8CBA8EEE2}" destId="{9A85B419-B6B1-44EF-8B6D-062AE9DC9EB1}" srcOrd="2" destOrd="0" presId="urn:microsoft.com/office/officeart/2005/8/layout/orgChart1"/>
    <dgm:cxn modelId="{D476199A-D572-4F42-85BB-ACF7BCDAC7D1}" type="presParOf" srcId="{E13E37A6-B1F0-4118-9D4B-7A23AB908ECD}" destId="{E9A5C5FC-9A85-4F1B-BBF9-24EE77ED49B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81BA7-CBC2-4CD2-BAD9-D070E263B336}">
      <dsp:nvSpPr>
        <dsp:cNvPr id="0" name=""/>
        <dsp:cNvSpPr/>
      </dsp:nvSpPr>
      <dsp:spPr>
        <a:xfrm>
          <a:off x="3799913" y="1642273"/>
          <a:ext cx="2615158" cy="407454"/>
        </a:xfrm>
        <a:custGeom>
          <a:avLst/>
          <a:gdLst/>
          <a:ahLst/>
          <a:cxnLst/>
          <a:rect l="0" t="0" r="0" b="0"/>
          <a:pathLst>
            <a:path>
              <a:moveTo>
                <a:pt x="0" y="0"/>
              </a:moveTo>
              <a:lnTo>
                <a:pt x="0" y="261101"/>
              </a:lnTo>
              <a:lnTo>
                <a:pt x="2615158" y="261101"/>
              </a:lnTo>
              <a:lnTo>
                <a:pt x="2615158" y="4074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C1F660-7E70-4C24-A690-69254C8C9BA3}">
      <dsp:nvSpPr>
        <dsp:cNvPr id="0" name=""/>
        <dsp:cNvSpPr/>
      </dsp:nvSpPr>
      <dsp:spPr>
        <a:xfrm>
          <a:off x="3799913" y="1642273"/>
          <a:ext cx="322632" cy="407454"/>
        </a:xfrm>
        <a:custGeom>
          <a:avLst/>
          <a:gdLst/>
          <a:ahLst/>
          <a:cxnLst/>
          <a:rect l="0" t="0" r="0" b="0"/>
          <a:pathLst>
            <a:path>
              <a:moveTo>
                <a:pt x="0" y="0"/>
              </a:moveTo>
              <a:lnTo>
                <a:pt x="0" y="261101"/>
              </a:lnTo>
              <a:lnTo>
                <a:pt x="322632" y="261101"/>
              </a:lnTo>
              <a:lnTo>
                <a:pt x="322632" y="4074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FDCF89-3995-4794-B577-6E4272922AB2}">
      <dsp:nvSpPr>
        <dsp:cNvPr id="0" name=""/>
        <dsp:cNvSpPr/>
      </dsp:nvSpPr>
      <dsp:spPr>
        <a:xfrm>
          <a:off x="2168486" y="1642273"/>
          <a:ext cx="1631427" cy="407454"/>
        </a:xfrm>
        <a:custGeom>
          <a:avLst/>
          <a:gdLst/>
          <a:ahLst/>
          <a:cxnLst/>
          <a:rect l="0" t="0" r="0" b="0"/>
          <a:pathLst>
            <a:path>
              <a:moveTo>
                <a:pt x="1631427" y="0"/>
              </a:moveTo>
              <a:lnTo>
                <a:pt x="1631427" y="261101"/>
              </a:lnTo>
              <a:lnTo>
                <a:pt x="0" y="261101"/>
              </a:lnTo>
              <a:lnTo>
                <a:pt x="0" y="4074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5A140-BF0B-4298-BFE7-34E60D289C2E}">
      <dsp:nvSpPr>
        <dsp:cNvPr id="0" name=""/>
        <dsp:cNvSpPr/>
      </dsp:nvSpPr>
      <dsp:spPr>
        <a:xfrm>
          <a:off x="490448" y="1642273"/>
          <a:ext cx="3309464" cy="407454"/>
        </a:xfrm>
        <a:custGeom>
          <a:avLst/>
          <a:gdLst/>
          <a:ahLst/>
          <a:cxnLst/>
          <a:rect l="0" t="0" r="0" b="0"/>
          <a:pathLst>
            <a:path>
              <a:moveTo>
                <a:pt x="3309464" y="0"/>
              </a:moveTo>
              <a:lnTo>
                <a:pt x="3309464" y="261101"/>
              </a:lnTo>
              <a:lnTo>
                <a:pt x="0" y="261101"/>
              </a:lnTo>
              <a:lnTo>
                <a:pt x="0" y="4074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88F48A-F729-44CE-8BE0-DC816E2D7EA4}">
      <dsp:nvSpPr>
        <dsp:cNvPr id="0" name=""/>
        <dsp:cNvSpPr/>
      </dsp:nvSpPr>
      <dsp:spPr>
        <a:xfrm>
          <a:off x="2291771" y="700957"/>
          <a:ext cx="3016284" cy="9413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0" kern="1200" dirty="0">
              <a:solidFill>
                <a:schemeClr val="tx1"/>
              </a:solidFill>
            </a:rPr>
            <a:t>MCST Technical Units</a:t>
          </a:r>
        </a:p>
      </dsp:txBody>
      <dsp:txXfrm>
        <a:off x="2291771" y="700957"/>
        <a:ext cx="3016284" cy="941316"/>
      </dsp:txXfrm>
    </dsp:sp>
    <dsp:sp modelId="{1AC0E455-1AF8-4200-9A6D-D85612BE19D0}">
      <dsp:nvSpPr>
        <dsp:cNvPr id="0" name=""/>
        <dsp:cNvSpPr/>
      </dsp:nvSpPr>
      <dsp:spPr>
        <a:xfrm>
          <a:off x="1029" y="2049728"/>
          <a:ext cx="978838" cy="6969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0" kern="1200" dirty="0">
              <a:solidFill>
                <a:schemeClr val="tx1"/>
              </a:solidFill>
            </a:rPr>
            <a:t>R&amp;I Unit</a:t>
          </a:r>
        </a:p>
      </dsp:txBody>
      <dsp:txXfrm>
        <a:off x="1029" y="2049728"/>
        <a:ext cx="978838" cy="696920"/>
      </dsp:txXfrm>
    </dsp:sp>
    <dsp:sp modelId="{A19BA14C-25BF-4DD0-9A05-C623AB031B03}">
      <dsp:nvSpPr>
        <dsp:cNvPr id="0" name=""/>
        <dsp:cNvSpPr/>
      </dsp:nvSpPr>
      <dsp:spPr>
        <a:xfrm>
          <a:off x="1272574" y="2049728"/>
          <a:ext cx="1791823" cy="6969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0" kern="1200" dirty="0">
              <a:solidFill>
                <a:schemeClr val="tx1"/>
              </a:solidFill>
            </a:rPr>
            <a:t>Policy and Strategy Unit</a:t>
          </a:r>
        </a:p>
      </dsp:txBody>
      <dsp:txXfrm>
        <a:off x="1272574" y="2049728"/>
        <a:ext cx="1791823" cy="696920"/>
      </dsp:txXfrm>
    </dsp:sp>
    <dsp:sp modelId="{A0330F87-0BBC-4606-A5EC-D09D7FFE84CC}">
      <dsp:nvSpPr>
        <dsp:cNvPr id="0" name=""/>
        <dsp:cNvSpPr/>
      </dsp:nvSpPr>
      <dsp:spPr>
        <a:xfrm>
          <a:off x="3357104" y="2049728"/>
          <a:ext cx="1530882" cy="6969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1"/>
              </a:solidFill>
            </a:rPr>
            <a:t>Framework </a:t>
          </a:r>
          <a:r>
            <a:rPr lang="en-GB" sz="2200" kern="1200" dirty="0" err="1">
              <a:solidFill>
                <a:schemeClr val="tx1"/>
              </a:solidFill>
            </a:rPr>
            <a:t>ProgrammeUnit</a:t>
          </a:r>
          <a:endParaRPr lang="en-GB" sz="2200" kern="1200" dirty="0">
            <a:solidFill>
              <a:schemeClr val="tx1"/>
            </a:solidFill>
          </a:endParaRPr>
        </a:p>
      </dsp:txBody>
      <dsp:txXfrm>
        <a:off x="3357104" y="2049728"/>
        <a:ext cx="1530882" cy="696920"/>
      </dsp:txXfrm>
    </dsp:sp>
    <dsp:sp modelId="{63C891ED-99E8-42EF-9614-806E98A638D1}">
      <dsp:nvSpPr>
        <dsp:cNvPr id="0" name=""/>
        <dsp:cNvSpPr/>
      </dsp:nvSpPr>
      <dsp:spPr>
        <a:xfrm>
          <a:off x="5180693" y="2049728"/>
          <a:ext cx="2468756" cy="6969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1"/>
              </a:solidFill>
            </a:rPr>
            <a:t>Internationalisation Unit</a:t>
          </a:r>
        </a:p>
      </dsp:txBody>
      <dsp:txXfrm>
        <a:off x="5180693" y="2049728"/>
        <a:ext cx="2468756" cy="6969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6247" cy="496732"/>
          </a:xfrm>
          <a:prstGeom prst="rect">
            <a:avLst/>
          </a:prstGeom>
        </p:spPr>
        <p:txBody>
          <a:bodyPr vert="horz" lIns="92443" tIns="46221" rIns="92443" bIns="46221" rtlCol="0"/>
          <a:lstStyle>
            <a:lvl1pPr algn="l">
              <a:defRPr sz="1300">
                <a:latin typeface="HelveticaNeueLT Std" pitchFamily="34" charset="0"/>
                <a:cs typeface="Arial" charset="0"/>
              </a:defRPr>
            </a:lvl1pPr>
          </a:lstStyle>
          <a:p>
            <a:pPr>
              <a:defRPr/>
            </a:pPr>
            <a:endParaRPr lang="en-GB" dirty="0"/>
          </a:p>
        </p:txBody>
      </p:sp>
      <p:sp>
        <p:nvSpPr>
          <p:cNvPr id="3" name="Date Placeholder 2"/>
          <p:cNvSpPr>
            <a:spLocks noGrp="1"/>
          </p:cNvSpPr>
          <p:nvPr>
            <p:ph type="dt" sz="quarter" idx="1"/>
          </p:nvPr>
        </p:nvSpPr>
        <p:spPr>
          <a:xfrm>
            <a:off x="3849826" y="2"/>
            <a:ext cx="2946246" cy="496732"/>
          </a:xfrm>
          <a:prstGeom prst="rect">
            <a:avLst/>
          </a:prstGeom>
        </p:spPr>
        <p:txBody>
          <a:bodyPr vert="horz" lIns="92443" tIns="46221" rIns="92443" bIns="46221" rtlCol="0"/>
          <a:lstStyle>
            <a:lvl1pPr algn="r">
              <a:defRPr sz="1300">
                <a:latin typeface="HelveticaNeueLT Std" pitchFamily="34" charset="0"/>
                <a:cs typeface="Arial" charset="0"/>
              </a:defRPr>
            </a:lvl1pPr>
          </a:lstStyle>
          <a:p>
            <a:pPr>
              <a:defRPr/>
            </a:pPr>
            <a:fld id="{00526C32-2ED3-44F0-8266-2FE107E89C0F}" type="datetimeFigureOut">
              <a:rPr lang="en-GB"/>
              <a:pPr>
                <a:defRPr/>
              </a:pPr>
              <a:t>14/12/2021</a:t>
            </a:fld>
            <a:endParaRPr lang="en-GB" dirty="0"/>
          </a:p>
        </p:txBody>
      </p:sp>
      <p:sp>
        <p:nvSpPr>
          <p:cNvPr id="4" name="Footer Placeholder 3"/>
          <p:cNvSpPr>
            <a:spLocks noGrp="1"/>
          </p:cNvSpPr>
          <p:nvPr>
            <p:ph type="ftr" sz="quarter" idx="2"/>
          </p:nvPr>
        </p:nvSpPr>
        <p:spPr>
          <a:xfrm>
            <a:off x="2" y="9428312"/>
            <a:ext cx="2946247" cy="496731"/>
          </a:xfrm>
          <a:prstGeom prst="rect">
            <a:avLst/>
          </a:prstGeom>
        </p:spPr>
        <p:txBody>
          <a:bodyPr vert="horz" lIns="92443" tIns="46221" rIns="92443" bIns="46221" rtlCol="0" anchor="b"/>
          <a:lstStyle>
            <a:lvl1pPr algn="l">
              <a:defRPr sz="1300">
                <a:latin typeface="HelveticaNeueLT Std" pitchFamily="34" charset="0"/>
                <a:cs typeface="Arial" charset="0"/>
              </a:defRPr>
            </a:lvl1pPr>
          </a:lstStyle>
          <a:p>
            <a:pPr>
              <a:defRPr/>
            </a:pPr>
            <a:endParaRPr lang="en-GB" dirty="0"/>
          </a:p>
        </p:txBody>
      </p:sp>
      <p:sp>
        <p:nvSpPr>
          <p:cNvPr id="5" name="Slide Number Placeholder 4"/>
          <p:cNvSpPr>
            <a:spLocks noGrp="1"/>
          </p:cNvSpPr>
          <p:nvPr>
            <p:ph type="sldNum" sz="quarter" idx="3"/>
          </p:nvPr>
        </p:nvSpPr>
        <p:spPr>
          <a:xfrm>
            <a:off x="3849826" y="9428312"/>
            <a:ext cx="2946246" cy="496731"/>
          </a:xfrm>
          <a:prstGeom prst="rect">
            <a:avLst/>
          </a:prstGeom>
        </p:spPr>
        <p:txBody>
          <a:bodyPr vert="horz" lIns="92443" tIns="46221" rIns="92443" bIns="46221" rtlCol="0" anchor="b"/>
          <a:lstStyle>
            <a:lvl1pPr algn="r">
              <a:defRPr sz="1300">
                <a:latin typeface="HelveticaNeueLT Std" pitchFamily="34" charset="0"/>
                <a:cs typeface="Arial" charset="0"/>
              </a:defRPr>
            </a:lvl1pPr>
          </a:lstStyle>
          <a:p>
            <a:pPr>
              <a:defRPr/>
            </a:pPr>
            <a:fld id="{E70C704C-E489-4ED5-92D9-C426BC1E040D}" type="slidenum">
              <a:rPr lang="en-GB"/>
              <a:pPr>
                <a:defRPr/>
              </a:pPr>
              <a:t>‹#›</a:t>
            </a:fld>
            <a:endParaRPr lang="en-GB" dirty="0"/>
          </a:p>
        </p:txBody>
      </p:sp>
    </p:spTree>
    <p:extLst>
      <p:ext uri="{BB962C8B-B14F-4D97-AF65-F5344CB8AC3E}">
        <p14:creationId xmlns:p14="http://schemas.microsoft.com/office/powerpoint/2010/main" val="1884077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6247" cy="496732"/>
          </a:xfrm>
          <a:prstGeom prst="rect">
            <a:avLst/>
          </a:prstGeom>
        </p:spPr>
        <p:txBody>
          <a:bodyPr vert="horz" lIns="92443" tIns="46221" rIns="92443" bIns="46221" rtlCol="0"/>
          <a:lstStyle>
            <a:lvl1pPr algn="l">
              <a:defRPr sz="1300">
                <a:latin typeface="HelveticaNeueLT Std" pitchFamily="34" charset="0"/>
                <a:cs typeface="Arial" charset="0"/>
              </a:defRPr>
            </a:lvl1pPr>
          </a:lstStyle>
          <a:p>
            <a:pPr>
              <a:defRPr/>
            </a:pPr>
            <a:endParaRPr lang="en-GB" dirty="0"/>
          </a:p>
        </p:txBody>
      </p:sp>
      <p:sp>
        <p:nvSpPr>
          <p:cNvPr id="3" name="Date Placeholder 2"/>
          <p:cNvSpPr>
            <a:spLocks noGrp="1"/>
          </p:cNvSpPr>
          <p:nvPr>
            <p:ph type="dt" idx="1"/>
          </p:nvPr>
        </p:nvSpPr>
        <p:spPr>
          <a:xfrm>
            <a:off x="3849826" y="2"/>
            <a:ext cx="2946246" cy="496732"/>
          </a:xfrm>
          <a:prstGeom prst="rect">
            <a:avLst/>
          </a:prstGeom>
        </p:spPr>
        <p:txBody>
          <a:bodyPr vert="horz" lIns="92443" tIns="46221" rIns="92443" bIns="46221" rtlCol="0"/>
          <a:lstStyle>
            <a:lvl1pPr algn="r">
              <a:defRPr sz="1300">
                <a:latin typeface="HelveticaNeueLT Std" pitchFamily="34" charset="0"/>
                <a:cs typeface="Arial" charset="0"/>
              </a:defRPr>
            </a:lvl1pPr>
          </a:lstStyle>
          <a:p>
            <a:pPr>
              <a:defRPr/>
            </a:pPr>
            <a:fld id="{4FEBD0E9-B42C-4BB9-B6C6-428D56B63786}" type="datetimeFigureOut">
              <a:rPr lang="en-GB"/>
              <a:pPr>
                <a:defRPr/>
              </a:pPr>
              <a:t>14/12/2021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443" tIns="46221" rIns="92443" bIns="46221" rtlCol="0" anchor="ctr"/>
          <a:lstStyle/>
          <a:p>
            <a:pPr lvl="0"/>
            <a:endParaRPr lang="en-GB" noProof="0" dirty="0"/>
          </a:p>
        </p:txBody>
      </p:sp>
      <p:sp>
        <p:nvSpPr>
          <p:cNvPr id="5" name="Notes Placeholder 4"/>
          <p:cNvSpPr>
            <a:spLocks noGrp="1"/>
          </p:cNvSpPr>
          <p:nvPr>
            <p:ph type="body" sz="quarter" idx="3"/>
          </p:nvPr>
        </p:nvSpPr>
        <p:spPr>
          <a:xfrm>
            <a:off x="679288" y="4714953"/>
            <a:ext cx="5439101" cy="4467388"/>
          </a:xfrm>
          <a:prstGeom prst="rect">
            <a:avLst/>
          </a:prstGeom>
        </p:spPr>
        <p:txBody>
          <a:bodyPr vert="horz" lIns="92443" tIns="46221" rIns="92443" bIns="4622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2" y="9428312"/>
            <a:ext cx="2946247" cy="496731"/>
          </a:xfrm>
          <a:prstGeom prst="rect">
            <a:avLst/>
          </a:prstGeom>
        </p:spPr>
        <p:txBody>
          <a:bodyPr vert="horz" lIns="92443" tIns="46221" rIns="92443" bIns="46221" rtlCol="0" anchor="b"/>
          <a:lstStyle>
            <a:lvl1pPr algn="l">
              <a:defRPr sz="1300">
                <a:latin typeface="HelveticaNeueLT Std" pitchFamily="34" charset="0"/>
                <a:cs typeface="Arial" charset="0"/>
              </a:defRPr>
            </a:lvl1pPr>
          </a:lstStyle>
          <a:p>
            <a:pPr>
              <a:defRPr/>
            </a:pPr>
            <a:endParaRPr lang="en-GB" dirty="0"/>
          </a:p>
        </p:txBody>
      </p:sp>
      <p:sp>
        <p:nvSpPr>
          <p:cNvPr id="7" name="Slide Number Placeholder 6"/>
          <p:cNvSpPr>
            <a:spLocks noGrp="1"/>
          </p:cNvSpPr>
          <p:nvPr>
            <p:ph type="sldNum" sz="quarter" idx="5"/>
          </p:nvPr>
        </p:nvSpPr>
        <p:spPr>
          <a:xfrm>
            <a:off x="3849826" y="9428312"/>
            <a:ext cx="2946246" cy="496731"/>
          </a:xfrm>
          <a:prstGeom prst="rect">
            <a:avLst/>
          </a:prstGeom>
        </p:spPr>
        <p:txBody>
          <a:bodyPr vert="horz" lIns="92443" tIns="46221" rIns="92443" bIns="46221" rtlCol="0" anchor="b"/>
          <a:lstStyle>
            <a:lvl1pPr algn="r">
              <a:defRPr sz="1300">
                <a:latin typeface="HelveticaNeueLT Std" pitchFamily="34" charset="0"/>
                <a:cs typeface="Arial" charset="0"/>
              </a:defRPr>
            </a:lvl1pPr>
          </a:lstStyle>
          <a:p>
            <a:pPr>
              <a:defRPr/>
            </a:pPr>
            <a:fld id="{27F6800A-C816-450A-8A51-505F9887A5B5}" type="slidenum">
              <a:rPr lang="en-GB"/>
              <a:pPr>
                <a:defRPr/>
              </a:pPr>
              <a:t>‹#›</a:t>
            </a:fld>
            <a:endParaRPr lang="en-GB" dirty="0"/>
          </a:p>
        </p:txBody>
      </p:sp>
    </p:spTree>
    <p:extLst>
      <p:ext uri="{BB962C8B-B14F-4D97-AF65-F5344CB8AC3E}">
        <p14:creationId xmlns:p14="http://schemas.microsoft.com/office/powerpoint/2010/main" val="436307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and thank you for your interest in the funding programmes offered by the Malta Council for Science and Technology. I am Abigail Aquilina and I work within the R&amp;I Unit as an executive of funding programmes.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30E5BE-2166-4EF1-A548-3BFE8E4AB0D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9315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Space Research Fund is a separate programme which does not fall under FUSION. </a:t>
            </a:r>
          </a:p>
          <a:p>
            <a:endParaRPr lang="en-US" dirty="0"/>
          </a:p>
          <a:p>
            <a:r>
              <a:rPr lang="en-US" dirty="0"/>
              <a:t>Before we dive into the specifics, there are two terms which must be defined. </a:t>
            </a:r>
          </a:p>
          <a:p>
            <a:endParaRPr lang="en-US" dirty="0"/>
          </a:p>
          <a:p>
            <a:r>
              <a:rPr lang="en-US" dirty="0"/>
              <a:t>First, space upstream applications which are associated with development of satellites, rockets. It could be related to hardware or software development. Second is the term downstream applications which uses data coming for existing space infrastructure.</a:t>
            </a:r>
          </a:p>
          <a:p>
            <a:endParaRPr lang="en-US" dirty="0"/>
          </a:p>
          <a:p>
            <a:r>
              <a:rPr lang="en-US" dirty="0"/>
              <a:t>The fund is dedicated for downstream applications, for those who would like to use space infrastructure, in particular using earth observation satellites for the benefit of Malta.</a:t>
            </a:r>
          </a:p>
          <a:p>
            <a:r>
              <a:rPr lang="en-US" dirty="0"/>
              <a:t>So, the fundamental aims of this fund are to provide financial support for RDI in the downstream Earth Observation sector to tackle societal challenges in Malta as well as a capacity building measure to jump start the EO sector. </a:t>
            </a:r>
          </a:p>
          <a:p>
            <a:endParaRPr lang="en-US" dirty="0"/>
          </a:p>
          <a:p>
            <a:r>
              <a:rPr lang="en-US" dirty="0"/>
              <a:t>There are two separate streams for SRF, both serving as a €150,000 grant for projects with a duration of 20 months, one aimed for early-stage basic research and the other one for more applied, developmental research. Applicants could either opt to be as a single beneficiary or otherwise as part of a consortium.</a:t>
            </a:r>
            <a:endParaRPr lang="en-MT" dirty="0"/>
          </a:p>
        </p:txBody>
      </p:sp>
      <p:sp>
        <p:nvSpPr>
          <p:cNvPr id="4" name="Slide Number Placeholder 3"/>
          <p:cNvSpPr>
            <a:spLocks noGrp="1"/>
          </p:cNvSpPr>
          <p:nvPr>
            <p:ph type="sldNum" sz="quarter" idx="5"/>
          </p:nvPr>
        </p:nvSpPr>
        <p:spPr/>
        <p:txBody>
          <a:bodyPr/>
          <a:lstStyle/>
          <a:p>
            <a:pPr>
              <a:defRPr/>
            </a:pPr>
            <a:fld id="{27F6800A-C816-450A-8A51-505F9887A5B5}" type="slidenum">
              <a:rPr lang="en-GB" smtClean="0"/>
              <a:pPr>
                <a:defRPr/>
              </a:pPr>
              <a:t>10</a:t>
            </a:fld>
            <a:endParaRPr lang="en-GB" dirty="0"/>
          </a:p>
        </p:txBody>
      </p:sp>
    </p:spTree>
    <p:extLst>
      <p:ext uri="{BB962C8B-B14F-4D97-AF65-F5344CB8AC3E}">
        <p14:creationId xmlns:p14="http://schemas.microsoft.com/office/powerpoint/2010/main" val="171037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presentation about the national funding initiatives offered at MCST. Thank you for your interest. Feel free to contact me directly if you would like further clarifications or you would like to schedule a one-to-one meeting. Do not hesitate to ask any questions as I would gladly answer. </a:t>
            </a:r>
            <a:endParaRPr lang="en-MT" dirty="0"/>
          </a:p>
        </p:txBody>
      </p:sp>
      <p:sp>
        <p:nvSpPr>
          <p:cNvPr id="4" name="Slide Number Placeholder 3"/>
          <p:cNvSpPr>
            <a:spLocks noGrp="1"/>
          </p:cNvSpPr>
          <p:nvPr>
            <p:ph type="sldNum" sz="quarter" idx="5"/>
          </p:nvPr>
        </p:nvSpPr>
        <p:spPr/>
        <p:txBody>
          <a:bodyPr/>
          <a:lstStyle/>
          <a:p>
            <a:pPr>
              <a:defRPr/>
            </a:pPr>
            <a:fld id="{27F6800A-C816-450A-8A51-505F9887A5B5}" type="slidenum">
              <a:rPr lang="en-GB" smtClean="0"/>
              <a:pPr>
                <a:defRPr/>
              </a:pPr>
              <a:t>11</a:t>
            </a:fld>
            <a:endParaRPr lang="en-GB" dirty="0"/>
          </a:p>
        </p:txBody>
      </p:sp>
    </p:spTree>
    <p:extLst>
      <p:ext uri="{BB962C8B-B14F-4D97-AF65-F5344CB8AC3E}">
        <p14:creationId xmlns:p14="http://schemas.microsoft.com/office/powerpoint/2010/main" val="142048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me start with a brief introduction about our entity. MCST is a government entity and it has been established in 1988. There are 4 technical units in MCST which are the R&amp;I unit, the Policy &amp; Strategy unit, the Horizon Europe unit and the Internationalisation unit.</a:t>
            </a:r>
          </a:p>
          <a:p>
            <a:endParaRPr lang="en-GB" dirty="0"/>
          </a:p>
          <a:p>
            <a:r>
              <a:rPr lang="en-GB" dirty="0"/>
              <a:t>The R&amp;I Programmes unit manages national funds for research and innovation where the funding programmes offered include networking schemes, funds for basic research and also those applied research.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5E5549-58F6-45DB-9CB2-E36950D1C360}"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12098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2014, the FUSION programme has provided over €12 million euros in funding for Research and Innovation activities. </a:t>
            </a:r>
          </a:p>
          <a:p>
            <a:endParaRPr lang="en-US" dirty="0"/>
          </a:p>
          <a:p>
            <a:r>
              <a:rPr lang="en-US" dirty="0"/>
              <a:t>As I have briefly introduced, FUSION incorporates a wide portfolio of funding programmes, which accommodate an extensive technology readiness spectrum, and also range from ones which are non-thematic to other which are more specific and niche, therefore raising the level and profile of R&amp;I in Malta. </a:t>
            </a:r>
            <a:endParaRPr lang="en-MT" dirty="0"/>
          </a:p>
        </p:txBody>
      </p:sp>
      <p:sp>
        <p:nvSpPr>
          <p:cNvPr id="4" name="Slide Number Placeholder 3"/>
          <p:cNvSpPr>
            <a:spLocks noGrp="1"/>
          </p:cNvSpPr>
          <p:nvPr>
            <p:ph type="sldNum" sz="quarter" idx="5"/>
          </p:nvPr>
        </p:nvSpPr>
        <p:spPr/>
        <p:txBody>
          <a:bodyPr/>
          <a:lstStyle/>
          <a:p>
            <a:pPr>
              <a:defRPr/>
            </a:pPr>
            <a:fld id="{27F6800A-C816-450A-8A51-505F9887A5B5}" type="slidenum">
              <a:rPr lang="en-GB" smtClean="0"/>
              <a:pPr>
                <a:defRPr/>
              </a:pPr>
              <a:t>3</a:t>
            </a:fld>
            <a:endParaRPr lang="en-GB" dirty="0"/>
          </a:p>
        </p:txBody>
      </p:sp>
    </p:spTree>
    <p:extLst>
      <p:ext uri="{BB962C8B-B14F-4D97-AF65-F5344CB8AC3E}">
        <p14:creationId xmlns:p14="http://schemas.microsoft.com/office/powerpoint/2010/main" val="257506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2014, the FUSION programme has provided over €12 million euros in funding for Research and Innovation activities. </a:t>
            </a:r>
          </a:p>
          <a:p>
            <a:endParaRPr lang="en-US" dirty="0"/>
          </a:p>
          <a:p>
            <a:r>
              <a:rPr lang="en-US" dirty="0"/>
              <a:t>As I have briefly introduced, FUSION incorporates a wide portfolio of funding programmes, which accommodate an extensive technology readiness spectrum, and also range from ones which are non-thematic to other which are more specific and niche, therefore raising the level and profile of R&amp;I in Malta. </a:t>
            </a:r>
            <a:endParaRPr lang="en-MT" dirty="0"/>
          </a:p>
        </p:txBody>
      </p:sp>
      <p:sp>
        <p:nvSpPr>
          <p:cNvPr id="4" name="Slide Number Placeholder 3"/>
          <p:cNvSpPr>
            <a:spLocks noGrp="1"/>
          </p:cNvSpPr>
          <p:nvPr>
            <p:ph type="sldNum" sz="quarter" idx="5"/>
          </p:nvPr>
        </p:nvSpPr>
        <p:spPr/>
        <p:txBody>
          <a:bodyPr/>
          <a:lstStyle/>
          <a:p>
            <a:pPr>
              <a:defRPr/>
            </a:pPr>
            <a:fld id="{27F6800A-C816-450A-8A51-505F9887A5B5}" type="slidenum">
              <a:rPr lang="en-GB" smtClean="0"/>
              <a:pPr>
                <a:defRPr/>
              </a:pPr>
              <a:t>4</a:t>
            </a:fld>
            <a:endParaRPr lang="en-GB" dirty="0"/>
          </a:p>
        </p:txBody>
      </p:sp>
    </p:spTree>
    <p:extLst>
      <p:ext uri="{BB962C8B-B14F-4D97-AF65-F5344CB8AC3E}">
        <p14:creationId xmlns:p14="http://schemas.microsoft.com/office/powerpoint/2010/main" val="108923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figure summarises the different funding programmes which cater for different aims. </a:t>
            </a:r>
          </a:p>
          <a:p>
            <a:endParaRPr lang="en-GB" dirty="0"/>
          </a:p>
          <a:p>
            <a:r>
              <a:rPr lang="en-GB" dirty="0"/>
              <a:t>IPAS+ serves as an opportunity for collaboration initiatives with foreign research counterparts.</a:t>
            </a:r>
          </a:p>
          <a:p>
            <a:r>
              <a:rPr lang="en-GB" dirty="0"/>
              <a:t>REP, the thematic programme as well as SRF are funds for early-stage, innovative research.</a:t>
            </a:r>
          </a:p>
          <a:p>
            <a:r>
              <a:rPr lang="en-GB" dirty="0"/>
              <a:t>Finally, the CVP, TDP, the thematic programme and also SRF are funds for late-stage, developmental research.</a:t>
            </a:r>
          </a:p>
          <a:p>
            <a:endParaRPr lang="en-GB" dirty="0"/>
          </a:p>
          <a:p>
            <a:r>
              <a:rPr lang="en-GB" dirty="0"/>
              <a:t>Throughout the rest of the presentation, I will provide further details on each funding programme.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5E5549-58F6-45DB-9CB2-E36950D1C360}"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1177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Internationalisation</a:t>
            </a:r>
            <a:r>
              <a:rPr lang="en-US" dirty="0"/>
              <a:t> Partnership Awards Scheme Plus is a scheme divided into two options. </a:t>
            </a:r>
          </a:p>
          <a:p>
            <a:endParaRPr lang="en-US" dirty="0"/>
          </a:p>
          <a:p>
            <a:r>
              <a:rPr lang="en-US" dirty="0"/>
              <a:t>Option A is an opportunity for collaborative initiatives between Maltese entities and at least one foreign entity of proven track record of excellence and experience. Hence, the proposals should describe the nature of the joint activities that would be funded through this award. One needs to ensure to demonstrate how the proposed activities contribute towards achieving the goals of the national R&amp;I strategy.</a:t>
            </a:r>
          </a:p>
          <a:p>
            <a:endParaRPr lang="en-US" dirty="0"/>
          </a:p>
          <a:p>
            <a:r>
              <a:rPr lang="en-US" dirty="0"/>
              <a:t>With respect to Option B, this serves as an opportunity for the Maltese entities intending to submit a Horizon Europe proposal as the coordinator of the consortium to engage either a local or foreign service provider who will be supporting the applicant.</a:t>
            </a:r>
          </a:p>
          <a:p>
            <a:endParaRPr lang="en-US" dirty="0"/>
          </a:p>
          <a:p>
            <a:r>
              <a:rPr lang="en-US" dirty="0"/>
              <a:t>The amount of the award available to any successful applicant for each option is capped at €5,000.</a:t>
            </a:r>
          </a:p>
          <a:p>
            <a:endParaRPr lang="en-US" dirty="0"/>
          </a:p>
          <a:p>
            <a:r>
              <a:rPr lang="en-US" dirty="0"/>
              <a:t>The IPAS+ is launched as two calls per year, where the first call was launched during May and the second call is to be launched mid-September of this year. </a:t>
            </a:r>
            <a:endParaRPr lang="en-MT" dirty="0"/>
          </a:p>
        </p:txBody>
      </p:sp>
      <p:sp>
        <p:nvSpPr>
          <p:cNvPr id="4" name="Slide Number Placeholder 3"/>
          <p:cNvSpPr>
            <a:spLocks noGrp="1"/>
          </p:cNvSpPr>
          <p:nvPr>
            <p:ph type="sldNum" sz="quarter" idx="5"/>
          </p:nvPr>
        </p:nvSpPr>
        <p:spPr/>
        <p:txBody>
          <a:bodyPr/>
          <a:lstStyle/>
          <a:p>
            <a:pPr>
              <a:defRPr/>
            </a:pPr>
            <a:fld id="{27F6800A-C816-450A-8A51-505F9887A5B5}" type="slidenum">
              <a:rPr lang="en-GB" smtClean="0"/>
              <a:pPr>
                <a:defRPr/>
              </a:pPr>
              <a:t>6</a:t>
            </a:fld>
            <a:endParaRPr lang="en-GB" dirty="0"/>
          </a:p>
        </p:txBody>
      </p:sp>
    </p:spTree>
    <p:extLst>
      <p:ext uri="{BB962C8B-B14F-4D97-AF65-F5344CB8AC3E}">
        <p14:creationId xmlns:p14="http://schemas.microsoft.com/office/powerpoint/2010/main" val="290302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2014, the FUSION programme has provided over €12 million euros in funding for Research and Innovation activities. </a:t>
            </a:r>
          </a:p>
          <a:p>
            <a:endParaRPr lang="en-US" dirty="0"/>
          </a:p>
          <a:p>
            <a:r>
              <a:rPr lang="en-US" dirty="0"/>
              <a:t>As I have briefly introduced, FUSION incorporates a wide portfolio of funding programmes, which accommodate an extensive technology readiness spectrum, and also range from ones which are non-thematic to other which are more specific and niche, therefore raising the level and profile of R&amp;I in Malta. </a:t>
            </a:r>
            <a:endParaRPr lang="en-MT" dirty="0"/>
          </a:p>
        </p:txBody>
      </p:sp>
      <p:sp>
        <p:nvSpPr>
          <p:cNvPr id="4" name="Slide Number Placeholder 3"/>
          <p:cNvSpPr>
            <a:spLocks noGrp="1"/>
          </p:cNvSpPr>
          <p:nvPr>
            <p:ph type="sldNum" sz="quarter" idx="5"/>
          </p:nvPr>
        </p:nvSpPr>
        <p:spPr/>
        <p:txBody>
          <a:bodyPr/>
          <a:lstStyle/>
          <a:p>
            <a:pPr>
              <a:defRPr/>
            </a:pPr>
            <a:fld id="{27F6800A-C816-450A-8A51-505F9887A5B5}" type="slidenum">
              <a:rPr lang="en-GB" smtClean="0"/>
              <a:pPr>
                <a:defRPr/>
              </a:pPr>
              <a:t>7</a:t>
            </a:fld>
            <a:endParaRPr lang="en-GB" dirty="0"/>
          </a:p>
        </p:txBody>
      </p:sp>
    </p:spTree>
    <p:extLst>
      <p:ext uri="{BB962C8B-B14F-4D97-AF65-F5344CB8AC3E}">
        <p14:creationId xmlns:p14="http://schemas.microsoft.com/office/powerpoint/2010/main" val="216588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j-lt"/>
              </a:rPr>
              <a:t>The Research Excellence Programme was launched last year as a pilot scheme, specifically intended to fund early-stage research through a bottom-up, non-thematic based approach where an innovative research idea can be developed; this programme mainly provides support to early-stage fundamental or industrial research.</a:t>
            </a:r>
          </a:p>
          <a:p>
            <a:endParaRPr lang="en-GB" sz="1200"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mj-lt"/>
                <a:ea typeface="Calibri" panose="020F0502020204030204" pitchFamily="34" charset="0"/>
              </a:rPr>
              <a:t>If the innovation is at a more advanced technology readiness level, the researcher can tap into the Commercialisation Voucher Programme (CVP). The CVP aims at assisting researchers to assess the commercial and market potential of their ideas, prior further investing in their research.</a:t>
            </a:r>
            <a:endParaRPr lang="en-MT" sz="1200" dirty="0">
              <a:effectLst/>
              <a:latin typeface="+mj-lt"/>
              <a:ea typeface="Calibri" panose="020F0502020204030204" pitchFamily="34" charset="0"/>
            </a:endParaRPr>
          </a:p>
          <a:p>
            <a:endParaRPr lang="en-GB" sz="1200" dirty="0">
              <a:latin typeface="+mj-lt"/>
            </a:endParaRPr>
          </a:p>
          <a:p>
            <a:r>
              <a:rPr lang="en-GB" sz="1200" dirty="0">
                <a:latin typeface="+mj-lt"/>
              </a:rPr>
              <a:t>The Technology Development Programme  provides financial support for a project to build on the outcomes of the CVP. At this stage, research and development takes place through an established collaboration between the public and industrial sectors with the main aim of commercialising the technology which has been developed.</a:t>
            </a:r>
          </a:p>
          <a:p>
            <a:endParaRPr lang="en-GB" sz="1200" dirty="0">
              <a:latin typeface="+mj-lt"/>
            </a:endParaRPr>
          </a:p>
          <a:p>
            <a:r>
              <a:rPr lang="en-GB" sz="1200" dirty="0">
                <a:latin typeface="+mj-lt"/>
              </a:rPr>
              <a:t>The intent is to also launch a fast-track TDP programme. </a:t>
            </a:r>
          </a:p>
          <a:p>
            <a:endParaRPr lang="en-GB" sz="1200" dirty="0">
              <a:latin typeface="+mj-lt"/>
            </a:endParaRPr>
          </a:p>
          <a:p>
            <a:r>
              <a:rPr lang="en-GB" sz="1200" dirty="0">
                <a:latin typeface="+mj-lt"/>
              </a:rPr>
              <a:t>This year, the council has launched a special top-down research programme designed to target national needs, which is the Infectious Diseases Programme.</a:t>
            </a:r>
          </a:p>
          <a:p>
            <a:endParaRPr lang="en-MT" sz="1200" dirty="0">
              <a:latin typeface="+mj-lt"/>
            </a:endParaRPr>
          </a:p>
        </p:txBody>
      </p:sp>
      <p:sp>
        <p:nvSpPr>
          <p:cNvPr id="4" name="Slide Number Placeholder 3"/>
          <p:cNvSpPr>
            <a:spLocks noGrp="1"/>
          </p:cNvSpPr>
          <p:nvPr>
            <p:ph type="sldNum" sz="quarter" idx="5"/>
          </p:nvPr>
        </p:nvSpPr>
        <p:spPr/>
        <p:txBody>
          <a:bodyPr/>
          <a:lstStyle/>
          <a:p>
            <a:pPr>
              <a:defRPr/>
            </a:pPr>
            <a:fld id="{27F6800A-C816-450A-8A51-505F9887A5B5}" type="slidenum">
              <a:rPr lang="en-GB" smtClean="0"/>
              <a:pPr>
                <a:defRPr/>
              </a:pPr>
              <a:t>8</a:t>
            </a:fld>
            <a:endParaRPr lang="en-GB" dirty="0"/>
          </a:p>
        </p:txBody>
      </p:sp>
    </p:spTree>
    <p:extLst>
      <p:ext uri="{BB962C8B-B14F-4D97-AF65-F5344CB8AC3E}">
        <p14:creationId xmlns:p14="http://schemas.microsoft.com/office/powerpoint/2010/main" val="4268209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2014, the FUSION programme has provided over €12 million euros in funding for Research and Innovation activities. </a:t>
            </a:r>
          </a:p>
          <a:p>
            <a:endParaRPr lang="en-US" dirty="0"/>
          </a:p>
          <a:p>
            <a:r>
              <a:rPr lang="en-US" dirty="0"/>
              <a:t>As I have briefly introduced, FUSION incorporates a wide portfolio of funding programmes, which accommodate an extensive technology readiness spectrum, and also range from ones which are non-thematic to other which are more specific and niche, therefore raising the level and profile of R&amp;I in Malta. </a:t>
            </a:r>
            <a:endParaRPr lang="en-MT" dirty="0"/>
          </a:p>
        </p:txBody>
      </p:sp>
      <p:sp>
        <p:nvSpPr>
          <p:cNvPr id="4" name="Slide Number Placeholder 3"/>
          <p:cNvSpPr>
            <a:spLocks noGrp="1"/>
          </p:cNvSpPr>
          <p:nvPr>
            <p:ph type="sldNum" sz="quarter" idx="5"/>
          </p:nvPr>
        </p:nvSpPr>
        <p:spPr/>
        <p:txBody>
          <a:bodyPr/>
          <a:lstStyle/>
          <a:p>
            <a:pPr>
              <a:defRPr/>
            </a:pPr>
            <a:fld id="{27F6800A-C816-450A-8A51-505F9887A5B5}" type="slidenum">
              <a:rPr lang="en-GB" smtClean="0"/>
              <a:pPr>
                <a:defRPr/>
              </a:pPr>
              <a:t>9</a:t>
            </a:fld>
            <a:endParaRPr lang="en-GB" dirty="0"/>
          </a:p>
        </p:txBody>
      </p:sp>
    </p:spTree>
    <p:extLst>
      <p:ext uri="{BB962C8B-B14F-4D97-AF65-F5344CB8AC3E}">
        <p14:creationId xmlns:p14="http://schemas.microsoft.com/office/powerpoint/2010/main" val="189358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FF1F-C5AA-40DF-818C-B1471E6BD7C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MT"/>
          </a:p>
        </p:txBody>
      </p:sp>
      <p:sp>
        <p:nvSpPr>
          <p:cNvPr id="3" name="Subtitle 2">
            <a:extLst>
              <a:ext uri="{FF2B5EF4-FFF2-40B4-BE49-F238E27FC236}">
                <a16:creationId xmlns:a16="http://schemas.microsoft.com/office/drawing/2014/main" id="{9F08227D-FE26-4816-968A-311C2483932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T"/>
          </a:p>
        </p:txBody>
      </p:sp>
      <p:sp>
        <p:nvSpPr>
          <p:cNvPr id="4" name="Date Placeholder 3">
            <a:extLst>
              <a:ext uri="{FF2B5EF4-FFF2-40B4-BE49-F238E27FC236}">
                <a16:creationId xmlns:a16="http://schemas.microsoft.com/office/drawing/2014/main" id="{179CDEFD-3BE9-4445-82A8-D5E425BC56D9}"/>
              </a:ext>
            </a:extLst>
          </p:cNvPr>
          <p:cNvSpPr>
            <a:spLocks noGrp="1"/>
          </p:cNvSpPr>
          <p:nvPr>
            <p:ph type="dt" sz="half" idx="10"/>
          </p:nvPr>
        </p:nvSpPr>
        <p:spPr/>
        <p:txBody>
          <a:bodyPr/>
          <a:lstStyle/>
          <a:p>
            <a:endParaRPr lang="en-MT"/>
          </a:p>
        </p:txBody>
      </p:sp>
      <p:sp>
        <p:nvSpPr>
          <p:cNvPr id="5" name="Footer Placeholder 4">
            <a:extLst>
              <a:ext uri="{FF2B5EF4-FFF2-40B4-BE49-F238E27FC236}">
                <a16:creationId xmlns:a16="http://schemas.microsoft.com/office/drawing/2014/main" id="{3213CB11-00F7-442E-BE4D-634D15AE268F}"/>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AA3CB3A5-2039-4979-B845-4AD83172D633}"/>
              </a:ext>
            </a:extLst>
          </p:cNvPr>
          <p:cNvSpPr>
            <a:spLocks noGrp="1"/>
          </p:cNvSpPr>
          <p:nvPr>
            <p:ph type="sldNum" sz="quarter" idx="12"/>
          </p:nvPr>
        </p:nvSpPr>
        <p:spPr/>
        <p:txBody>
          <a:bodyPr/>
          <a:lstStyle/>
          <a:p>
            <a:fld id="{F28EACFA-F4FE-48D3-9C1B-A31CACFC9504}" type="slidenum">
              <a:rPr lang="en-MT" smtClean="0"/>
              <a:t>‹#›</a:t>
            </a:fld>
            <a:endParaRPr lang="en-MT"/>
          </a:p>
        </p:txBody>
      </p:sp>
    </p:spTree>
    <p:extLst>
      <p:ext uri="{BB962C8B-B14F-4D97-AF65-F5344CB8AC3E}">
        <p14:creationId xmlns:p14="http://schemas.microsoft.com/office/powerpoint/2010/main" val="411388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8BC1-3515-4197-A407-62A51D3AA10A}"/>
              </a:ext>
            </a:extLst>
          </p:cNvPr>
          <p:cNvSpPr>
            <a:spLocks noGrp="1"/>
          </p:cNvSpPr>
          <p:nvPr>
            <p:ph type="title"/>
          </p:nvPr>
        </p:nvSpPr>
        <p:spPr/>
        <p:txBody>
          <a:bodyPr/>
          <a:lstStyle/>
          <a:p>
            <a:r>
              <a:rPr lang="en-US"/>
              <a:t>Click to edit Master title style</a:t>
            </a:r>
            <a:endParaRPr lang="en-MT"/>
          </a:p>
        </p:txBody>
      </p:sp>
      <p:sp>
        <p:nvSpPr>
          <p:cNvPr id="3" name="Vertical Text Placeholder 2">
            <a:extLst>
              <a:ext uri="{FF2B5EF4-FFF2-40B4-BE49-F238E27FC236}">
                <a16:creationId xmlns:a16="http://schemas.microsoft.com/office/drawing/2014/main" id="{4B3F2FB0-D0FA-449D-B228-8DA0FCA520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A6FC17FA-E5B8-4857-B173-F1809323F408}"/>
              </a:ext>
            </a:extLst>
          </p:cNvPr>
          <p:cNvSpPr>
            <a:spLocks noGrp="1"/>
          </p:cNvSpPr>
          <p:nvPr>
            <p:ph type="dt" sz="half" idx="10"/>
          </p:nvPr>
        </p:nvSpPr>
        <p:spPr/>
        <p:txBody>
          <a:bodyPr/>
          <a:lstStyle/>
          <a:p>
            <a:endParaRPr lang="en-MT"/>
          </a:p>
        </p:txBody>
      </p:sp>
      <p:sp>
        <p:nvSpPr>
          <p:cNvPr id="5" name="Footer Placeholder 4">
            <a:extLst>
              <a:ext uri="{FF2B5EF4-FFF2-40B4-BE49-F238E27FC236}">
                <a16:creationId xmlns:a16="http://schemas.microsoft.com/office/drawing/2014/main" id="{768B1EE0-B01E-4DB6-9522-FE489F097179}"/>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76BF425E-FC09-4C21-8ED8-D61AA304BFD4}"/>
              </a:ext>
            </a:extLst>
          </p:cNvPr>
          <p:cNvSpPr>
            <a:spLocks noGrp="1"/>
          </p:cNvSpPr>
          <p:nvPr>
            <p:ph type="sldNum" sz="quarter" idx="12"/>
          </p:nvPr>
        </p:nvSpPr>
        <p:spPr/>
        <p:txBody>
          <a:bodyPr/>
          <a:lstStyle/>
          <a:p>
            <a:fld id="{F28EACFA-F4FE-48D3-9C1B-A31CACFC9504}" type="slidenum">
              <a:rPr lang="en-MT" smtClean="0"/>
              <a:t>‹#›</a:t>
            </a:fld>
            <a:endParaRPr lang="en-MT"/>
          </a:p>
        </p:txBody>
      </p:sp>
    </p:spTree>
    <p:extLst>
      <p:ext uri="{BB962C8B-B14F-4D97-AF65-F5344CB8AC3E}">
        <p14:creationId xmlns:p14="http://schemas.microsoft.com/office/powerpoint/2010/main" val="197424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83AA95-8011-49D7-9290-0CA8569863E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MT"/>
          </a:p>
        </p:txBody>
      </p:sp>
      <p:sp>
        <p:nvSpPr>
          <p:cNvPr id="3" name="Vertical Text Placeholder 2">
            <a:extLst>
              <a:ext uri="{FF2B5EF4-FFF2-40B4-BE49-F238E27FC236}">
                <a16:creationId xmlns:a16="http://schemas.microsoft.com/office/drawing/2014/main" id="{B837081D-9C86-4D4B-970C-CBE536758229}"/>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46021912-BB1D-4069-B797-A4609784A294}"/>
              </a:ext>
            </a:extLst>
          </p:cNvPr>
          <p:cNvSpPr>
            <a:spLocks noGrp="1"/>
          </p:cNvSpPr>
          <p:nvPr>
            <p:ph type="dt" sz="half" idx="10"/>
          </p:nvPr>
        </p:nvSpPr>
        <p:spPr/>
        <p:txBody>
          <a:bodyPr/>
          <a:lstStyle/>
          <a:p>
            <a:endParaRPr lang="en-MT"/>
          </a:p>
        </p:txBody>
      </p:sp>
      <p:sp>
        <p:nvSpPr>
          <p:cNvPr id="5" name="Footer Placeholder 4">
            <a:extLst>
              <a:ext uri="{FF2B5EF4-FFF2-40B4-BE49-F238E27FC236}">
                <a16:creationId xmlns:a16="http://schemas.microsoft.com/office/drawing/2014/main" id="{010A3395-7460-4FDB-B1CB-7C7392369914}"/>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2DEA5254-5739-44E8-A8CA-F8CF3023D46A}"/>
              </a:ext>
            </a:extLst>
          </p:cNvPr>
          <p:cNvSpPr>
            <a:spLocks noGrp="1"/>
          </p:cNvSpPr>
          <p:nvPr>
            <p:ph type="sldNum" sz="quarter" idx="12"/>
          </p:nvPr>
        </p:nvSpPr>
        <p:spPr/>
        <p:txBody>
          <a:bodyPr/>
          <a:lstStyle/>
          <a:p>
            <a:fld id="{F28EACFA-F4FE-48D3-9C1B-A31CACFC9504}" type="slidenum">
              <a:rPr lang="en-MT" smtClean="0"/>
              <a:t>‹#›</a:t>
            </a:fld>
            <a:endParaRPr lang="en-MT"/>
          </a:p>
        </p:txBody>
      </p:sp>
    </p:spTree>
    <p:extLst>
      <p:ext uri="{BB962C8B-B14F-4D97-AF65-F5344CB8AC3E}">
        <p14:creationId xmlns:p14="http://schemas.microsoft.com/office/powerpoint/2010/main" val="3684739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xjenza_logo_colour"/>
          <p:cNvPicPr>
            <a:picLocks noChangeAspect="1" noChangeArrowheads="1"/>
          </p:cNvPicPr>
          <p:nvPr userDrawn="1"/>
        </p:nvPicPr>
        <p:blipFill>
          <a:blip r:embed="rId2"/>
          <a:srcRect/>
          <a:stretch>
            <a:fillRect/>
          </a:stretch>
        </p:blipFill>
        <p:spPr bwMode="auto">
          <a:xfrm>
            <a:off x="6659563" y="188913"/>
            <a:ext cx="2159000" cy="2076450"/>
          </a:xfrm>
          <a:prstGeom prst="rect">
            <a:avLst/>
          </a:prstGeom>
          <a:noFill/>
          <a:ln w="9525">
            <a:noFill/>
            <a:miter lim="800000"/>
            <a:headEnd/>
            <a:tailEnd/>
          </a:ln>
        </p:spPr>
      </p:pic>
      <p:pic>
        <p:nvPicPr>
          <p:cNvPr id="5" name="Picture 8" descr="CIRCLES"/>
          <p:cNvPicPr>
            <a:picLocks noChangeAspect="1" noChangeArrowheads="1"/>
          </p:cNvPicPr>
          <p:nvPr userDrawn="1"/>
        </p:nvPicPr>
        <p:blipFill>
          <a:blip r:embed="rId3"/>
          <a:srcRect r="16844" b="18011"/>
          <a:stretch>
            <a:fillRect/>
          </a:stretch>
        </p:blipFill>
        <p:spPr bwMode="auto">
          <a:xfrm>
            <a:off x="6659563" y="4437063"/>
            <a:ext cx="2484437" cy="2420937"/>
          </a:xfrm>
          <a:prstGeom prst="rect">
            <a:avLst/>
          </a:prstGeom>
          <a:noFill/>
          <a:ln w="9525">
            <a:noFill/>
            <a:miter lim="800000"/>
            <a:headEnd/>
            <a:tailEnd/>
          </a:ln>
        </p:spPr>
      </p:pic>
      <p:sp>
        <p:nvSpPr>
          <p:cNvPr id="7168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16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GB"/>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p:txBody>
          <a:bodyPr/>
          <a:lstStyle>
            <a:lvl1pPr>
              <a:defRPr/>
            </a:lvl1pPr>
          </a:lstStyle>
          <a:p>
            <a:pPr>
              <a:defRPr/>
            </a:pPr>
            <a:fld id="{D41A6E7D-E309-4D81-A2BB-63DCA027059E}" type="slidenum">
              <a:rPr lang="en-GB"/>
              <a:pPr>
                <a:defRPr/>
              </a:pPr>
              <a:t>‹#›</a:t>
            </a:fld>
            <a:endParaRPr lang="en-GB"/>
          </a:p>
        </p:txBody>
      </p:sp>
    </p:spTree>
    <p:extLst>
      <p:ext uri="{BB962C8B-B14F-4D97-AF65-F5344CB8AC3E}">
        <p14:creationId xmlns:p14="http://schemas.microsoft.com/office/powerpoint/2010/main" val="26526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C20F2A4-2C27-482F-A7A7-BA25B649ED31}" type="slidenum">
              <a:rPr lang="en-GB"/>
              <a:pPr>
                <a:defRPr/>
              </a:pPr>
              <a:t>‹#›</a:t>
            </a:fld>
            <a:endParaRPr lang="en-GB"/>
          </a:p>
        </p:txBody>
      </p:sp>
    </p:spTree>
    <p:extLst>
      <p:ext uri="{BB962C8B-B14F-4D97-AF65-F5344CB8AC3E}">
        <p14:creationId xmlns:p14="http://schemas.microsoft.com/office/powerpoint/2010/main" val="3385395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DC1C449-7526-4EA8-8BE3-2D76A0F74F2F}" type="slidenum">
              <a:rPr lang="en-GB"/>
              <a:pPr>
                <a:defRPr/>
              </a:pPr>
              <a:t>‹#›</a:t>
            </a:fld>
            <a:endParaRPr lang="en-GB"/>
          </a:p>
        </p:txBody>
      </p:sp>
    </p:spTree>
    <p:extLst>
      <p:ext uri="{BB962C8B-B14F-4D97-AF65-F5344CB8AC3E}">
        <p14:creationId xmlns:p14="http://schemas.microsoft.com/office/powerpoint/2010/main" val="5916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E84A4B8-FD5E-4A24-AD4E-3A55B58DD083}" type="slidenum">
              <a:rPr lang="en-GB"/>
              <a:pPr>
                <a:defRPr/>
              </a:pPr>
              <a:t>‹#›</a:t>
            </a:fld>
            <a:endParaRPr lang="en-GB"/>
          </a:p>
        </p:txBody>
      </p:sp>
    </p:spTree>
    <p:extLst>
      <p:ext uri="{BB962C8B-B14F-4D97-AF65-F5344CB8AC3E}">
        <p14:creationId xmlns:p14="http://schemas.microsoft.com/office/powerpoint/2010/main" val="3362897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6406B6D-688C-411E-B283-9D4A8343040A}" type="slidenum">
              <a:rPr lang="en-GB"/>
              <a:pPr>
                <a:defRPr/>
              </a:pPr>
              <a:t>‹#›</a:t>
            </a:fld>
            <a:endParaRPr lang="en-GB"/>
          </a:p>
        </p:txBody>
      </p:sp>
    </p:spTree>
    <p:extLst>
      <p:ext uri="{BB962C8B-B14F-4D97-AF65-F5344CB8AC3E}">
        <p14:creationId xmlns:p14="http://schemas.microsoft.com/office/powerpoint/2010/main" val="3096375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B071572-9EFB-42D3-B7BC-100E1018FA07}" type="slidenum">
              <a:rPr lang="en-GB"/>
              <a:pPr>
                <a:defRPr/>
              </a:pPr>
              <a:t>‹#›</a:t>
            </a:fld>
            <a:endParaRPr lang="en-GB"/>
          </a:p>
        </p:txBody>
      </p:sp>
    </p:spTree>
    <p:extLst>
      <p:ext uri="{BB962C8B-B14F-4D97-AF65-F5344CB8AC3E}">
        <p14:creationId xmlns:p14="http://schemas.microsoft.com/office/powerpoint/2010/main" val="3312989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5C91619-0D59-458A-84AE-B01AFD0DE72F}" type="slidenum">
              <a:rPr lang="en-GB"/>
              <a:pPr>
                <a:defRPr/>
              </a:pPr>
              <a:t>‹#›</a:t>
            </a:fld>
            <a:endParaRPr lang="en-GB"/>
          </a:p>
        </p:txBody>
      </p:sp>
    </p:spTree>
    <p:extLst>
      <p:ext uri="{BB962C8B-B14F-4D97-AF65-F5344CB8AC3E}">
        <p14:creationId xmlns:p14="http://schemas.microsoft.com/office/powerpoint/2010/main" val="1955578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5455FCA-FD37-4938-BC52-E41C49E5369F}" type="slidenum">
              <a:rPr lang="en-GB"/>
              <a:pPr>
                <a:defRPr/>
              </a:pPr>
              <a:t>‹#›</a:t>
            </a:fld>
            <a:endParaRPr lang="en-GB"/>
          </a:p>
        </p:txBody>
      </p:sp>
    </p:spTree>
    <p:extLst>
      <p:ext uri="{BB962C8B-B14F-4D97-AF65-F5344CB8AC3E}">
        <p14:creationId xmlns:p14="http://schemas.microsoft.com/office/powerpoint/2010/main" val="397349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C9A9-0DFC-416A-A61D-03B77040BD00}"/>
              </a:ext>
            </a:extLst>
          </p:cNvPr>
          <p:cNvSpPr>
            <a:spLocks noGrp="1"/>
          </p:cNvSpPr>
          <p:nvPr>
            <p:ph type="title"/>
          </p:nvPr>
        </p:nvSpPr>
        <p:spPr/>
        <p:txBody>
          <a:bodyPr/>
          <a:lstStyle/>
          <a:p>
            <a:r>
              <a:rPr lang="en-US"/>
              <a:t>Click to edit Master title style</a:t>
            </a:r>
            <a:endParaRPr lang="en-MT"/>
          </a:p>
        </p:txBody>
      </p:sp>
      <p:sp>
        <p:nvSpPr>
          <p:cNvPr id="3" name="Content Placeholder 2">
            <a:extLst>
              <a:ext uri="{FF2B5EF4-FFF2-40B4-BE49-F238E27FC236}">
                <a16:creationId xmlns:a16="http://schemas.microsoft.com/office/drawing/2014/main" id="{1ECBE4D0-B9D5-4CB8-BE1F-7676921E5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5CDD2FCC-54B8-47E3-B641-FA58BB68E38D}"/>
              </a:ext>
            </a:extLst>
          </p:cNvPr>
          <p:cNvSpPr>
            <a:spLocks noGrp="1"/>
          </p:cNvSpPr>
          <p:nvPr>
            <p:ph type="dt" sz="half" idx="10"/>
          </p:nvPr>
        </p:nvSpPr>
        <p:spPr/>
        <p:txBody>
          <a:bodyPr/>
          <a:lstStyle/>
          <a:p>
            <a:endParaRPr lang="en-MT"/>
          </a:p>
        </p:txBody>
      </p:sp>
      <p:sp>
        <p:nvSpPr>
          <p:cNvPr id="5" name="Footer Placeholder 4">
            <a:extLst>
              <a:ext uri="{FF2B5EF4-FFF2-40B4-BE49-F238E27FC236}">
                <a16:creationId xmlns:a16="http://schemas.microsoft.com/office/drawing/2014/main" id="{946D6AF9-E91E-443D-9C40-701FD0DF8794}"/>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FDDA23FE-A155-4A7B-A683-5EDC33DB0ED9}"/>
              </a:ext>
            </a:extLst>
          </p:cNvPr>
          <p:cNvSpPr>
            <a:spLocks noGrp="1"/>
          </p:cNvSpPr>
          <p:nvPr>
            <p:ph type="sldNum" sz="quarter" idx="12"/>
          </p:nvPr>
        </p:nvSpPr>
        <p:spPr/>
        <p:txBody>
          <a:bodyPr/>
          <a:lstStyle/>
          <a:p>
            <a:fld id="{F28EACFA-F4FE-48D3-9C1B-A31CACFC9504}" type="slidenum">
              <a:rPr lang="en-MT" smtClean="0"/>
              <a:t>‹#›</a:t>
            </a:fld>
            <a:endParaRPr lang="en-MT"/>
          </a:p>
        </p:txBody>
      </p:sp>
    </p:spTree>
    <p:extLst>
      <p:ext uri="{BB962C8B-B14F-4D97-AF65-F5344CB8AC3E}">
        <p14:creationId xmlns:p14="http://schemas.microsoft.com/office/powerpoint/2010/main" val="1224645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362A272-2E7B-4B92-86BE-F5DF4ABDA959}" type="slidenum">
              <a:rPr lang="en-GB"/>
              <a:pPr>
                <a:defRPr/>
              </a:pPr>
              <a:t>‹#›</a:t>
            </a:fld>
            <a:endParaRPr lang="en-GB"/>
          </a:p>
        </p:txBody>
      </p:sp>
    </p:spTree>
    <p:extLst>
      <p:ext uri="{BB962C8B-B14F-4D97-AF65-F5344CB8AC3E}">
        <p14:creationId xmlns:p14="http://schemas.microsoft.com/office/powerpoint/2010/main" val="2368008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68C46EC-28E8-4D4E-955B-4D3F7D159CB8}" type="slidenum">
              <a:rPr lang="en-GB"/>
              <a:pPr>
                <a:defRPr/>
              </a:pPr>
              <a:t>‹#›</a:t>
            </a:fld>
            <a:endParaRPr lang="en-GB"/>
          </a:p>
        </p:txBody>
      </p:sp>
    </p:spTree>
    <p:extLst>
      <p:ext uri="{BB962C8B-B14F-4D97-AF65-F5344CB8AC3E}">
        <p14:creationId xmlns:p14="http://schemas.microsoft.com/office/powerpoint/2010/main" val="2595977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56E5F2-1B48-4171-96B2-878D0FBBADEB}" type="slidenum">
              <a:rPr lang="en-GB"/>
              <a:pPr>
                <a:defRPr/>
              </a:pPr>
              <a:t>‹#›</a:t>
            </a:fld>
            <a:endParaRPr lang="en-GB"/>
          </a:p>
        </p:txBody>
      </p:sp>
    </p:spTree>
    <p:extLst>
      <p:ext uri="{BB962C8B-B14F-4D97-AF65-F5344CB8AC3E}">
        <p14:creationId xmlns:p14="http://schemas.microsoft.com/office/powerpoint/2010/main" val="3352963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FF9D9C1-D4C8-4051-B56F-D64AB24F715D}" type="slidenum">
              <a:rPr lang="en-GB"/>
              <a:pPr>
                <a:defRPr/>
              </a:pPr>
              <a:t>‹#›</a:t>
            </a:fld>
            <a:endParaRPr lang="en-GB"/>
          </a:p>
        </p:txBody>
      </p:sp>
    </p:spTree>
    <p:extLst>
      <p:ext uri="{BB962C8B-B14F-4D97-AF65-F5344CB8AC3E}">
        <p14:creationId xmlns:p14="http://schemas.microsoft.com/office/powerpoint/2010/main" val="3657852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365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9A8D72-6F49-4BE1-8AB5-7AFDD6E90169}" type="slidenum">
              <a:rPr lang="en-US"/>
              <a:pPr>
                <a:defRPr/>
              </a:pPr>
              <a:t>‹#›</a:t>
            </a:fld>
            <a:endParaRPr lang="en-US"/>
          </a:p>
        </p:txBody>
      </p:sp>
      <p:sp>
        <p:nvSpPr>
          <p:cNvPr id="2" name="Rectangle 1">
            <a:extLst>
              <a:ext uri="{FF2B5EF4-FFF2-40B4-BE49-F238E27FC236}">
                <a16:creationId xmlns:a16="http://schemas.microsoft.com/office/drawing/2014/main" id="{9808A51E-B5FE-4106-881B-E02AA5A02F26}"/>
              </a:ext>
            </a:extLst>
          </p:cNvPr>
          <p:cNvSpPr/>
          <p:nvPr userDrawn="1"/>
        </p:nvSpPr>
        <p:spPr>
          <a:xfrm>
            <a:off x="0" y="95534"/>
            <a:ext cx="9144000" cy="1419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h</a:t>
            </a:r>
          </a:p>
        </p:txBody>
      </p:sp>
    </p:spTree>
    <p:extLst>
      <p:ext uri="{BB962C8B-B14F-4D97-AF65-F5344CB8AC3E}">
        <p14:creationId xmlns:p14="http://schemas.microsoft.com/office/powerpoint/2010/main" val="9619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A52A-7C9F-49B3-B07B-DD581849A1A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MT"/>
          </a:p>
        </p:txBody>
      </p:sp>
      <p:sp>
        <p:nvSpPr>
          <p:cNvPr id="3" name="Text Placeholder 2">
            <a:extLst>
              <a:ext uri="{FF2B5EF4-FFF2-40B4-BE49-F238E27FC236}">
                <a16:creationId xmlns:a16="http://schemas.microsoft.com/office/drawing/2014/main" id="{877567CC-4AEE-49B3-9C93-1F261B483EA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54EC12-769E-4E4C-A42D-D06FB0347AE7}"/>
              </a:ext>
            </a:extLst>
          </p:cNvPr>
          <p:cNvSpPr>
            <a:spLocks noGrp="1"/>
          </p:cNvSpPr>
          <p:nvPr>
            <p:ph type="dt" sz="half" idx="10"/>
          </p:nvPr>
        </p:nvSpPr>
        <p:spPr/>
        <p:txBody>
          <a:bodyPr/>
          <a:lstStyle/>
          <a:p>
            <a:endParaRPr lang="en-MT"/>
          </a:p>
        </p:txBody>
      </p:sp>
      <p:sp>
        <p:nvSpPr>
          <p:cNvPr id="5" name="Footer Placeholder 4">
            <a:extLst>
              <a:ext uri="{FF2B5EF4-FFF2-40B4-BE49-F238E27FC236}">
                <a16:creationId xmlns:a16="http://schemas.microsoft.com/office/drawing/2014/main" id="{26B8653C-0FD2-465A-95DF-917497F24E94}"/>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299A60F5-6F0A-44AE-B898-7D2D2153AFBD}"/>
              </a:ext>
            </a:extLst>
          </p:cNvPr>
          <p:cNvSpPr>
            <a:spLocks noGrp="1"/>
          </p:cNvSpPr>
          <p:nvPr>
            <p:ph type="sldNum" sz="quarter" idx="12"/>
          </p:nvPr>
        </p:nvSpPr>
        <p:spPr/>
        <p:txBody>
          <a:bodyPr/>
          <a:lstStyle/>
          <a:p>
            <a:fld id="{F28EACFA-F4FE-48D3-9C1B-A31CACFC9504}" type="slidenum">
              <a:rPr lang="en-MT" smtClean="0"/>
              <a:t>‹#›</a:t>
            </a:fld>
            <a:endParaRPr lang="en-MT"/>
          </a:p>
        </p:txBody>
      </p:sp>
    </p:spTree>
    <p:extLst>
      <p:ext uri="{BB962C8B-B14F-4D97-AF65-F5344CB8AC3E}">
        <p14:creationId xmlns:p14="http://schemas.microsoft.com/office/powerpoint/2010/main" val="91626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30D7-4111-4A68-AAF9-7E346CCFAC5F}"/>
              </a:ext>
            </a:extLst>
          </p:cNvPr>
          <p:cNvSpPr>
            <a:spLocks noGrp="1"/>
          </p:cNvSpPr>
          <p:nvPr>
            <p:ph type="title"/>
          </p:nvPr>
        </p:nvSpPr>
        <p:spPr/>
        <p:txBody>
          <a:bodyPr/>
          <a:lstStyle/>
          <a:p>
            <a:r>
              <a:rPr lang="en-US"/>
              <a:t>Click to edit Master title style</a:t>
            </a:r>
            <a:endParaRPr lang="en-MT"/>
          </a:p>
        </p:txBody>
      </p:sp>
      <p:sp>
        <p:nvSpPr>
          <p:cNvPr id="3" name="Content Placeholder 2">
            <a:extLst>
              <a:ext uri="{FF2B5EF4-FFF2-40B4-BE49-F238E27FC236}">
                <a16:creationId xmlns:a16="http://schemas.microsoft.com/office/drawing/2014/main" id="{B4BB115A-2597-4881-8C56-B13A8B86A49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Content Placeholder 3">
            <a:extLst>
              <a:ext uri="{FF2B5EF4-FFF2-40B4-BE49-F238E27FC236}">
                <a16:creationId xmlns:a16="http://schemas.microsoft.com/office/drawing/2014/main" id="{BD4E533F-1D74-4FED-8068-1E9EC64E457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5" name="Date Placeholder 4">
            <a:extLst>
              <a:ext uri="{FF2B5EF4-FFF2-40B4-BE49-F238E27FC236}">
                <a16:creationId xmlns:a16="http://schemas.microsoft.com/office/drawing/2014/main" id="{DFE72A1D-E513-47E9-804D-7EE33D16C818}"/>
              </a:ext>
            </a:extLst>
          </p:cNvPr>
          <p:cNvSpPr>
            <a:spLocks noGrp="1"/>
          </p:cNvSpPr>
          <p:nvPr>
            <p:ph type="dt" sz="half" idx="10"/>
          </p:nvPr>
        </p:nvSpPr>
        <p:spPr/>
        <p:txBody>
          <a:bodyPr/>
          <a:lstStyle/>
          <a:p>
            <a:endParaRPr lang="en-MT"/>
          </a:p>
        </p:txBody>
      </p:sp>
      <p:sp>
        <p:nvSpPr>
          <p:cNvPr id="6" name="Footer Placeholder 5">
            <a:extLst>
              <a:ext uri="{FF2B5EF4-FFF2-40B4-BE49-F238E27FC236}">
                <a16:creationId xmlns:a16="http://schemas.microsoft.com/office/drawing/2014/main" id="{8F188DDB-54CD-4D01-8748-A9B06463E385}"/>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1E90D3F5-DBB3-4E86-9C43-1094DC419B06}"/>
              </a:ext>
            </a:extLst>
          </p:cNvPr>
          <p:cNvSpPr>
            <a:spLocks noGrp="1"/>
          </p:cNvSpPr>
          <p:nvPr>
            <p:ph type="sldNum" sz="quarter" idx="12"/>
          </p:nvPr>
        </p:nvSpPr>
        <p:spPr/>
        <p:txBody>
          <a:bodyPr/>
          <a:lstStyle/>
          <a:p>
            <a:fld id="{F28EACFA-F4FE-48D3-9C1B-A31CACFC9504}" type="slidenum">
              <a:rPr lang="en-MT" smtClean="0"/>
              <a:t>‹#›</a:t>
            </a:fld>
            <a:endParaRPr lang="en-MT"/>
          </a:p>
        </p:txBody>
      </p:sp>
    </p:spTree>
    <p:extLst>
      <p:ext uri="{BB962C8B-B14F-4D97-AF65-F5344CB8AC3E}">
        <p14:creationId xmlns:p14="http://schemas.microsoft.com/office/powerpoint/2010/main" val="218939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8C7D-627A-405D-B41B-EF652104E3BF}"/>
              </a:ext>
            </a:extLst>
          </p:cNvPr>
          <p:cNvSpPr>
            <a:spLocks noGrp="1"/>
          </p:cNvSpPr>
          <p:nvPr>
            <p:ph type="title"/>
          </p:nvPr>
        </p:nvSpPr>
        <p:spPr>
          <a:xfrm>
            <a:off x="630238" y="365125"/>
            <a:ext cx="7886700" cy="1325563"/>
          </a:xfrm>
        </p:spPr>
        <p:txBody>
          <a:bodyPr/>
          <a:lstStyle/>
          <a:p>
            <a:r>
              <a:rPr lang="en-US"/>
              <a:t>Click to edit Master title style</a:t>
            </a:r>
            <a:endParaRPr lang="en-MT"/>
          </a:p>
        </p:txBody>
      </p:sp>
      <p:sp>
        <p:nvSpPr>
          <p:cNvPr id="3" name="Text Placeholder 2">
            <a:extLst>
              <a:ext uri="{FF2B5EF4-FFF2-40B4-BE49-F238E27FC236}">
                <a16:creationId xmlns:a16="http://schemas.microsoft.com/office/drawing/2014/main" id="{FAE4C981-FA48-435D-8528-261ECECF7A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5F5ADA-A306-4218-9321-76B67D9BEE7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5" name="Text Placeholder 4">
            <a:extLst>
              <a:ext uri="{FF2B5EF4-FFF2-40B4-BE49-F238E27FC236}">
                <a16:creationId xmlns:a16="http://schemas.microsoft.com/office/drawing/2014/main" id="{D03F73E7-3286-41FB-9921-C8DF7AB95E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EDFEFD-B5FF-453B-B50A-05F1B48DA4E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7" name="Date Placeholder 6">
            <a:extLst>
              <a:ext uri="{FF2B5EF4-FFF2-40B4-BE49-F238E27FC236}">
                <a16:creationId xmlns:a16="http://schemas.microsoft.com/office/drawing/2014/main" id="{9FF29BA4-97F6-4F85-8CAB-2A54E5877F4F}"/>
              </a:ext>
            </a:extLst>
          </p:cNvPr>
          <p:cNvSpPr>
            <a:spLocks noGrp="1"/>
          </p:cNvSpPr>
          <p:nvPr>
            <p:ph type="dt" sz="half" idx="10"/>
          </p:nvPr>
        </p:nvSpPr>
        <p:spPr/>
        <p:txBody>
          <a:bodyPr/>
          <a:lstStyle/>
          <a:p>
            <a:endParaRPr lang="en-MT"/>
          </a:p>
        </p:txBody>
      </p:sp>
      <p:sp>
        <p:nvSpPr>
          <p:cNvPr id="8" name="Footer Placeholder 7">
            <a:extLst>
              <a:ext uri="{FF2B5EF4-FFF2-40B4-BE49-F238E27FC236}">
                <a16:creationId xmlns:a16="http://schemas.microsoft.com/office/drawing/2014/main" id="{CB846C0C-4A2C-4DFC-99A7-06173CED4E85}"/>
              </a:ext>
            </a:extLst>
          </p:cNvPr>
          <p:cNvSpPr>
            <a:spLocks noGrp="1"/>
          </p:cNvSpPr>
          <p:nvPr>
            <p:ph type="ftr" sz="quarter" idx="11"/>
          </p:nvPr>
        </p:nvSpPr>
        <p:spPr/>
        <p:txBody>
          <a:bodyPr/>
          <a:lstStyle/>
          <a:p>
            <a:endParaRPr lang="en-MT"/>
          </a:p>
        </p:txBody>
      </p:sp>
      <p:sp>
        <p:nvSpPr>
          <p:cNvPr id="9" name="Slide Number Placeholder 8">
            <a:extLst>
              <a:ext uri="{FF2B5EF4-FFF2-40B4-BE49-F238E27FC236}">
                <a16:creationId xmlns:a16="http://schemas.microsoft.com/office/drawing/2014/main" id="{CD3AC3E9-89B8-49E8-A871-AC451BC867A4}"/>
              </a:ext>
            </a:extLst>
          </p:cNvPr>
          <p:cNvSpPr>
            <a:spLocks noGrp="1"/>
          </p:cNvSpPr>
          <p:nvPr>
            <p:ph type="sldNum" sz="quarter" idx="12"/>
          </p:nvPr>
        </p:nvSpPr>
        <p:spPr/>
        <p:txBody>
          <a:bodyPr/>
          <a:lstStyle/>
          <a:p>
            <a:fld id="{F28EACFA-F4FE-48D3-9C1B-A31CACFC9504}" type="slidenum">
              <a:rPr lang="en-MT" smtClean="0"/>
              <a:t>‹#›</a:t>
            </a:fld>
            <a:endParaRPr lang="en-MT"/>
          </a:p>
        </p:txBody>
      </p:sp>
    </p:spTree>
    <p:extLst>
      <p:ext uri="{BB962C8B-B14F-4D97-AF65-F5344CB8AC3E}">
        <p14:creationId xmlns:p14="http://schemas.microsoft.com/office/powerpoint/2010/main" val="401315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D1C1B-E8EB-461A-BBF7-1734E8CFC2DE}"/>
              </a:ext>
            </a:extLst>
          </p:cNvPr>
          <p:cNvSpPr>
            <a:spLocks noGrp="1"/>
          </p:cNvSpPr>
          <p:nvPr>
            <p:ph type="title"/>
          </p:nvPr>
        </p:nvSpPr>
        <p:spPr/>
        <p:txBody>
          <a:bodyPr/>
          <a:lstStyle/>
          <a:p>
            <a:r>
              <a:rPr lang="en-US"/>
              <a:t>Click to edit Master title style</a:t>
            </a:r>
            <a:endParaRPr lang="en-MT"/>
          </a:p>
        </p:txBody>
      </p:sp>
      <p:sp>
        <p:nvSpPr>
          <p:cNvPr id="3" name="Date Placeholder 2">
            <a:extLst>
              <a:ext uri="{FF2B5EF4-FFF2-40B4-BE49-F238E27FC236}">
                <a16:creationId xmlns:a16="http://schemas.microsoft.com/office/drawing/2014/main" id="{D195C99C-4B8D-41CB-B18C-EF66E83BEC2A}"/>
              </a:ext>
            </a:extLst>
          </p:cNvPr>
          <p:cNvSpPr>
            <a:spLocks noGrp="1"/>
          </p:cNvSpPr>
          <p:nvPr>
            <p:ph type="dt" sz="half" idx="10"/>
          </p:nvPr>
        </p:nvSpPr>
        <p:spPr/>
        <p:txBody>
          <a:bodyPr/>
          <a:lstStyle/>
          <a:p>
            <a:endParaRPr lang="en-MT"/>
          </a:p>
        </p:txBody>
      </p:sp>
      <p:sp>
        <p:nvSpPr>
          <p:cNvPr id="4" name="Footer Placeholder 3">
            <a:extLst>
              <a:ext uri="{FF2B5EF4-FFF2-40B4-BE49-F238E27FC236}">
                <a16:creationId xmlns:a16="http://schemas.microsoft.com/office/drawing/2014/main" id="{84BE4057-AFF9-4B6C-8DA3-880CD8D66729}"/>
              </a:ext>
            </a:extLst>
          </p:cNvPr>
          <p:cNvSpPr>
            <a:spLocks noGrp="1"/>
          </p:cNvSpPr>
          <p:nvPr>
            <p:ph type="ftr" sz="quarter" idx="11"/>
          </p:nvPr>
        </p:nvSpPr>
        <p:spPr/>
        <p:txBody>
          <a:bodyPr/>
          <a:lstStyle/>
          <a:p>
            <a:endParaRPr lang="en-MT"/>
          </a:p>
        </p:txBody>
      </p:sp>
      <p:sp>
        <p:nvSpPr>
          <p:cNvPr id="5" name="Slide Number Placeholder 4">
            <a:extLst>
              <a:ext uri="{FF2B5EF4-FFF2-40B4-BE49-F238E27FC236}">
                <a16:creationId xmlns:a16="http://schemas.microsoft.com/office/drawing/2014/main" id="{7A346EB9-1D0D-44FA-8226-A14E94CB63D0}"/>
              </a:ext>
            </a:extLst>
          </p:cNvPr>
          <p:cNvSpPr>
            <a:spLocks noGrp="1"/>
          </p:cNvSpPr>
          <p:nvPr>
            <p:ph type="sldNum" sz="quarter" idx="12"/>
          </p:nvPr>
        </p:nvSpPr>
        <p:spPr/>
        <p:txBody>
          <a:bodyPr/>
          <a:lstStyle/>
          <a:p>
            <a:fld id="{F28EACFA-F4FE-48D3-9C1B-A31CACFC9504}" type="slidenum">
              <a:rPr lang="en-MT" smtClean="0"/>
              <a:t>‹#›</a:t>
            </a:fld>
            <a:endParaRPr lang="en-MT"/>
          </a:p>
        </p:txBody>
      </p:sp>
    </p:spTree>
    <p:extLst>
      <p:ext uri="{BB962C8B-B14F-4D97-AF65-F5344CB8AC3E}">
        <p14:creationId xmlns:p14="http://schemas.microsoft.com/office/powerpoint/2010/main" val="128255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2E09B9-83C2-4598-98B3-643F360EFA7E}"/>
              </a:ext>
            </a:extLst>
          </p:cNvPr>
          <p:cNvSpPr>
            <a:spLocks noGrp="1"/>
          </p:cNvSpPr>
          <p:nvPr>
            <p:ph type="dt" sz="half" idx="10"/>
          </p:nvPr>
        </p:nvSpPr>
        <p:spPr/>
        <p:txBody>
          <a:bodyPr/>
          <a:lstStyle/>
          <a:p>
            <a:endParaRPr lang="en-MT"/>
          </a:p>
        </p:txBody>
      </p:sp>
      <p:sp>
        <p:nvSpPr>
          <p:cNvPr id="3" name="Footer Placeholder 2">
            <a:extLst>
              <a:ext uri="{FF2B5EF4-FFF2-40B4-BE49-F238E27FC236}">
                <a16:creationId xmlns:a16="http://schemas.microsoft.com/office/drawing/2014/main" id="{F7C1228A-18FD-4B3E-A1A6-B4E51A8F21F3}"/>
              </a:ext>
            </a:extLst>
          </p:cNvPr>
          <p:cNvSpPr>
            <a:spLocks noGrp="1"/>
          </p:cNvSpPr>
          <p:nvPr>
            <p:ph type="ftr" sz="quarter" idx="11"/>
          </p:nvPr>
        </p:nvSpPr>
        <p:spPr/>
        <p:txBody>
          <a:bodyPr/>
          <a:lstStyle/>
          <a:p>
            <a:endParaRPr lang="en-MT"/>
          </a:p>
        </p:txBody>
      </p:sp>
      <p:sp>
        <p:nvSpPr>
          <p:cNvPr id="4" name="Slide Number Placeholder 3">
            <a:extLst>
              <a:ext uri="{FF2B5EF4-FFF2-40B4-BE49-F238E27FC236}">
                <a16:creationId xmlns:a16="http://schemas.microsoft.com/office/drawing/2014/main" id="{99BEB9A3-870E-429E-B6F6-BEA169211800}"/>
              </a:ext>
            </a:extLst>
          </p:cNvPr>
          <p:cNvSpPr>
            <a:spLocks noGrp="1"/>
          </p:cNvSpPr>
          <p:nvPr>
            <p:ph type="sldNum" sz="quarter" idx="12"/>
          </p:nvPr>
        </p:nvSpPr>
        <p:spPr/>
        <p:txBody>
          <a:bodyPr/>
          <a:lstStyle/>
          <a:p>
            <a:fld id="{F28EACFA-F4FE-48D3-9C1B-A31CACFC9504}" type="slidenum">
              <a:rPr lang="en-MT" smtClean="0"/>
              <a:t>‹#›</a:t>
            </a:fld>
            <a:endParaRPr lang="en-MT"/>
          </a:p>
        </p:txBody>
      </p:sp>
    </p:spTree>
    <p:extLst>
      <p:ext uri="{BB962C8B-B14F-4D97-AF65-F5344CB8AC3E}">
        <p14:creationId xmlns:p14="http://schemas.microsoft.com/office/powerpoint/2010/main" val="79491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9F7C-E36B-4B5D-ACC2-13F2C01BBE0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MT"/>
          </a:p>
        </p:txBody>
      </p:sp>
      <p:sp>
        <p:nvSpPr>
          <p:cNvPr id="3" name="Content Placeholder 2">
            <a:extLst>
              <a:ext uri="{FF2B5EF4-FFF2-40B4-BE49-F238E27FC236}">
                <a16:creationId xmlns:a16="http://schemas.microsoft.com/office/drawing/2014/main" id="{61ACF246-BCD4-4E8B-AC8A-4ED2FF50ECA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Text Placeholder 3">
            <a:extLst>
              <a:ext uri="{FF2B5EF4-FFF2-40B4-BE49-F238E27FC236}">
                <a16:creationId xmlns:a16="http://schemas.microsoft.com/office/drawing/2014/main" id="{2CAAE73D-3D86-4A00-BAE1-F49422E359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88FF9-DFF8-4CA5-A6AE-FFB131BCB09B}"/>
              </a:ext>
            </a:extLst>
          </p:cNvPr>
          <p:cNvSpPr>
            <a:spLocks noGrp="1"/>
          </p:cNvSpPr>
          <p:nvPr>
            <p:ph type="dt" sz="half" idx="10"/>
          </p:nvPr>
        </p:nvSpPr>
        <p:spPr/>
        <p:txBody>
          <a:bodyPr/>
          <a:lstStyle/>
          <a:p>
            <a:endParaRPr lang="en-MT"/>
          </a:p>
        </p:txBody>
      </p:sp>
      <p:sp>
        <p:nvSpPr>
          <p:cNvPr id="6" name="Footer Placeholder 5">
            <a:extLst>
              <a:ext uri="{FF2B5EF4-FFF2-40B4-BE49-F238E27FC236}">
                <a16:creationId xmlns:a16="http://schemas.microsoft.com/office/drawing/2014/main" id="{FAC064E8-001C-48B5-AE45-D5029CB64A12}"/>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83425CE3-A2C8-4F5C-B17F-B0A8FFD91078}"/>
              </a:ext>
            </a:extLst>
          </p:cNvPr>
          <p:cNvSpPr>
            <a:spLocks noGrp="1"/>
          </p:cNvSpPr>
          <p:nvPr>
            <p:ph type="sldNum" sz="quarter" idx="12"/>
          </p:nvPr>
        </p:nvSpPr>
        <p:spPr/>
        <p:txBody>
          <a:bodyPr/>
          <a:lstStyle/>
          <a:p>
            <a:fld id="{F28EACFA-F4FE-48D3-9C1B-A31CACFC9504}" type="slidenum">
              <a:rPr lang="en-MT" smtClean="0"/>
              <a:t>‹#›</a:t>
            </a:fld>
            <a:endParaRPr lang="en-MT"/>
          </a:p>
        </p:txBody>
      </p:sp>
    </p:spTree>
    <p:extLst>
      <p:ext uri="{BB962C8B-B14F-4D97-AF65-F5344CB8AC3E}">
        <p14:creationId xmlns:p14="http://schemas.microsoft.com/office/powerpoint/2010/main" val="402727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F1FC-B2F6-47A5-B582-5DAC9FF45E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MT"/>
          </a:p>
        </p:txBody>
      </p:sp>
      <p:sp>
        <p:nvSpPr>
          <p:cNvPr id="3" name="Picture Placeholder 2">
            <a:extLst>
              <a:ext uri="{FF2B5EF4-FFF2-40B4-BE49-F238E27FC236}">
                <a16:creationId xmlns:a16="http://schemas.microsoft.com/office/drawing/2014/main" id="{EED00FF1-A789-41DA-A508-E118B7203FC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T"/>
          </a:p>
        </p:txBody>
      </p:sp>
      <p:sp>
        <p:nvSpPr>
          <p:cNvPr id="4" name="Text Placeholder 3">
            <a:extLst>
              <a:ext uri="{FF2B5EF4-FFF2-40B4-BE49-F238E27FC236}">
                <a16:creationId xmlns:a16="http://schemas.microsoft.com/office/drawing/2014/main" id="{7DABB515-38C7-49BA-A252-D9FAE8E3583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67925-402F-4CA1-AB55-5F7B9448AD46}"/>
              </a:ext>
            </a:extLst>
          </p:cNvPr>
          <p:cNvSpPr>
            <a:spLocks noGrp="1"/>
          </p:cNvSpPr>
          <p:nvPr>
            <p:ph type="dt" sz="half" idx="10"/>
          </p:nvPr>
        </p:nvSpPr>
        <p:spPr/>
        <p:txBody>
          <a:bodyPr/>
          <a:lstStyle/>
          <a:p>
            <a:endParaRPr lang="en-MT"/>
          </a:p>
        </p:txBody>
      </p:sp>
      <p:sp>
        <p:nvSpPr>
          <p:cNvPr id="6" name="Footer Placeholder 5">
            <a:extLst>
              <a:ext uri="{FF2B5EF4-FFF2-40B4-BE49-F238E27FC236}">
                <a16:creationId xmlns:a16="http://schemas.microsoft.com/office/drawing/2014/main" id="{79A65730-1F42-4CC0-8D77-FFED251547D3}"/>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51044776-2E4B-4404-8033-DED3C648F82D}"/>
              </a:ext>
            </a:extLst>
          </p:cNvPr>
          <p:cNvSpPr>
            <a:spLocks noGrp="1"/>
          </p:cNvSpPr>
          <p:nvPr>
            <p:ph type="sldNum" sz="quarter" idx="12"/>
          </p:nvPr>
        </p:nvSpPr>
        <p:spPr/>
        <p:txBody>
          <a:bodyPr/>
          <a:lstStyle/>
          <a:p>
            <a:fld id="{F28EACFA-F4FE-48D3-9C1B-A31CACFC9504}" type="slidenum">
              <a:rPr lang="en-MT" smtClean="0"/>
              <a:t>‹#›</a:t>
            </a:fld>
            <a:endParaRPr lang="en-MT"/>
          </a:p>
        </p:txBody>
      </p:sp>
    </p:spTree>
    <p:extLst>
      <p:ext uri="{BB962C8B-B14F-4D97-AF65-F5344CB8AC3E}">
        <p14:creationId xmlns:p14="http://schemas.microsoft.com/office/powerpoint/2010/main" val="212201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41F520-661D-46BE-A3B8-EA100CAC1DA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MT"/>
          </a:p>
        </p:txBody>
      </p:sp>
      <p:sp>
        <p:nvSpPr>
          <p:cNvPr id="3" name="Text Placeholder 2">
            <a:extLst>
              <a:ext uri="{FF2B5EF4-FFF2-40B4-BE49-F238E27FC236}">
                <a16:creationId xmlns:a16="http://schemas.microsoft.com/office/drawing/2014/main" id="{FC654479-F1A3-4467-A2F6-36D8799E611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878AA144-0901-49C2-B169-D97D2FE8D77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MT"/>
          </a:p>
        </p:txBody>
      </p:sp>
      <p:sp>
        <p:nvSpPr>
          <p:cNvPr id="5" name="Footer Placeholder 4">
            <a:extLst>
              <a:ext uri="{FF2B5EF4-FFF2-40B4-BE49-F238E27FC236}">
                <a16:creationId xmlns:a16="http://schemas.microsoft.com/office/drawing/2014/main" id="{CEC1303F-43EA-42D6-A9E8-B547909EF6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T"/>
          </a:p>
        </p:txBody>
      </p:sp>
      <p:sp>
        <p:nvSpPr>
          <p:cNvPr id="6" name="Slide Number Placeholder 5">
            <a:extLst>
              <a:ext uri="{FF2B5EF4-FFF2-40B4-BE49-F238E27FC236}">
                <a16:creationId xmlns:a16="http://schemas.microsoft.com/office/drawing/2014/main" id="{57DD85CC-4943-49A3-A939-6C08B92AECB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EACFA-F4FE-48D3-9C1B-A31CACFC9504}" type="slidenum">
              <a:rPr lang="en-MT" smtClean="0"/>
              <a:t>‹#›</a:t>
            </a:fld>
            <a:endParaRPr lang="en-MT"/>
          </a:p>
        </p:txBody>
      </p:sp>
    </p:spTree>
    <p:extLst>
      <p:ext uri="{BB962C8B-B14F-4D97-AF65-F5344CB8AC3E}">
        <p14:creationId xmlns:p14="http://schemas.microsoft.com/office/powerpoint/2010/main" val="150712742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BB600F4-FB9F-4F19-A5C1-814AF2AB9FB6}" type="slidenum">
              <a:rPr lang="en-GB"/>
              <a:pPr>
                <a:defRPr/>
              </a:pPr>
              <a:t>‹#›</a:t>
            </a:fld>
            <a:endParaRPr lang="en-GB"/>
          </a:p>
        </p:txBody>
      </p:sp>
      <p:pic>
        <p:nvPicPr>
          <p:cNvPr id="1031" name="Picture 8" descr="CIRCLES"/>
          <p:cNvPicPr>
            <a:picLocks noChangeAspect="1" noChangeArrowheads="1"/>
          </p:cNvPicPr>
          <p:nvPr userDrawn="1"/>
        </p:nvPicPr>
        <p:blipFill>
          <a:blip r:embed="rId16"/>
          <a:srcRect r="16844" b="25322"/>
          <a:stretch>
            <a:fillRect/>
          </a:stretch>
        </p:blipFill>
        <p:spPr bwMode="auto">
          <a:xfrm>
            <a:off x="6659563" y="4652963"/>
            <a:ext cx="2484437" cy="2205037"/>
          </a:xfrm>
          <a:prstGeom prst="rect">
            <a:avLst/>
          </a:prstGeom>
          <a:noFill/>
          <a:ln w="9525">
            <a:noFill/>
            <a:miter lim="800000"/>
            <a:headEnd/>
            <a:tailEnd/>
          </a:ln>
        </p:spPr>
      </p:pic>
    </p:spTree>
    <p:extLst>
      <p:ext uri="{BB962C8B-B14F-4D97-AF65-F5344CB8AC3E}">
        <p14:creationId xmlns:p14="http://schemas.microsoft.com/office/powerpoint/2010/main" val="382717271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cs typeface="Arial" charset="0"/>
        </a:defRPr>
      </a:lvl2pPr>
      <a:lvl3pPr algn="l" rtl="0" eaLnBrk="0" fontAlgn="base" hangingPunct="0">
        <a:spcBef>
          <a:spcPct val="0"/>
        </a:spcBef>
        <a:spcAft>
          <a:spcPct val="0"/>
        </a:spcAft>
        <a:defRPr sz="3200" b="1">
          <a:solidFill>
            <a:schemeClr val="tx2"/>
          </a:solidFill>
          <a:latin typeface="Arial" charset="0"/>
          <a:cs typeface="Arial" charset="0"/>
        </a:defRPr>
      </a:lvl3pPr>
      <a:lvl4pPr algn="l" rtl="0" eaLnBrk="0" fontAlgn="base" hangingPunct="0">
        <a:spcBef>
          <a:spcPct val="0"/>
        </a:spcBef>
        <a:spcAft>
          <a:spcPct val="0"/>
        </a:spcAft>
        <a:defRPr sz="3200" b="1">
          <a:solidFill>
            <a:schemeClr val="tx2"/>
          </a:solidFill>
          <a:latin typeface="Arial" charset="0"/>
          <a:cs typeface="Arial" charset="0"/>
        </a:defRPr>
      </a:lvl4pPr>
      <a:lvl5pPr algn="l" rtl="0" eaLnBrk="0" fontAlgn="base" hangingPunct="0">
        <a:spcBef>
          <a:spcPct val="0"/>
        </a:spcBef>
        <a:spcAft>
          <a:spcPct val="0"/>
        </a:spcAft>
        <a:defRPr sz="3200" b="1">
          <a:solidFill>
            <a:schemeClr val="tx2"/>
          </a:solidFill>
          <a:latin typeface="Arial" charset="0"/>
          <a:cs typeface="Arial" charset="0"/>
        </a:defRPr>
      </a:lvl5pPr>
      <a:lvl6pPr marL="457200" algn="l" rtl="0" fontAlgn="base">
        <a:spcBef>
          <a:spcPct val="0"/>
        </a:spcBef>
        <a:spcAft>
          <a:spcPct val="0"/>
        </a:spcAft>
        <a:defRPr sz="3200" b="1">
          <a:solidFill>
            <a:schemeClr val="tx2"/>
          </a:solidFill>
          <a:latin typeface="Arial" charset="0"/>
          <a:cs typeface="Arial" charset="0"/>
        </a:defRPr>
      </a:lvl6pPr>
      <a:lvl7pPr marL="914400" algn="l" rtl="0" fontAlgn="base">
        <a:spcBef>
          <a:spcPct val="0"/>
        </a:spcBef>
        <a:spcAft>
          <a:spcPct val="0"/>
        </a:spcAft>
        <a:defRPr sz="3200" b="1">
          <a:solidFill>
            <a:schemeClr val="tx2"/>
          </a:solidFill>
          <a:latin typeface="Arial" charset="0"/>
          <a:cs typeface="Arial" charset="0"/>
        </a:defRPr>
      </a:lvl7pPr>
      <a:lvl8pPr marL="1371600" algn="l" rtl="0" fontAlgn="base">
        <a:spcBef>
          <a:spcPct val="0"/>
        </a:spcBef>
        <a:spcAft>
          <a:spcPct val="0"/>
        </a:spcAft>
        <a:defRPr sz="3200" b="1">
          <a:solidFill>
            <a:schemeClr val="tx2"/>
          </a:solidFill>
          <a:latin typeface="Arial" charset="0"/>
          <a:cs typeface="Arial" charset="0"/>
        </a:defRPr>
      </a:lvl8pPr>
      <a:lvl9pPr marL="1828800" algn="l" rtl="0" fontAlgn="base">
        <a:spcBef>
          <a:spcPct val="0"/>
        </a:spcBef>
        <a:spcAft>
          <a:spcPct val="0"/>
        </a:spcAft>
        <a:defRPr sz="32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mcst.gov.mt/ri-programmes/fusion/" TargetMode="Externa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Datadear%20Dissemination%20event%20video.mp4"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8532C3-1E9F-4A57-96FD-AFE0F0A9B7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2"/>
          <p:cNvSpPr>
            <a:spLocks noGrp="1"/>
          </p:cNvSpPr>
          <p:nvPr>
            <p:ph type="subTitle" idx="1"/>
          </p:nvPr>
        </p:nvSpPr>
        <p:spPr>
          <a:xfrm>
            <a:off x="91398" y="6528867"/>
            <a:ext cx="8475134" cy="476250"/>
          </a:xfrm>
        </p:spPr>
        <p:txBody>
          <a:bodyPr/>
          <a:lstStyle/>
          <a:p>
            <a:pPr algn="l"/>
            <a:r>
              <a:rPr lang="en-GB" sz="1600" b="1" dirty="0">
                <a:solidFill>
                  <a:schemeClr val="bg1"/>
                </a:solidFill>
                <a:latin typeface="+mj-lt"/>
              </a:rPr>
              <a:t>Funding Opportunities - R&amp;I Programmes</a:t>
            </a:r>
          </a:p>
          <a:p>
            <a:pPr algn="r"/>
            <a:endParaRPr lang="en-GB" sz="2000" b="1" dirty="0">
              <a:solidFill>
                <a:schemeClr val="bg1"/>
              </a:solidFill>
              <a:latin typeface="+mj-lt"/>
            </a:endParaRPr>
          </a:p>
        </p:txBody>
      </p:sp>
      <p:sp>
        <p:nvSpPr>
          <p:cNvPr id="3" name="TextBox 2">
            <a:extLst>
              <a:ext uri="{FF2B5EF4-FFF2-40B4-BE49-F238E27FC236}">
                <a16:creationId xmlns:a16="http://schemas.microsoft.com/office/drawing/2014/main" id="{03B29AAC-0320-4466-B3D9-828942201A25}"/>
              </a:ext>
            </a:extLst>
          </p:cNvPr>
          <p:cNvSpPr txBox="1"/>
          <p:nvPr/>
        </p:nvSpPr>
        <p:spPr>
          <a:xfrm>
            <a:off x="0" y="260648"/>
            <a:ext cx="8566532" cy="147732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500" b="1" i="0" u="none" strike="noStrike" kern="1200" cap="none" spc="0" normalizeH="0" baseline="0" noProof="0" dirty="0">
                <a:ln>
                  <a:noFill/>
                </a:ln>
                <a:solidFill>
                  <a:srgbClr val="FFFFFF"/>
                </a:solidFill>
                <a:effectLst/>
                <a:uLnTx/>
                <a:uFillTx/>
                <a:latin typeface="+mj-lt"/>
                <a:cs typeface="Calibri" panose="020F0502020204030204" pitchFamily="34" charset="0"/>
              </a:rPr>
              <a:t>The Malta Council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500" b="1" i="0" u="none" strike="noStrike" kern="1200" cap="none" spc="0" normalizeH="0" baseline="0" noProof="0" dirty="0">
                <a:ln>
                  <a:noFill/>
                </a:ln>
                <a:solidFill>
                  <a:srgbClr val="FFFFFF"/>
                </a:solidFill>
                <a:effectLst/>
                <a:uLnTx/>
                <a:uFillTx/>
                <a:latin typeface="+mj-lt"/>
                <a:cs typeface="Calibri" panose="020F0502020204030204" pitchFamily="34" charset="0"/>
              </a:rPr>
              <a:t>Science and Technology</a:t>
            </a:r>
          </a:p>
        </p:txBody>
      </p:sp>
      <p:sp>
        <p:nvSpPr>
          <p:cNvPr id="2" name="Slide Number Placeholder 1">
            <a:extLst>
              <a:ext uri="{FF2B5EF4-FFF2-40B4-BE49-F238E27FC236}">
                <a16:creationId xmlns:a16="http://schemas.microsoft.com/office/drawing/2014/main" id="{9A15D1E0-02AC-40A1-9483-ABB936469F79}"/>
              </a:ext>
            </a:extLst>
          </p:cNvPr>
          <p:cNvSpPr>
            <a:spLocks noGrp="1"/>
          </p:cNvSpPr>
          <p:nvPr>
            <p:ph type="sldNum" sz="quarter" idx="12"/>
          </p:nvPr>
        </p:nvSpPr>
        <p:spPr/>
        <p:txBody>
          <a:bodyPr/>
          <a:lstStyle/>
          <a:p>
            <a:pPr>
              <a:defRPr/>
            </a:pPr>
            <a:fld id="{D41A6E7D-E309-4D81-A2BB-63DCA027059E}" type="slidenum">
              <a:rPr lang="en-GB" smtClean="0"/>
              <a:pPr>
                <a:defRPr/>
              </a:pPr>
              <a:t>1</a:t>
            </a:fld>
            <a:endParaRPr lang="en-GB"/>
          </a:p>
        </p:txBody>
      </p:sp>
    </p:spTree>
    <p:extLst>
      <p:ext uri="{BB962C8B-B14F-4D97-AF65-F5344CB8AC3E}">
        <p14:creationId xmlns:p14="http://schemas.microsoft.com/office/powerpoint/2010/main" val="818880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6315C366-5C1D-4CFD-A03E-C17D5E7A76E0}"/>
              </a:ext>
            </a:extLst>
          </p:cNvPr>
          <p:cNvSpPr txBox="1"/>
          <p:nvPr/>
        </p:nvSpPr>
        <p:spPr>
          <a:xfrm>
            <a:off x="659135" y="2053289"/>
            <a:ext cx="1257300" cy="1107996"/>
          </a:xfrm>
          <a:prstGeom prst="rect">
            <a:avLst/>
          </a:prstGeom>
          <a:noFill/>
        </p:spPr>
        <p:txBody>
          <a:bodyPr wrap="square" rtlCol="0">
            <a:spAutoFit/>
          </a:bodyPr>
          <a:lstStyle/>
          <a:p>
            <a:pPr algn="ctr"/>
            <a:r>
              <a:rPr kumimoji="1" lang="en-US" altLang="zh-CN" sz="6600" b="1" dirty="0">
                <a:solidFill>
                  <a:srgbClr val="FFFFFF"/>
                </a:solidFill>
                <a:latin typeface="+mj-lt"/>
              </a:rPr>
              <a:t>0</a:t>
            </a:r>
            <a:endParaRPr kumimoji="1" lang="zh-CN" altLang="en-US" sz="6600" b="1" dirty="0">
              <a:solidFill>
                <a:srgbClr val="FFFFFF"/>
              </a:solidFill>
              <a:latin typeface="+mj-lt"/>
            </a:endParaRPr>
          </a:p>
        </p:txBody>
      </p:sp>
      <p:sp>
        <p:nvSpPr>
          <p:cNvPr id="8" name="Title 1">
            <a:extLst>
              <a:ext uri="{FF2B5EF4-FFF2-40B4-BE49-F238E27FC236}">
                <a16:creationId xmlns:a16="http://schemas.microsoft.com/office/drawing/2014/main" id="{9F447079-D3AC-4D7A-984E-68CBA601BAB3}"/>
              </a:ext>
            </a:extLst>
          </p:cNvPr>
          <p:cNvSpPr>
            <a:spLocks noGrp="1"/>
          </p:cNvSpPr>
          <p:nvPr>
            <p:ph type="title"/>
          </p:nvPr>
        </p:nvSpPr>
        <p:spPr>
          <a:xfrm>
            <a:off x="0" y="470976"/>
            <a:ext cx="9144000" cy="591347"/>
          </a:xfrm>
          <a:solidFill>
            <a:srgbClr val="0099FF"/>
          </a:solidFill>
        </p:spPr>
        <p:txBody>
          <a:bodyPr>
            <a:normAutofit/>
          </a:bodyPr>
          <a:lstStyle/>
          <a:p>
            <a:pPr algn="ctr"/>
            <a:r>
              <a:rPr lang="en-GB" b="1" dirty="0">
                <a:solidFill>
                  <a:schemeClr val="bg1"/>
                </a:solidFill>
              </a:rPr>
              <a:t>Introduction to </a:t>
            </a:r>
            <a:r>
              <a:rPr lang="en-GB" dirty="0">
                <a:solidFill>
                  <a:schemeClr val="bg1"/>
                </a:solidFill>
              </a:rPr>
              <a:t>Space Research Fund</a:t>
            </a:r>
            <a:endParaRPr lang="en-GB" b="1" dirty="0">
              <a:solidFill>
                <a:schemeClr val="bg1"/>
              </a:solidFill>
            </a:endParaRPr>
          </a:p>
        </p:txBody>
      </p:sp>
      <p:sp>
        <p:nvSpPr>
          <p:cNvPr id="11" name="矩形 1">
            <a:extLst>
              <a:ext uri="{FF2B5EF4-FFF2-40B4-BE49-F238E27FC236}">
                <a16:creationId xmlns:a16="http://schemas.microsoft.com/office/drawing/2014/main" id="{0FA7F245-B5D2-4AF3-9DB2-EB9899A072EF}"/>
              </a:ext>
            </a:extLst>
          </p:cNvPr>
          <p:cNvSpPr/>
          <p:nvPr/>
        </p:nvSpPr>
        <p:spPr>
          <a:xfrm>
            <a:off x="1051679" y="2482622"/>
            <a:ext cx="6211694" cy="436273"/>
          </a:xfrm>
          <a:prstGeom prst="rect">
            <a:avLst/>
          </a:prstGeom>
        </p:spPr>
        <p:txBody>
          <a:bodyPr wrap="square">
            <a:spAutoFit/>
          </a:bodyPr>
          <a:lstStyle/>
          <a:p>
            <a:pPr algn="just">
              <a:lnSpc>
                <a:spcPct val="150000"/>
              </a:lnSpc>
            </a:pPr>
            <a:endParaRPr lang="en-GB" altLang="zh-CN" sz="1700" dirty="0">
              <a:solidFill>
                <a:schemeClr val="tx1">
                  <a:lumMod val="85000"/>
                  <a:lumOff val="15000"/>
                </a:schemeClr>
              </a:solidFill>
              <a:latin typeface="Arial"/>
              <a:cs typeface="Arial"/>
            </a:endParaRPr>
          </a:p>
        </p:txBody>
      </p:sp>
      <p:sp>
        <p:nvSpPr>
          <p:cNvPr id="2" name="Slide Number Placeholder 1">
            <a:extLst>
              <a:ext uri="{FF2B5EF4-FFF2-40B4-BE49-F238E27FC236}">
                <a16:creationId xmlns:a16="http://schemas.microsoft.com/office/drawing/2014/main" id="{F64E18A4-9199-48BF-8B2E-4B714BF91372}"/>
              </a:ext>
            </a:extLst>
          </p:cNvPr>
          <p:cNvSpPr>
            <a:spLocks noGrp="1"/>
          </p:cNvSpPr>
          <p:nvPr>
            <p:ph type="sldNum" sz="quarter" idx="12"/>
          </p:nvPr>
        </p:nvSpPr>
        <p:spPr/>
        <p:txBody>
          <a:bodyPr/>
          <a:lstStyle/>
          <a:p>
            <a:pPr>
              <a:defRPr/>
            </a:pPr>
            <a:fld id="{0C20F2A4-2C27-482F-A7A7-BA25B649ED31}" type="slidenum">
              <a:rPr lang="en-GB" smtClean="0"/>
              <a:pPr>
                <a:defRPr/>
              </a:pPr>
              <a:t>10</a:t>
            </a:fld>
            <a:endParaRPr lang="en-GB"/>
          </a:p>
        </p:txBody>
      </p:sp>
      <p:grpSp>
        <p:nvGrpSpPr>
          <p:cNvPr id="13" name="Group 12">
            <a:extLst>
              <a:ext uri="{FF2B5EF4-FFF2-40B4-BE49-F238E27FC236}">
                <a16:creationId xmlns:a16="http://schemas.microsoft.com/office/drawing/2014/main" id="{8D18FD22-5B55-447D-B262-88604E2AC27E}"/>
              </a:ext>
            </a:extLst>
          </p:cNvPr>
          <p:cNvGrpSpPr/>
          <p:nvPr/>
        </p:nvGrpSpPr>
        <p:grpSpPr>
          <a:xfrm>
            <a:off x="60498" y="1208971"/>
            <a:ext cx="9083502" cy="4901765"/>
            <a:chOff x="221883" y="666731"/>
            <a:chExt cx="12192000" cy="6453882"/>
          </a:xfrm>
        </p:grpSpPr>
        <p:sp>
          <p:nvSpPr>
            <p:cNvPr id="14" name="Rectangle 13">
              <a:extLst>
                <a:ext uri="{FF2B5EF4-FFF2-40B4-BE49-F238E27FC236}">
                  <a16:creationId xmlns:a16="http://schemas.microsoft.com/office/drawing/2014/main" id="{862F295A-27D5-4177-9ACB-8ADE27028958}"/>
                </a:ext>
              </a:extLst>
            </p:cNvPr>
            <p:cNvSpPr/>
            <p:nvPr/>
          </p:nvSpPr>
          <p:spPr>
            <a:xfrm>
              <a:off x="221883" y="704295"/>
              <a:ext cx="12192000" cy="6416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Calibri" panose="020F0502020204030204"/>
              </a:endParaRPr>
            </a:p>
          </p:txBody>
        </p:sp>
        <p:cxnSp>
          <p:nvCxnSpPr>
            <p:cNvPr id="15" name="Straight Connector 14">
              <a:extLst>
                <a:ext uri="{FF2B5EF4-FFF2-40B4-BE49-F238E27FC236}">
                  <a16:creationId xmlns:a16="http://schemas.microsoft.com/office/drawing/2014/main" id="{25D39C6F-1EB0-42FD-9CFD-F7F8FCD99975}"/>
                </a:ext>
              </a:extLst>
            </p:cNvPr>
            <p:cNvCxnSpPr>
              <a:cxnSpLocks/>
            </p:cNvCxnSpPr>
            <p:nvPr/>
          </p:nvCxnSpPr>
          <p:spPr>
            <a:xfrm>
              <a:off x="375842" y="666731"/>
              <a:ext cx="11448227" cy="37564"/>
            </a:xfrm>
            <a:prstGeom prst="line">
              <a:avLst/>
            </a:prstGeom>
            <a:ln w="28575">
              <a:solidFill>
                <a:srgbClr val="00ADE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102B1D-BA69-4EEB-A2AA-F97872FB71C0}"/>
                </a:ext>
              </a:extLst>
            </p:cNvPr>
            <p:cNvCxnSpPr>
              <a:cxnSpLocks/>
            </p:cNvCxnSpPr>
            <p:nvPr/>
          </p:nvCxnSpPr>
          <p:spPr>
            <a:xfrm>
              <a:off x="375841" y="2245044"/>
              <a:ext cx="11448226" cy="0"/>
            </a:xfrm>
            <a:prstGeom prst="line">
              <a:avLst/>
            </a:prstGeom>
            <a:ln>
              <a:solidFill>
                <a:srgbClr val="00ADEE"/>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90A000-A791-440D-8ED8-7882C0AECBE6}"/>
                </a:ext>
              </a:extLst>
            </p:cNvPr>
            <p:cNvSpPr txBox="1"/>
            <p:nvPr/>
          </p:nvSpPr>
          <p:spPr>
            <a:xfrm>
              <a:off x="5388438" y="717080"/>
              <a:ext cx="1117400" cy="553997"/>
            </a:xfrm>
            <a:prstGeom prst="rect">
              <a:avLst/>
            </a:prstGeom>
            <a:noFill/>
          </p:spPr>
          <p:txBody>
            <a:bodyPr wrap="none" rtlCol="0">
              <a:spAutoFit/>
            </a:bodyPr>
            <a:lstStyle/>
            <a:p>
              <a:pPr defTabSz="685800" fontAlgn="auto">
                <a:spcBef>
                  <a:spcPts val="0"/>
                </a:spcBef>
                <a:spcAft>
                  <a:spcPts val="0"/>
                </a:spcAft>
              </a:pPr>
              <a:r>
                <a:rPr lang="en-GB" sz="2100" dirty="0">
                  <a:solidFill>
                    <a:prstClr val="black"/>
                  </a:solidFill>
                  <a:latin typeface="Calibri" panose="020F0502020204030204"/>
                  <a:cs typeface="+mn-cs"/>
                </a:rPr>
                <a:t>Scope</a:t>
              </a:r>
              <a:endParaRPr lang="en-US" sz="2100" dirty="0">
                <a:solidFill>
                  <a:prstClr val="black"/>
                </a:solidFill>
                <a:latin typeface="Calibri" panose="020F0502020204030204"/>
                <a:cs typeface="+mn-cs"/>
              </a:endParaRPr>
            </a:p>
          </p:txBody>
        </p:sp>
        <p:sp>
          <p:nvSpPr>
            <p:cNvPr id="18" name="TextBox 17">
              <a:extLst>
                <a:ext uri="{FF2B5EF4-FFF2-40B4-BE49-F238E27FC236}">
                  <a16:creationId xmlns:a16="http://schemas.microsoft.com/office/drawing/2014/main" id="{2BB29F0C-3A13-436D-809F-E4AC5D78A255}"/>
                </a:ext>
              </a:extLst>
            </p:cNvPr>
            <p:cNvSpPr txBox="1"/>
            <p:nvPr/>
          </p:nvSpPr>
          <p:spPr>
            <a:xfrm>
              <a:off x="375842" y="1238139"/>
              <a:ext cx="10929936" cy="954108"/>
            </a:xfrm>
            <a:prstGeom prst="rect">
              <a:avLst/>
            </a:prstGeom>
            <a:noFill/>
          </p:spPr>
          <p:txBody>
            <a:bodyPr wrap="square" rtlCol="0">
              <a:spAutoFit/>
            </a:bodyPr>
            <a:lstStyle/>
            <a:p>
              <a:pPr algn="ctr" defTabSz="685800" fontAlgn="auto">
                <a:spcBef>
                  <a:spcPts val="0"/>
                </a:spcBef>
                <a:spcAft>
                  <a:spcPts val="0"/>
                </a:spcAft>
              </a:pPr>
              <a:r>
                <a:rPr lang="en-GB" sz="1350" dirty="0">
                  <a:solidFill>
                    <a:prstClr val="black"/>
                  </a:solidFill>
                  <a:latin typeface="Calibri" panose="020F0502020204030204"/>
                  <a:cs typeface="+mn-cs"/>
                </a:rPr>
                <a:t>Financial support for R&amp;D&amp;I in the downstream Earth Observation (EO) sector to tackle societal challenges in Malta.</a:t>
              </a:r>
            </a:p>
            <a:p>
              <a:pPr algn="ctr" defTabSz="685800" fontAlgn="auto">
                <a:spcBef>
                  <a:spcPts val="0"/>
                </a:spcBef>
                <a:spcAft>
                  <a:spcPts val="0"/>
                </a:spcAft>
              </a:pPr>
              <a:r>
                <a:rPr lang="en-GB" sz="1350" dirty="0">
                  <a:solidFill>
                    <a:prstClr val="black"/>
                  </a:solidFill>
                  <a:latin typeface="Calibri" panose="020F0502020204030204"/>
                  <a:cs typeface="+mn-cs"/>
                </a:rPr>
                <a:t>Capacity building measure to jump start the EO sector.</a:t>
              </a:r>
              <a:endParaRPr lang="en-US" sz="1350" dirty="0">
                <a:solidFill>
                  <a:prstClr val="black"/>
                </a:solidFill>
                <a:latin typeface="Calibri" panose="020F0502020204030204"/>
                <a:cs typeface="+mn-cs"/>
              </a:endParaRPr>
            </a:p>
          </p:txBody>
        </p:sp>
        <p:sp>
          <p:nvSpPr>
            <p:cNvPr id="19" name="TextBox 18">
              <a:extLst>
                <a:ext uri="{FF2B5EF4-FFF2-40B4-BE49-F238E27FC236}">
                  <a16:creationId xmlns:a16="http://schemas.microsoft.com/office/drawing/2014/main" id="{FBE39691-B88D-431E-A092-859014A2F0E6}"/>
                </a:ext>
              </a:extLst>
            </p:cNvPr>
            <p:cNvSpPr txBox="1"/>
            <p:nvPr/>
          </p:nvSpPr>
          <p:spPr>
            <a:xfrm>
              <a:off x="2254559" y="2222411"/>
              <a:ext cx="2572927" cy="553997"/>
            </a:xfrm>
            <a:prstGeom prst="rect">
              <a:avLst/>
            </a:prstGeom>
            <a:noFill/>
          </p:spPr>
          <p:txBody>
            <a:bodyPr wrap="none" rtlCol="0">
              <a:spAutoFit/>
            </a:bodyPr>
            <a:lstStyle/>
            <a:p>
              <a:pPr defTabSz="685800" fontAlgn="auto">
                <a:spcBef>
                  <a:spcPts val="0"/>
                </a:spcBef>
                <a:spcAft>
                  <a:spcPts val="0"/>
                </a:spcAft>
              </a:pPr>
              <a:r>
                <a:rPr lang="en-GB" sz="2100" dirty="0">
                  <a:solidFill>
                    <a:prstClr val="black"/>
                  </a:solidFill>
                  <a:latin typeface="Calibri" panose="020F0502020204030204"/>
                  <a:cs typeface="+mn-cs"/>
                </a:rPr>
                <a:t>Who can apply?</a:t>
              </a:r>
              <a:endParaRPr lang="en-US" sz="2100" dirty="0">
                <a:solidFill>
                  <a:prstClr val="black"/>
                </a:solidFill>
                <a:latin typeface="Calibri" panose="020F0502020204030204"/>
                <a:cs typeface="+mn-cs"/>
              </a:endParaRPr>
            </a:p>
          </p:txBody>
        </p:sp>
        <p:sp>
          <p:nvSpPr>
            <p:cNvPr id="20" name="TextBox 19">
              <a:extLst>
                <a:ext uri="{FF2B5EF4-FFF2-40B4-BE49-F238E27FC236}">
                  <a16:creationId xmlns:a16="http://schemas.microsoft.com/office/drawing/2014/main" id="{1C8F3032-6FAD-4DD3-8815-017585BDADB5}"/>
                </a:ext>
              </a:extLst>
            </p:cNvPr>
            <p:cNvSpPr txBox="1"/>
            <p:nvPr/>
          </p:nvSpPr>
          <p:spPr>
            <a:xfrm>
              <a:off x="7173663" y="2241052"/>
              <a:ext cx="2831032" cy="553997"/>
            </a:xfrm>
            <a:prstGeom prst="rect">
              <a:avLst/>
            </a:prstGeom>
            <a:noFill/>
          </p:spPr>
          <p:txBody>
            <a:bodyPr wrap="none" rtlCol="0">
              <a:spAutoFit/>
            </a:bodyPr>
            <a:lstStyle/>
            <a:p>
              <a:pPr defTabSz="685800" fontAlgn="auto">
                <a:spcBef>
                  <a:spcPts val="0"/>
                </a:spcBef>
                <a:spcAft>
                  <a:spcPts val="0"/>
                </a:spcAft>
              </a:pPr>
              <a:r>
                <a:rPr lang="en-GB" sz="2100" dirty="0">
                  <a:solidFill>
                    <a:prstClr val="black"/>
                  </a:solidFill>
                  <a:latin typeface="Calibri" panose="020F0502020204030204"/>
                  <a:cs typeface="+mn-cs"/>
                </a:rPr>
                <a:t>Research Streams</a:t>
              </a:r>
              <a:endParaRPr lang="en-US" sz="2100" dirty="0">
                <a:solidFill>
                  <a:prstClr val="black"/>
                </a:solidFill>
                <a:latin typeface="Calibri" panose="020F0502020204030204"/>
                <a:cs typeface="+mn-cs"/>
              </a:endParaRPr>
            </a:p>
          </p:txBody>
        </p:sp>
        <p:cxnSp>
          <p:nvCxnSpPr>
            <p:cNvPr id="21" name="Straight Connector 20">
              <a:extLst>
                <a:ext uri="{FF2B5EF4-FFF2-40B4-BE49-F238E27FC236}">
                  <a16:creationId xmlns:a16="http://schemas.microsoft.com/office/drawing/2014/main" id="{3781C7BE-4966-4A21-90C0-DB7C1BF32C83}"/>
                </a:ext>
              </a:extLst>
            </p:cNvPr>
            <p:cNvCxnSpPr>
              <a:cxnSpLocks/>
            </p:cNvCxnSpPr>
            <p:nvPr/>
          </p:nvCxnSpPr>
          <p:spPr>
            <a:xfrm flipV="1">
              <a:off x="5947137" y="2333925"/>
              <a:ext cx="0" cy="1401484"/>
            </a:xfrm>
            <a:prstGeom prst="line">
              <a:avLst/>
            </a:prstGeom>
            <a:ln>
              <a:solidFill>
                <a:srgbClr val="00ADEE"/>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694BDA0-673D-4225-837A-3268C84188CE}"/>
                </a:ext>
              </a:extLst>
            </p:cNvPr>
            <p:cNvSpPr txBox="1"/>
            <p:nvPr/>
          </p:nvSpPr>
          <p:spPr>
            <a:xfrm>
              <a:off x="1193471" y="2736967"/>
              <a:ext cx="4480008" cy="1231107"/>
            </a:xfrm>
            <a:prstGeom prst="rect">
              <a:avLst/>
            </a:prstGeom>
            <a:noFill/>
          </p:spPr>
          <p:txBody>
            <a:bodyPr wrap="square" rtlCol="0">
              <a:spAutoFit/>
            </a:bodyPr>
            <a:lstStyle/>
            <a:p>
              <a:pPr algn="ctr" defTabSz="685800" fontAlgn="auto">
                <a:spcBef>
                  <a:spcPts val="0"/>
                </a:spcBef>
                <a:spcAft>
                  <a:spcPts val="0"/>
                </a:spcAft>
              </a:pPr>
              <a:r>
                <a:rPr lang="en-GB" sz="1350" b="1" dirty="0">
                  <a:solidFill>
                    <a:prstClr val="black"/>
                  </a:solidFill>
                  <a:latin typeface="Calibri" panose="020F0502020204030204"/>
                  <a:cs typeface="+mn-cs"/>
                </a:rPr>
                <a:t>All Maltese Legal Entities:</a:t>
              </a:r>
            </a:p>
            <a:p>
              <a:pPr algn="ctr" defTabSz="685800" fontAlgn="auto">
                <a:spcBef>
                  <a:spcPts val="0"/>
                </a:spcBef>
                <a:spcAft>
                  <a:spcPts val="0"/>
                </a:spcAft>
              </a:pPr>
              <a:r>
                <a:rPr lang="en-GB" sz="1350" dirty="0">
                  <a:solidFill>
                    <a:prstClr val="black"/>
                  </a:solidFill>
                  <a:latin typeface="Calibri" panose="020F0502020204030204"/>
                  <a:cs typeface="+mn-cs"/>
                </a:rPr>
                <a:t>Private Entity or</a:t>
              </a:r>
            </a:p>
            <a:p>
              <a:pPr algn="ctr" defTabSz="685800" fontAlgn="auto">
                <a:spcBef>
                  <a:spcPts val="0"/>
                </a:spcBef>
                <a:spcAft>
                  <a:spcPts val="0"/>
                </a:spcAft>
              </a:pPr>
              <a:r>
                <a:rPr lang="en-GB" sz="1350" dirty="0">
                  <a:solidFill>
                    <a:prstClr val="black"/>
                  </a:solidFill>
                  <a:latin typeface="Calibri" panose="020F0502020204030204"/>
                  <a:cs typeface="+mn-cs"/>
                </a:rPr>
                <a:t>Public Entity or</a:t>
              </a:r>
            </a:p>
            <a:p>
              <a:pPr algn="ctr" defTabSz="685800" fontAlgn="auto">
                <a:spcBef>
                  <a:spcPts val="0"/>
                </a:spcBef>
                <a:spcAft>
                  <a:spcPts val="0"/>
                </a:spcAft>
              </a:pPr>
              <a:r>
                <a:rPr lang="en-GB" sz="1350" dirty="0">
                  <a:solidFill>
                    <a:prstClr val="black"/>
                  </a:solidFill>
                  <a:latin typeface="Calibri" panose="020F0502020204030204"/>
                  <a:cs typeface="+mn-cs"/>
                </a:rPr>
                <a:t>Public RDI</a:t>
              </a:r>
              <a:endParaRPr lang="en-US" sz="1350" dirty="0">
                <a:solidFill>
                  <a:prstClr val="black"/>
                </a:solidFill>
                <a:latin typeface="Calibri" panose="020F0502020204030204"/>
                <a:cs typeface="+mn-cs"/>
              </a:endParaRPr>
            </a:p>
          </p:txBody>
        </p:sp>
        <p:sp>
          <p:nvSpPr>
            <p:cNvPr id="23" name="TextBox 22">
              <a:extLst>
                <a:ext uri="{FF2B5EF4-FFF2-40B4-BE49-F238E27FC236}">
                  <a16:creationId xmlns:a16="http://schemas.microsoft.com/office/drawing/2014/main" id="{1C518B8B-083B-4363-8E41-7A6C893BCAA1}"/>
                </a:ext>
              </a:extLst>
            </p:cNvPr>
            <p:cNvSpPr txBox="1"/>
            <p:nvPr/>
          </p:nvSpPr>
          <p:spPr>
            <a:xfrm>
              <a:off x="6317883" y="2778535"/>
              <a:ext cx="4480008" cy="954108"/>
            </a:xfrm>
            <a:prstGeom prst="rect">
              <a:avLst/>
            </a:prstGeom>
            <a:noFill/>
          </p:spPr>
          <p:txBody>
            <a:bodyPr wrap="square" rtlCol="0">
              <a:spAutoFit/>
            </a:bodyPr>
            <a:lstStyle/>
            <a:p>
              <a:pPr algn="ctr" defTabSz="685800" fontAlgn="auto">
                <a:spcBef>
                  <a:spcPts val="0"/>
                </a:spcBef>
                <a:spcAft>
                  <a:spcPts val="0"/>
                </a:spcAft>
              </a:pPr>
              <a:r>
                <a:rPr lang="en-GB" sz="1350" dirty="0">
                  <a:solidFill>
                    <a:prstClr val="black"/>
                  </a:solidFill>
                  <a:latin typeface="Calibri" panose="020F0502020204030204"/>
                  <a:cs typeface="+mn-cs"/>
                </a:rPr>
                <a:t>Stream 1: (TRL 1 to 4)</a:t>
              </a:r>
            </a:p>
            <a:p>
              <a:pPr algn="ctr" defTabSz="685800" fontAlgn="auto">
                <a:spcBef>
                  <a:spcPts val="0"/>
                </a:spcBef>
                <a:spcAft>
                  <a:spcPts val="0"/>
                </a:spcAft>
              </a:pPr>
              <a:endParaRPr lang="en-GB" sz="1350" dirty="0">
                <a:solidFill>
                  <a:prstClr val="black"/>
                </a:solidFill>
                <a:latin typeface="Calibri" panose="020F0502020204030204"/>
                <a:cs typeface="+mn-cs"/>
              </a:endParaRPr>
            </a:p>
            <a:p>
              <a:pPr algn="ctr" defTabSz="685800" fontAlgn="auto">
                <a:spcBef>
                  <a:spcPts val="0"/>
                </a:spcBef>
                <a:spcAft>
                  <a:spcPts val="0"/>
                </a:spcAft>
              </a:pPr>
              <a:r>
                <a:rPr lang="en-GB" sz="1350" dirty="0">
                  <a:solidFill>
                    <a:prstClr val="black"/>
                  </a:solidFill>
                  <a:latin typeface="Calibri" panose="020F0502020204030204"/>
                  <a:cs typeface="+mn-cs"/>
                </a:rPr>
                <a:t>Stream 2: (TRL 5+)</a:t>
              </a:r>
            </a:p>
          </p:txBody>
        </p:sp>
        <p:cxnSp>
          <p:nvCxnSpPr>
            <p:cNvPr id="24" name="Straight Connector 23">
              <a:extLst>
                <a:ext uri="{FF2B5EF4-FFF2-40B4-BE49-F238E27FC236}">
                  <a16:creationId xmlns:a16="http://schemas.microsoft.com/office/drawing/2014/main" id="{33178DFD-683D-47CD-A10F-47094A644F71}"/>
                </a:ext>
              </a:extLst>
            </p:cNvPr>
            <p:cNvCxnSpPr>
              <a:cxnSpLocks/>
            </p:cNvCxnSpPr>
            <p:nvPr/>
          </p:nvCxnSpPr>
          <p:spPr>
            <a:xfrm flipV="1">
              <a:off x="375841" y="3899489"/>
              <a:ext cx="11448226" cy="1"/>
            </a:xfrm>
            <a:prstGeom prst="line">
              <a:avLst/>
            </a:prstGeom>
            <a:ln>
              <a:solidFill>
                <a:srgbClr val="00ADEE"/>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99B834B-B805-4043-898A-9266AC1FDB49}"/>
                </a:ext>
              </a:extLst>
            </p:cNvPr>
            <p:cNvSpPr txBox="1"/>
            <p:nvPr/>
          </p:nvSpPr>
          <p:spPr>
            <a:xfrm>
              <a:off x="2138378" y="3919010"/>
              <a:ext cx="2621401" cy="574516"/>
            </a:xfrm>
            <a:prstGeom prst="rect">
              <a:avLst/>
            </a:prstGeom>
            <a:noFill/>
          </p:spPr>
          <p:txBody>
            <a:bodyPr wrap="none" rtlCol="0">
              <a:spAutoFit/>
            </a:bodyPr>
            <a:lstStyle/>
            <a:p>
              <a:pPr defTabSz="685800" fontAlgn="auto">
                <a:spcBef>
                  <a:spcPts val="0"/>
                </a:spcBef>
                <a:spcAft>
                  <a:spcPts val="0"/>
                </a:spcAft>
              </a:pPr>
              <a:r>
                <a:rPr lang="en-GB" sz="2200" b="1" dirty="0">
                  <a:solidFill>
                    <a:srgbClr val="00ADEE"/>
                  </a:solidFill>
                  <a:latin typeface="Calibri" panose="020F0502020204030204"/>
                  <a:cs typeface="+mn-cs"/>
                </a:rPr>
                <a:t>Up to €150,000</a:t>
              </a:r>
              <a:endParaRPr lang="en-US" sz="2200" b="1" dirty="0">
                <a:solidFill>
                  <a:srgbClr val="00ADEE"/>
                </a:solidFill>
                <a:latin typeface="Calibri" panose="020F0502020204030204"/>
                <a:cs typeface="+mn-cs"/>
              </a:endParaRPr>
            </a:p>
          </p:txBody>
        </p:sp>
        <p:cxnSp>
          <p:nvCxnSpPr>
            <p:cNvPr id="26" name="Straight Connector 25">
              <a:extLst>
                <a:ext uri="{FF2B5EF4-FFF2-40B4-BE49-F238E27FC236}">
                  <a16:creationId xmlns:a16="http://schemas.microsoft.com/office/drawing/2014/main" id="{92488E8D-991A-40E3-AA3C-3B1E8B780F9A}"/>
                </a:ext>
              </a:extLst>
            </p:cNvPr>
            <p:cNvCxnSpPr>
              <a:cxnSpLocks/>
            </p:cNvCxnSpPr>
            <p:nvPr/>
          </p:nvCxnSpPr>
          <p:spPr>
            <a:xfrm>
              <a:off x="375841" y="4854238"/>
              <a:ext cx="11448226" cy="0"/>
            </a:xfrm>
            <a:prstGeom prst="line">
              <a:avLst/>
            </a:prstGeom>
            <a:ln>
              <a:solidFill>
                <a:srgbClr val="00ADEE"/>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F2500A0-35B8-4CE5-B34E-8FC49E4BA741}"/>
                </a:ext>
              </a:extLst>
            </p:cNvPr>
            <p:cNvSpPr txBox="1"/>
            <p:nvPr/>
          </p:nvSpPr>
          <p:spPr>
            <a:xfrm>
              <a:off x="671268" y="4414805"/>
              <a:ext cx="5522548" cy="400109"/>
            </a:xfrm>
            <a:prstGeom prst="rect">
              <a:avLst/>
            </a:prstGeom>
            <a:noFill/>
          </p:spPr>
          <p:txBody>
            <a:bodyPr wrap="square" rtlCol="0">
              <a:spAutoFit/>
            </a:bodyPr>
            <a:lstStyle/>
            <a:p>
              <a:pPr algn="ctr" defTabSz="685800" fontAlgn="auto">
                <a:spcBef>
                  <a:spcPts val="0"/>
                </a:spcBef>
                <a:spcAft>
                  <a:spcPts val="0"/>
                </a:spcAft>
              </a:pPr>
              <a:r>
                <a:rPr lang="en-GB" sz="1350" i="1" dirty="0">
                  <a:solidFill>
                    <a:prstClr val="black"/>
                  </a:solidFill>
                  <a:latin typeface="Calibri" panose="020F0502020204030204"/>
                  <a:cs typeface="+mn-cs"/>
                </a:rPr>
                <a:t>de minimis </a:t>
              </a:r>
              <a:r>
                <a:rPr lang="en-GB" sz="1350" dirty="0">
                  <a:solidFill>
                    <a:prstClr val="black"/>
                  </a:solidFill>
                  <a:latin typeface="Calibri" panose="020F0502020204030204"/>
                  <a:cs typeface="+mn-cs"/>
                </a:rPr>
                <a:t>or GBER or State Aid Not Applicable</a:t>
              </a:r>
              <a:endParaRPr lang="en-US" sz="1350" i="1" dirty="0">
                <a:solidFill>
                  <a:prstClr val="black"/>
                </a:solidFill>
                <a:latin typeface="Calibri" panose="020F0502020204030204"/>
                <a:cs typeface="+mn-cs"/>
              </a:endParaRPr>
            </a:p>
          </p:txBody>
        </p:sp>
        <p:sp>
          <p:nvSpPr>
            <p:cNvPr id="28" name="TextBox 27">
              <a:extLst>
                <a:ext uri="{FF2B5EF4-FFF2-40B4-BE49-F238E27FC236}">
                  <a16:creationId xmlns:a16="http://schemas.microsoft.com/office/drawing/2014/main" id="{427E41F9-F00D-4D69-ABEA-47901F6576E3}"/>
                </a:ext>
              </a:extLst>
            </p:cNvPr>
            <p:cNvSpPr txBox="1"/>
            <p:nvPr/>
          </p:nvSpPr>
          <p:spPr>
            <a:xfrm>
              <a:off x="2258295" y="4866405"/>
              <a:ext cx="2152983" cy="553997"/>
            </a:xfrm>
            <a:prstGeom prst="rect">
              <a:avLst/>
            </a:prstGeom>
            <a:noFill/>
          </p:spPr>
          <p:txBody>
            <a:bodyPr wrap="none" rtlCol="0">
              <a:spAutoFit/>
            </a:bodyPr>
            <a:lstStyle/>
            <a:p>
              <a:pPr defTabSz="685800" fontAlgn="auto">
                <a:spcBef>
                  <a:spcPts val="0"/>
                </a:spcBef>
                <a:spcAft>
                  <a:spcPts val="0"/>
                </a:spcAft>
              </a:pPr>
              <a:r>
                <a:rPr lang="en-GB" sz="2100" dirty="0">
                  <a:solidFill>
                    <a:prstClr val="black"/>
                  </a:solidFill>
                  <a:latin typeface="Calibri" panose="020F0502020204030204"/>
                  <a:cs typeface="+mn-cs"/>
                </a:rPr>
                <a:t>Eligible Costs</a:t>
              </a:r>
              <a:endParaRPr lang="en-US" sz="2100" dirty="0">
                <a:solidFill>
                  <a:prstClr val="black"/>
                </a:solidFill>
                <a:latin typeface="Calibri" panose="020F0502020204030204"/>
                <a:cs typeface="+mn-cs"/>
              </a:endParaRPr>
            </a:p>
          </p:txBody>
        </p:sp>
        <p:sp>
          <p:nvSpPr>
            <p:cNvPr id="29" name="TextBox 28">
              <a:extLst>
                <a:ext uri="{FF2B5EF4-FFF2-40B4-BE49-F238E27FC236}">
                  <a16:creationId xmlns:a16="http://schemas.microsoft.com/office/drawing/2014/main" id="{C3A0C05D-6E93-4EE6-9A4B-86A4227BE847}"/>
                </a:ext>
              </a:extLst>
            </p:cNvPr>
            <p:cNvSpPr txBox="1"/>
            <p:nvPr/>
          </p:nvSpPr>
          <p:spPr>
            <a:xfrm>
              <a:off x="1049660" y="5305207"/>
              <a:ext cx="4480008" cy="1508105"/>
            </a:xfrm>
            <a:prstGeom prst="rect">
              <a:avLst/>
            </a:prstGeom>
            <a:noFill/>
          </p:spPr>
          <p:txBody>
            <a:bodyPr wrap="square" rtlCol="0">
              <a:spAutoFit/>
            </a:bodyPr>
            <a:lstStyle/>
            <a:p>
              <a:pPr algn="ctr" defTabSz="685800" fontAlgn="auto">
                <a:spcBef>
                  <a:spcPts val="0"/>
                </a:spcBef>
                <a:spcAft>
                  <a:spcPts val="0"/>
                </a:spcAft>
              </a:pPr>
              <a:r>
                <a:rPr lang="en-GB" sz="1350" dirty="0">
                  <a:solidFill>
                    <a:prstClr val="black"/>
                  </a:solidFill>
                  <a:latin typeface="Calibri" panose="020F0502020204030204"/>
                  <a:cs typeface="+mn-cs"/>
                </a:rPr>
                <a:t>Personnel (Salaries)</a:t>
              </a:r>
            </a:p>
            <a:p>
              <a:pPr algn="ctr" defTabSz="685800" fontAlgn="auto">
                <a:spcBef>
                  <a:spcPts val="0"/>
                </a:spcBef>
                <a:spcAft>
                  <a:spcPts val="0"/>
                </a:spcAft>
              </a:pPr>
              <a:r>
                <a:rPr lang="en-GB" sz="1350" dirty="0">
                  <a:solidFill>
                    <a:prstClr val="black"/>
                  </a:solidFill>
                  <a:latin typeface="Calibri" panose="020F0502020204030204"/>
                  <a:cs typeface="+mn-cs"/>
                </a:rPr>
                <a:t>Specialized Equipment</a:t>
              </a:r>
            </a:p>
            <a:p>
              <a:pPr algn="ctr" defTabSz="685800" fontAlgn="auto">
                <a:spcBef>
                  <a:spcPts val="0"/>
                </a:spcBef>
                <a:spcAft>
                  <a:spcPts val="0"/>
                </a:spcAft>
              </a:pPr>
              <a:r>
                <a:rPr lang="en-GB" sz="1350" dirty="0">
                  <a:solidFill>
                    <a:prstClr val="black"/>
                  </a:solidFill>
                  <a:latin typeface="Calibri" panose="020F0502020204030204"/>
                  <a:cs typeface="+mn-cs"/>
                </a:rPr>
                <a:t>Consumables</a:t>
              </a:r>
            </a:p>
            <a:p>
              <a:pPr algn="ctr" defTabSz="685800" fontAlgn="auto">
                <a:spcBef>
                  <a:spcPts val="0"/>
                </a:spcBef>
                <a:spcAft>
                  <a:spcPts val="0"/>
                </a:spcAft>
              </a:pPr>
              <a:r>
                <a:rPr lang="en-GB" sz="1350" dirty="0">
                  <a:solidFill>
                    <a:prstClr val="black"/>
                  </a:solidFill>
                  <a:latin typeface="Calibri" panose="020F0502020204030204"/>
                  <a:cs typeface="+mn-cs"/>
                </a:rPr>
                <a:t>Subcontracting</a:t>
              </a:r>
            </a:p>
            <a:p>
              <a:pPr algn="ctr" defTabSz="685800" fontAlgn="auto">
                <a:spcBef>
                  <a:spcPts val="0"/>
                </a:spcBef>
                <a:spcAft>
                  <a:spcPts val="0"/>
                </a:spcAft>
              </a:pPr>
              <a:r>
                <a:rPr lang="en-GB" sz="1350" dirty="0">
                  <a:solidFill>
                    <a:prstClr val="black"/>
                  </a:solidFill>
                  <a:latin typeface="Calibri" panose="020F0502020204030204"/>
                  <a:cs typeface="+mn-cs"/>
                </a:rPr>
                <a:t>and more</a:t>
              </a:r>
              <a:endParaRPr lang="en-US" sz="1350" dirty="0">
                <a:solidFill>
                  <a:prstClr val="black"/>
                </a:solidFill>
                <a:latin typeface="Calibri" panose="020F0502020204030204"/>
                <a:cs typeface="+mn-cs"/>
              </a:endParaRPr>
            </a:p>
          </p:txBody>
        </p:sp>
        <p:cxnSp>
          <p:nvCxnSpPr>
            <p:cNvPr id="30" name="Straight Connector 29">
              <a:extLst>
                <a:ext uri="{FF2B5EF4-FFF2-40B4-BE49-F238E27FC236}">
                  <a16:creationId xmlns:a16="http://schemas.microsoft.com/office/drawing/2014/main" id="{24725478-6A48-4B08-8C45-993D898A1ACA}"/>
                </a:ext>
              </a:extLst>
            </p:cNvPr>
            <p:cNvCxnSpPr>
              <a:cxnSpLocks/>
            </p:cNvCxnSpPr>
            <p:nvPr/>
          </p:nvCxnSpPr>
          <p:spPr>
            <a:xfrm flipV="1">
              <a:off x="5947140" y="4007883"/>
              <a:ext cx="0" cy="776254"/>
            </a:xfrm>
            <a:prstGeom prst="line">
              <a:avLst/>
            </a:prstGeom>
            <a:ln>
              <a:solidFill>
                <a:srgbClr val="00ADEE"/>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E1A4214-8809-447F-84B8-50FEB57913A7}"/>
                </a:ext>
              </a:extLst>
            </p:cNvPr>
            <p:cNvSpPr txBox="1"/>
            <p:nvPr/>
          </p:nvSpPr>
          <p:spPr>
            <a:xfrm>
              <a:off x="7270740" y="3967755"/>
              <a:ext cx="2636364" cy="553997"/>
            </a:xfrm>
            <a:prstGeom prst="rect">
              <a:avLst/>
            </a:prstGeom>
            <a:noFill/>
          </p:spPr>
          <p:txBody>
            <a:bodyPr wrap="none" rtlCol="0">
              <a:spAutoFit/>
            </a:bodyPr>
            <a:lstStyle/>
            <a:p>
              <a:pPr defTabSz="685800" fontAlgn="auto">
                <a:spcBef>
                  <a:spcPts val="0"/>
                </a:spcBef>
                <a:spcAft>
                  <a:spcPts val="0"/>
                </a:spcAft>
              </a:pPr>
              <a:r>
                <a:rPr lang="en-GB" sz="2100" dirty="0">
                  <a:solidFill>
                    <a:prstClr val="black"/>
                  </a:solidFill>
                  <a:latin typeface="Calibri" panose="020F0502020204030204"/>
                  <a:cs typeface="+mn-cs"/>
                </a:rPr>
                <a:t>Project Duration</a:t>
              </a:r>
              <a:endParaRPr lang="en-US" sz="2100" dirty="0">
                <a:solidFill>
                  <a:prstClr val="black"/>
                </a:solidFill>
                <a:latin typeface="Calibri" panose="020F0502020204030204"/>
                <a:cs typeface="+mn-cs"/>
              </a:endParaRPr>
            </a:p>
          </p:txBody>
        </p:sp>
        <p:sp>
          <p:nvSpPr>
            <p:cNvPr id="32" name="TextBox 31">
              <a:extLst>
                <a:ext uri="{FF2B5EF4-FFF2-40B4-BE49-F238E27FC236}">
                  <a16:creationId xmlns:a16="http://schemas.microsoft.com/office/drawing/2014/main" id="{73C6ACE2-E91C-479E-BBD4-5ACBDD6A3B16}"/>
                </a:ext>
              </a:extLst>
            </p:cNvPr>
            <p:cNvSpPr txBox="1"/>
            <p:nvPr/>
          </p:nvSpPr>
          <p:spPr>
            <a:xfrm>
              <a:off x="6938527" y="4426589"/>
              <a:ext cx="3356605" cy="400109"/>
            </a:xfrm>
            <a:prstGeom prst="rect">
              <a:avLst/>
            </a:prstGeom>
            <a:noFill/>
          </p:spPr>
          <p:txBody>
            <a:bodyPr wrap="square" rtlCol="0">
              <a:spAutoFit/>
            </a:bodyPr>
            <a:lstStyle/>
            <a:p>
              <a:pPr algn="ctr" defTabSz="685800" fontAlgn="auto">
                <a:spcBef>
                  <a:spcPts val="0"/>
                </a:spcBef>
                <a:spcAft>
                  <a:spcPts val="0"/>
                </a:spcAft>
              </a:pPr>
              <a:r>
                <a:rPr lang="en-GB" sz="1350" dirty="0">
                  <a:solidFill>
                    <a:prstClr val="black"/>
                  </a:solidFill>
                  <a:latin typeface="Calibri" panose="020F0502020204030204"/>
                  <a:cs typeface="+mn-cs"/>
                </a:rPr>
                <a:t>20 months across two stages.</a:t>
              </a:r>
            </a:p>
          </p:txBody>
        </p:sp>
        <p:cxnSp>
          <p:nvCxnSpPr>
            <p:cNvPr id="33" name="Straight Connector 32">
              <a:extLst>
                <a:ext uri="{FF2B5EF4-FFF2-40B4-BE49-F238E27FC236}">
                  <a16:creationId xmlns:a16="http://schemas.microsoft.com/office/drawing/2014/main" id="{19602F0D-FA4E-4DAF-ACB2-A370DB63A55E}"/>
                </a:ext>
              </a:extLst>
            </p:cNvPr>
            <p:cNvCxnSpPr>
              <a:cxnSpLocks/>
            </p:cNvCxnSpPr>
            <p:nvPr/>
          </p:nvCxnSpPr>
          <p:spPr>
            <a:xfrm flipH="1" flipV="1">
              <a:off x="5947137" y="4982448"/>
              <a:ext cx="2" cy="1739027"/>
            </a:xfrm>
            <a:prstGeom prst="line">
              <a:avLst/>
            </a:prstGeom>
            <a:ln>
              <a:solidFill>
                <a:srgbClr val="00ADEE"/>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A088289-8071-4C72-A612-25184ACE5E4B}"/>
                </a:ext>
              </a:extLst>
            </p:cNvPr>
            <p:cNvSpPr txBox="1"/>
            <p:nvPr/>
          </p:nvSpPr>
          <p:spPr>
            <a:xfrm>
              <a:off x="6099955" y="4852401"/>
              <a:ext cx="5104303" cy="553997"/>
            </a:xfrm>
            <a:prstGeom prst="rect">
              <a:avLst/>
            </a:prstGeom>
            <a:noFill/>
          </p:spPr>
          <p:txBody>
            <a:bodyPr wrap="none" rtlCol="0">
              <a:spAutoFit/>
            </a:bodyPr>
            <a:lstStyle/>
            <a:p>
              <a:pPr defTabSz="685800" fontAlgn="auto">
                <a:spcBef>
                  <a:spcPts val="0"/>
                </a:spcBef>
                <a:spcAft>
                  <a:spcPts val="0"/>
                </a:spcAft>
              </a:pPr>
              <a:r>
                <a:rPr lang="en-GB" sz="2100" dirty="0">
                  <a:solidFill>
                    <a:prstClr val="black"/>
                  </a:solidFill>
                  <a:latin typeface="Calibri" panose="020F0502020204030204"/>
                  <a:cs typeface="+mn-cs"/>
                </a:rPr>
                <a:t>Typical Consortium Compositions</a:t>
              </a:r>
              <a:endParaRPr lang="en-US" sz="2100" dirty="0">
                <a:solidFill>
                  <a:prstClr val="black"/>
                </a:solidFill>
                <a:latin typeface="Calibri" panose="020F0502020204030204"/>
                <a:cs typeface="+mn-cs"/>
              </a:endParaRPr>
            </a:p>
          </p:txBody>
        </p:sp>
        <p:sp>
          <p:nvSpPr>
            <p:cNvPr id="35" name="TextBox 34">
              <a:extLst>
                <a:ext uri="{FF2B5EF4-FFF2-40B4-BE49-F238E27FC236}">
                  <a16:creationId xmlns:a16="http://schemas.microsoft.com/office/drawing/2014/main" id="{E318A3EB-C2B6-48B1-A58E-BE8CBF16AB35}"/>
                </a:ext>
              </a:extLst>
            </p:cNvPr>
            <p:cNvSpPr txBox="1"/>
            <p:nvPr/>
          </p:nvSpPr>
          <p:spPr>
            <a:xfrm>
              <a:off x="6376824" y="5401601"/>
              <a:ext cx="4480008" cy="1231107"/>
            </a:xfrm>
            <a:prstGeom prst="rect">
              <a:avLst/>
            </a:prstGeom>
            <a:noFill/>
          </p:spPr>
          <p:txBody>
            <a:bodyPr wrap="square" rtlCol="0">
              <a:spAutoFit/>
            </a:bodyPr>
            <a:lstStyle/>
            <a:p>
              <a:pPr algn="ctr" defTabSz="685800" fontAlgn="auto">
                <a:spcBef>
                  <a:spcPts val="0"/>
                </a:spcBef>
                <a:spcAft>
                  <a:spcPts val="0"/>
                </a:spcAft>
              </a:pPr>
              <a:r>
                <a:rPr lang="en-GB" sz="1350" dirty="0">
                  <a:solidFill>
                    <a:prstClr val="black"/>
                  </a:solidFill>
                  <a:latin typeface="Calibri" panose="020F0502020204030204"/>
                  <a:cs typeface="+mn-cs"/>
                </a:rPr>
                <a:t>Sole Beneficiary</a:t>
              </a:r>
            </a:p>
            <a:p>
              <a:pPr algn="ctr" defTabSz="685800" fontAlgn="auto">
                <a:spcBef>
                  <a:spcPts val="0"/>
                </a:spcBef>
                <a:spcAft>
                  <a:spcPts val="0"/>
                </a:spcAft>
              </a:pPr>
              <a:r>
                <a:rPr lang="en-GB" sz="1350" dirty="0">
                  <a:solidFill>
                    <a:prstClr val="black"/>
                  </a:solidFill>
                  <a:latin typeface="Calibri" panose="020F0502020204030204"/>
                  <a:cs typeface="+mn-cs"/>
                </a:rPr>
                <a:t>Public – Private</a:t>
              </a:r>
            </a:p>
            <a:p>
              <a:pPr algn="ctr" defTabSz="685800" fontAlgn="auto">
                <a:spcBef>
                  <a:spcPts val="0"/>
                </a:spcBef>
                <a:spcAft>
                  <a:spcPts val="0"/>
                </a:spcAft>
              </a:pPr>
              <a:r>
                <a:rPr lang="en-GB" sz="1350" dirty="0">
                  <a:solidFill>
                    <a:prstClr val="black"/>
                  </a:solidFill>
                  <a:latin typeface="Calibri" panose="020F0502020204030204"/>
                  <a:cs typeface="+mn-cs"/>
                </a:rPr>
                <a:t>Public – Public</a:t>
              </a:r>
            </a:p>
            <a:p>
              <a:pPr algn="ctr" defTabSz="685800" fontAlgn="auto">
                <a:spcBef>
                  <a:spcPts val="0"/>
                </a:spcBef>
                <a:spcAft>
                  <a:spcPts val="0"/>
                </a:spcAft>
              </a:pPr>
              <a:r>
                <a:rPr lang="en-GB" sz="1350" dirty="0">
                  <a:solidFill>
                    <a:prstClr val="black"/>
                  </a:solidFill>
                  <a:latin typeface="Calibri" panose="020F0502020204030204"/>
                  <a:cs typeface="+mn-cs"/>
                </a:rPr>
                <a:t>Private – Private </a:t>
              </a:r>
              <a:endParaRPr lang="en-US" sz="1350" dirty="0">
                <a:solidFill>
                  <a:prstClr val="black"/>
                </a:solidFill>
                <a:latin typeface="Calibri" panose="020F0502020204030204"/>
                <a:cs typeface="+mn-cs"/>
              </a:endParaRPr>
            </a:p>
          </p:txBody>
        </p:sp>
      </p:grpSp>
      <p:sp>
        <p:nvSpPr>
          <p:cNvPr id="43" name="Content Placeholder 2">
            <a:extLst>
              <a:ext uri="{FF2B5EF4-FFF2-40B4-BE49-F238E27FC236}">
                <a16:creationId xmlns:a16="http://schemas.microsoft.com/office/drawing/2014/main" id="{3AFA8BF8-3B47-4E3D-8959-07F4A1938B8B}"/>
              </a:ext>
            </a:extLst>
          </p:cNvPr>
          <p:cNvSpPr>
            <a:spLocks noGrp="1"/>
          </p:cNvSpPr>
          <p:nvPr>
            <p:ph idx="1"/>
          </p:nvPr>
        </p:nvSpPr>
        <p:spPr>
          <a:xfrm>
            <a:off x="577124" y="1277503"/>
            <a:ext cx="7989752" cy="4666097"/>
          </a:xfrm>
        </p:spPr>
        <p:txBody>
          <a:bodyPr>
            <a:normAutofit/>
          </a:bodyPr>
          <a:lstStyle/>
          <a:p>
            <a:pPr algn="just">
              <a:lnSpc>
                <a:spcPct val="150000"/>
              </a:lnSpc>
            </a:pPr>
            <a:endParaRPr lang="en-US" sz="1800" dirty="0">
              <a:latin typeface="Arial" panose="020B0604020202020204" pitchFamily="34" charset="0"/>
              <a:cs typeface="Arial" panose="020B0604020202020204" pitchFamily="34" charset="0"/>
            </a:endParaRPr>
          </a:p>
          <a:p>
            <a:pPr marL="0" indent="0" algn="just">
              <a:lnSpc>
                <a:spcPct val="150000"/>
              </a:lnSpc>
              <a:buNone/>
            </a:pPr>
            <a:endParaRPr lang="en-US" sz="1800" dirty="0">
              <a:latin typeface="Arial" panose="020B0604020202020204" pitchFamily="34" charset="0"/>
              <a:cs typeface="Arial" panose="020B0604020202020204" pitchFamily="34" charset="0"/>
            </a:endParaRPr>
          </a:p>
          <a:p>
            <a:pPr algn="just">
              <a:lnSpc>
                <a:spcPct val="150000"/>
              </a:lnSpc>
            </a:pPr>
            <a:endParaRPr lang="en-US" sz="1800" dirty="0">
              <a:latin typeface="Arial" panose="020B0604020202020204" pitchFamily="34" charset="0"/>
              <a:cs typeface="Arial" panose="020B0604020202020204" pitchFamily="34" charset="0"/>
            </a:endParaRPr>
          </a:p>
          <a:p>
            <a:pPr marL="0" indent="0" algn="just">
              <a:lnSpc>
                <a:spcPct val="150000"/>
              </a:lnSpc>
              <a:buNone/>
            </a:pPr>
            <a:endParaRPr lang="en-US" sz="1200" dirty="0">
              <a:latin typeface="Arial" panose="020B0604020202020204" pitchFamily="34" charset="0"/>
              <a:cs typeface="Arial" panose="020B0604020202020204" pitchFamily="34" charset="0"/>
            </a:endParaRPr>
          </a:p>
          <a:p>
            <a:pPr algn="just">
              <a:lnSpc>
                <a:spcPct val="150000"/>
              </a:lnSpc>
            </a:pPr>
            <a:endParaRPr lang="en-US" sz="2000" dirty="0">
              <a:latin typeface="Arial" panose="020B0604020202020204" pitchFamily="34" charset="0"/>
              <a:cs typeface="Arial" panose="020B0604020202020204" pitchFamily="34" charset="0"/>
            </a:endParaRPr>
          </a:p>
        </p:txBody>
      </p:sp>
      <p:pic>
        <p:nvPicPr>
          <p:cNvPr id="9" name="Picture 8" descr="Text&#10;&#10;Description automatically generated with medium confidence">
            <a:extLst>
              <a:ext uri="{FF2B5EF4-FFF2-40B4-BE49-F238E27FC236}">
                <a16:creationId xmlns:a16="http://schemas.microsoft.com/office/drawing/2014/main" id="{52EB2ECB-38B2-4FC7-A32D-C61B8E45A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124" y="6050557"/>
            <a:ext cx="1920240" cy="644752"/>
          </a:xfrm>
          <a:prstGeom prst="rect">
            <a:avLst/>
          </a:prstGeom>
        </p:spPr>
      </p:pic>
    </p:spTree>
    <p:extLst>
      <p:ext uri="{BB962C8B-B14F-4D97-AF65-F5344CB8AC3E}">
        <p14:creationId xmlns:p14="http://schemas.microsoft.com/office/powerpoint/2010/main" val="175770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447079-D3AC-4D7A-984E-68CBA601BAB3}"/>
              </a:ext>
            </a:extLst>
          </p:cNvPr>
          <p:cNvSpPr>
            <a:spLocks noGrp="1"/>
          </p:cNvSpPr>
          <p:nvPr>
            <p:ph type="title"/>
          </p:nvPr>
        </p:nvSpPr>
        <p:spPr>
          <a:xfrm>
            <a:off x="0" y="449785"/>
            <a:ext cx="9144000" cy="4902946"/>
          </a:xfr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13500000" scaled="1"/>
            <a:tileRect/>
          </a:gradFill>
        </p:spPr>
        <p:txBody>
          <a:bodyPr>
            <a:normAutofit/>
          </a:bodyPr>
          <a:lstStyle/>
          <a:p>
            <a:pPr algn="ctr">
              <a:lnSpc>
                <a:spcPct val="120000"/>
              </a:lnSpc>
            </a:pPr>
            <a:r>
              <a:rPr lang="en-GB" altLang="zh-CN" sz="2800" b="1" dirty="0">
                <a:solidFill>
                  <a:schemeClr val="accent3"/>
                </a:solidFill>
                <a:latin typeface="Arial" panose="020B0604020202020204" pitchFamily="34" charset="0"/>
                <a:ea typeface="Yu Gothic" panose="020B0400000000000000" pitchFamily="34" charset="-128"/>
                <a:cs typeface="Arial" panose="020B0604020202020204" pitchFamily="34" charset="0"/>
              </a:rPr>
              <a:t>Thank you for your attendance and interest.</a:t>
            </a:r>
            <a:br>
              <a:rPr lang="en-GB" altLang="zh-CN" sz="2000" b="1" dirty="0">
                <a:solidFill>
                  <a:schemeClr val="accent3"/>
                </a:solidFill>
                <a:latin typeface="Arial" panose="020B0604020202020204" pitchFamily="34" charset="0"/>
                <a:ea typeface="Yu Gothic" panose="020B0400000000000000" pitchFamily="34" charset="-128"/>
                <a:cs typeface="Arial" panose="020B0604020202020204" pitchFamily="34" charset="0"/>
              </a:rPr>
            </a:br>
            <a:br>
              <a:rPr lang="en-GB" altLang="zh-CN" sz="2000" b="1" dirty="0">
                <a:solidFill>
                  <a:schemeClr val="accent3"/>
                </a:solidFill>
                <a:latin typeface="Arial" panose="020B0604020202020204" pitchFamily="34" charset="0"/>
                <a:ea typeface="Yu Gothic" panose="020B0400000000000000" pitchFamily="34" charset="-128"/>
                <a:cs typeface="Arial" panose="020B0604020202020204" pitchFamily="34" charset="0"/>
              </a:rPr>
            </a:br>
            <a:r>
              <a:rPr lang="en-GB" altLang="zh-CN" sz="2400" b="1" dirty="0">
                <a:solidFill>
                  <a:schemeClr val="accent3"/>
                </a:solidFill>
                <a:latin typeface="Arial" panose="020B0604020202020204" pitchFamily="34" charset="0"/>
                <a:ea typeface="Yu Gothic" panose="020B0400000000000000" pitchFamily="34" charset="-128"/>
                <a:cs typeface="Arial" panose="020B0604020202020204" pitchFamily="34" charset="0"/>
              </a:rPr>
              <a:t>For further information, and to schedule one-to-one meetings kindly contact us.</a:t>
            </a:r>
            <a:br>
              <a:rPr lang="en-GB" altLang="zh-CN" sz="2000" b="1" dirty="0">
                <a:solidFill>
                  <a:schemeClr val="accent3"/>
                </a:solidFill>
                <a:latin typeface="Arial" panose="020B0604020202020204" pitchFamily="34" charset="0"/>
                <a:ea typeface="Yu Gothic" panose="020B0400000000000000" pitchFamily="34" charset="-128"/>
                <a:cs typeface="Arial" panose="020B0604020202020204" pitchFamily="34" charset="0"/>
              </a:rPr>
            </a:br>
            <a:br>
              <a:rPr lang="en-GB" altLang="zh-CN" sz="2000" b="1" dirty="0">
                <a:solidFill>
                  <a:schemeClr val="accent3"/>
                </a:solidFill>
                <a:latin typeface="Arial" panose="020B0604020202020204" pitchFamily="34" charset="0"/>
                <a:ea typeface="Yu Gothic" panose="020B0400000000000000" pitchFamily="34" charset="-128"/>
                <a:cs typeface="Arial" panose="020B0604020202020204" pitchFamily="34" charset="0"/>
              </a:rPr>
            </a:br>
            <a:r>
              <a:rPr lang="en-GB" altLang="zh-CN" sz="2200" dirty="0">
                <a:solidFill>
                  <a:schemeClr val="accent3"/>
                </a:solidFill>
                <a:latin typeface="Arial" panose="020B0604020202020204" pitchFamily="34" charset="0"/>
                <a:ea typeface="Yu Gothic" panose="020B04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https://mcst.gov.mt/ri-programmes/fusion/</a:t>
            </a:r>
            <a:br>
              <a:rPr lang="en-US" altLang="zh-CN" sz="2000" b="1" dirty="0">
                <a:solidFill>
                  <a:schemeClr val="accent3"/>
                </a:solidFill>
                <a:latin typeface="Arial" panose="020B0604020202020204" pitchFamily="34" charset="0"/>
                <a:ea typeface="Yu Gothic" panose="020B0400000000000000" pitchFamily="34" charset="-128"/>
                <a:cs typeface="Arial" panose="020B0604020202020204" pitchFamily="34" charset="0"/>
              </a:rPr>
            </a:br>
            <a:endParaRPr lang="en-GB" sz="2000" b="1" dirty="0">
              <a:solidFill>
                <a:schemeClr val="accent3"/>
              </a:solidFill>
            </a:endParaRPr>
          </a:p>
        </p:txBody>
      </p:sp>
      <p:sp>
        <p:nvSpPr>
          <p:cNvPr id="11" name="矩形 1">
            <a:extLst>
              <a:ext uri="{FF2B5EF4-FFF2-40B4-BE49-F238E27FC236}">
                <a16:creationId xmlns:a16="http://schemas.microsoft.com/office/drawing/2014/main" id="{0FA7F245-B5D2-4AF3-9DB2-EB9899A072EF}"/>
              </a:ext>
            </a:extLst>
          </p:cNvPr>
          <p:cNvSpPr/>
          <p:nvPr/>
        </p:nvSpPr>
        <p:spPr>
          <a:xfrm>
            <a:off x="1051679" y="2540679"/>
            <a:ext cx="6211694" cy="436273"/>
          </a:xfrm>
          <a:prstGeom prst="rect">
            <a:avLst/>
          </a:prstGeom>
        </p:spPr>
        <p:txBody>
          <a:bodyPr wrap="square">
            <a:spAutoFit/>
          </a:bodyPr>
          <a:lstStyle/>
          <a:p>
            <a:pPr algn="just">
              <a:lnSpc>
                <a:spcPct val="150000"/>
              </a:lnSpc>
            </a:pPr>
            <a:endParaRPr lang="en-GB" altLang="zh-CN" sz="1700" dirty="0">
              <a:solidFill>
                <a:schemeClr val="tx1">
                  <a:lumMod val="85000"/>
                  <a:lumOff val="15000"/>
                </a:schemeClr>
              </a:solidFill>
              <a:latin typeface="Arial"/>
              <a:cs typeface="Arial"/>
            </a:endParaRPr>
          </a:p>
        </p:txBody>
      </p:sp>
      <p:sp>
        <p:nvSpPr>
          <p:cNvPr id="2" name="Slide Number Placeholder 1">
            <a:extLst>
              <a:ext uri="{FF2B5EF4-FFF2-40B4-BE49-F238E27FC236}">
                <a16:creationId xmlns:a16="http://schemas.microsoft.com/office/drawing/2014/main" id="{F64E18A4-9199-48BF-8B2E-4B714BF91372}"/>
              </a:ext>
            </a:extLst>
          </p:cNvPr>
          <p:cNvSpPr>
            <a:spLocks noGrp="1"/>
          </p:cNvSpPr>
          <p:nvPr>
            <p:ph type="sldNum" sz="quarter" idx="12"/>
          </p:nvPr>
        </p:nvSpPr>
        <p:spPr/>
        <p:txBody>
          <a:bodyPr/>
          <a:lstStyle/>
          <a:p>
            <a:pPr>
              <a:defRPr/>
            </a:pPr>
            <a:fld id="{0C20F2A4-2C27-482F-A7A7-BA25B649ED31}" type="slidenum">
              <a:rPr lang="en-GB" smtClean="0"/>
              <a:pPr>
                <a:defRPr/>
              </a:pPr>
              <a:t>11</a:t>
            </a:fld>
            <a:endParaRPr lang="en-GB"/>
          </a:p>
        </p:txBody>
      </p:sp>
      <p:sp>
        <p:nvSpPr>
          <p:cNvPr id="15" name="矩形 6" descr="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
            <a:extLst>
              <a:ext uri="{FF2B5EF4-FFF2-40B4-BE49-F238E27FC236}">
                <a16:creationId xmlns:a16="http://schemas.microsoft.com/office/drawing/2014/main" id="{F8BB913A-39D9-4A74-A10D-7D35706CC303}"/>
              </a:ext>
            </a:extLst>
          </p:cNvPr>
          <p:cNvSpPr/>
          <p:nvPr/>
        </p:nvSpPr>
        <p:spPr>
          <a:xfrm>
            <a:off x="1747316" y="825737"/>
            <a:ext cx="7812352" cy="353816"/>
          </a:xfrm>
          <a:prstGeom prst="rect">
            <a:avLst/>
          </a:prstGeom>
        </p:spPr>
        <p:txBody>
          <a:bodyPr wrap="square" lIns="51435" tIns="25718" rIns="51435" bIns="25718">
            <a:spAutoFit/>
          </a:bodyPr>
          <a:lstStyle/>
          <a:p>
            <a:pPr algn="ctr">
              <a:lnSpc>
                <a:spcPct val="120000"/>
              </a:lnSpc>
            </a:pPr>
            <a:endParaRPr lang="en-US" altLang="zh-CN" b="1" dirty="0">
              <a:solidFill>
                <a:schemeClr val="accent1">
                  <a:lumMod val="50000"/>
                </a:schemeClr>
              </a:solidFill>
              <a:latin typeface="Arial" panose="020B0604020202020204" pitchFamily="34" charset="0"/>
              <a:ea typeface="Yu Gothic" panose="020B0400000000000000" pitchFamily="34" charset="-128"/>
              <a:cs typeface="Arial" panose="020B0604020202020204" pitchFamily="34" charset="0"/>
            </a:endParaRPr>
          </a:p>
        </p:txBody>
      </p:sp>
      <p:pic>
        <p:nvPicPr>
          <p:cNvPr id="17" name="Picture 16" descr="Text&#10;&#10;Description automatically generated">
            <a:extLst>
              <a:ext uri="{FF2B5EF4-FFF2-40B4-BE49-F238E27FC236}">
                <a16:creationId xmlns:a16="http://schemas.microsoft.com/office/drawing/2014/main" id="{553D9C33-BD61-46E5-993B-7A7E116276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40" y="6032263"/>
            <a:ext cx="2363203" cy="648000"/>
          </a:xfrm>
          <a:prstGeom prst="rect">
            <a:avLst/>
          </a:prstGeom>
        </p:spPr>
      </p:pic>
      <p:pic>
        <p:nvPicPr>
          <p:cNvPr id="18" name="Picture 17">
            <a:extLst>
              <a:ext uri="{FF2B5EF4-FFF2-40B4-BE49-F238E27FC236}">
                <a16:creationId xmlns:a16="http://schemas.microsoft.com/office/drawing/2014/main" id="{B63E593D-384D-4EF2-BC75-2385212ADCA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8945" y="5994402"/>
            <a:ext cx="1297940" cy="719455"/>
          </a:xfrm>
          <a:prstGeom prst="rect">
            <a:avLst/>
          </a:prstGeom>
          <a:noFill/>
          <a:ln>
            <a:noFill/>
          </a:ln>
        </p:spPr>
      </p:pic>
      <p:pic>
        <p:nvPicPr>
          <p:cNvPr id="19" name="Picture 18">
            <a:extLst>
              <a:ext uri="{FF2B5EF4-FFF2-40B4-BE49-F238E27FC236}">
                <a16:creationId xmlns:a16="http://schemas.microsoft.com/office/drawing/2014/main" id="{47A1348B-A967-4935-8345-7E7C89FE64F0}"/>
              </a:ext>
            </a:extLst>
          </p:cNvPr>
          <p:cNvPicPr>
            <a:picLocks noChangeAspect="1"/>
          </p:cNvPicPr>
          <p:nvPr/>
        </p:nvPicPr>
        <p:blipFill>
          <a:blip r:embed="rId6"/>
          <a:stretch>
            <a:fillRect/>
          </a:stretch>
        </p:blipFill>
        <p:spPr>
          <a:xfrm>
            <a:off x="6587005" y="5947185"/>
            <a:ext cx="1362575" cy="813887"/>
          </a:xfrm>
          <a:prstGeom prst="rect">
            <a:avLst/>
          </a:prstGeom>
          <a:noFill/>
          <a:ln cap="flat">
            <a:noFill/>
          </a:ln>
        </p:spPr>
      </p:pic>
      <p:pic>
        <p:nvPicPr>
          <p:cNvPr id="20" name="Picture 19" descr="A blue sign with white text&#10;&#10;Description automatically generated with medium confidence">
            <a:extLst>
              <a:ext uri="{FF2B5EF4-FFF2-40B4-BE49-F238E27FC236}">
                <a16:creationId xmlns:a16="http://schemas.microsoft.com/office/drawing/2014/main" id="{78E473D4-34F2-47CE-AFD2-C18BEBF79D39}"/>
              </a:ext>
            </a:extLst>
          </p:cNvPr>
          <p:cNvPicPr>
            <a:picLocks noChangeAspect="1"/>
          </p:cNvPicPr>
          <p:nvPr/>
        </p:nvPicPr>
        <p:blipFill rotWithShape="1">
          <a:blip r:embed="rId7"/>
          <a:srcRect t="9677" r="4894"/>
          <a:stretch/>
        </p:blipFill>
        <p:spPr>
          <a:xfrm>
            <a:off x="4173014" y="5913211"/>
            <a:ext cx="2194057" cy="881836"/>
          </a:xfrm>
          <a:prstGeom prst="rect">
            <a:avLst/>
          </a:prstGeom>
        </p:spPr>
      </p:pic>
    </p:spTree>
    <p:extLst>
      <p:ext uri="{BB962C8B-B14F-4D97-AF65-F5344CB8AC3E}">
        <p14:creationId xmlns:p14="http://schemas.microsoft.com/office/powerpoint/2010/main" val="178071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0"/>
            <a:ext cx="8991600" cy="1143000"/>
          </a:xfrm>
        </p:spPr>
        <p:txBody>
          <a:bodyPr/>
          <a:lstStyle/>
          <a:p>
            <a:r>
              <a:rPr lang="en-GB" b="1" dirty="0"/>
              <a:t>The Malta Council for Science &amp; Technology</a:t>
            </a:r>
          </a:p>
        </p:txBody>
      </p:sp>
      <p:sp>
        <p:nvSpPr>
          <p:cNvPr id="6147" name="Content Placeholder 2"/>
          <p:cNvSpPr>
            <a:spLocks noGrp="1"/>
          </p:cNvSpPr>
          <p:nvPr>
            <p:ph idx="1"/>
          </p:nvPr>
        </p:nvSpPr>
        <p:spPr>
          <a:xfrm>
            <a:off x="303214" y="1143000"/>
            <a:ext cx="8537567" cy="4221163"/>
          </a:xfrm>
        </p:spPr>
        <p:txBody>
          <a:bodyPr/>
          <a:lstStyle/>
          <a:p>
            <a:pPr algn="just"/>
            <a:r>
              <a:rPr lang="en-GB" sz="1800" dirty="0">
                <a:latin typeface="+mj-lt"/>
              </a:rPr>
              <a:t>MCST is a Government entity established in 1988.</a:t>
            </a:r>
          </a:p>
          <a:p>
            <a:pPr marL="0" indent="0" algn="just">
              <a:buNone/>
            </a:pPr>
            <a:endParaRPr lang="en-GB" sz="1800" dirty="0">
              <a:latin typeface="+mj-lt"/>
            </a:endParaRPr>
          </a:p>
          <a:p>
            <a:pPr algn="just"/>
            <a:endParaRPr lang="en-GB" sz="2400" dirty="0">
              <a:latin typeface="+mj-lt"/>
            </a:endParaRPr>
          </a:p>
          <a:p>
            <a:pPr algn="just"/>
            <a:endParaRPr lang="en-GB" sz="2400" dirty="0">
              <a:latin typeface="+mj-lt"/>
            </a:endParaRPr>
          </a:p>
          <a:p>
            <a:pPr algn="just"/>
            <a:endParaRPr lang="en-GB" sz="2400" dirty="0">
              <a:latin typeface="+mj-lt"/>
            </a:endParaRPr>
          </a:p>
          <a:p>
            <a:pPr algn="just"/>
            <a:endParaRPr lang="en-GB" sz="2400" dirty="0">
              <a:latin typeface="+mj-lt"/>
            </a:endParaRPr>
          </a:p>
          <a:p>
            <a:pPr algn="just"/>
            <a:endParaRPr lang="en-GB" sz="2400" dirty="0">
              <a:latin typeface="+mj-lt"/>
            </a:endParaRPr>
          </a:p>
          <a:p>
            <a:pPr algn="just"/>
            <a:endParaRPr lang="en-GB" sz="2400" dirty="0">
              <a:latin typeface="+mj-lt"/>
            </a:endParaRPr>
          </a:p>
          <a:p>
            <a:pPr algn="just"/>
            <a:r>
              <a:rPr lang="en-GB" sz="1800" dirty="0">
                <a:latin typeface="+mj-lt"/>
              </a:rPr>
              <a:t>The R&amp;I Programmes Unit manages national funds for Research and Innovation. Funding programmes include networking schemes, funds for basic research and also applied research</a:t>
            </a:r>
            <a:r>
              <a:rPr lang="en-GB" sz="2200" dirty="0">
                <a:latin typeface="+mj-lt"/>
              </a:rPr>
              <a:t>.</a:t>
            </a:r>
          </a:p>
          <a:p>
            <a:pPr algn="just"/>
            <a:endParaRPr lang="en-GB" sz="1500" dirty="0">
              <a:latin typeface="+mj-lt"/>
            </a:endParaRPr>
          </a:p>
        </p:txBody>
      </p:sp>
      <p:graphicFrame>
        <p:nvGraphicFramePr>
          <p:cNvPr id="23" name="Diagram 22">
            <a:extLst>
              <a:ext uri="{FF2B5EF4-FFF2-40B4-BE49-F238E27FC236}">
                <a16:creationId xmlns:a16="http://schemas.microsoft.com/office/drawing/2014/main" id="{9ED1754D-AD6D-4DC7-9C43-7649F164983D}"/>
              </a:ext>
            </a:extLst>
          </p:cNvPr>
          <p:cNvGraphicFramePr/>
          <p:nvPr>
            <p:extLst>
              <p:ext uri="{D42A27DB-BD31-4B8C-83A1-F6EECF244321}">
                <p14:modId xmlns:p14="http://schemas.microsoft.com/office/powerpoint/2010/main" val="1288078403"/>
              </p:ext>
            </p:extLst>
          </p:nvPr>
        </p:nvGraphicFramePr>
        <p:xfrm>
          <a:off x="746757" y="1350264"/>
          <a:ext cx="7650479" cy="3562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44BB448C-A0D2-4D2C-9437-F95F3FCCABEE}"/>
              </a:ext>
            </a:extLst>
          </p:cNvPr>
          <p:cNvSpPr>
            <a:spLocks noGrp="1"/>
          </p:cNvSpPr>
          <p:nvPr>
            <p:ph type="sldNum" sz="quarter" idx="12"/>
          </p:nvPr>
        </p:nvSpPr>
        <p:spPr/>
        <p:txBody>
          <a:bodyPr/>
          <a:lstStyle/>
          <a:p>
            <a:pPr>
              <a:defRPr/>
            </a:pPr>
            <a:fld id="{0C20F2A4-2C27-482F-A7A7-BA25B649ED31}" type="slidenum">
              <a:rPr lang="en-GB" smtClean="0"/>
              <a:pPr>
                <a:defRPr/>
              </a:pPr>
              <a:t>2</a:t>
            </a:fld>
            <a:endParaRPr lang="en-GB"/>
          </a:p>
        </p:txBody>
      </p:sp>
    </p:spTree>
    <p:extLst>
      <p:ext uri="{BB962C8B-B14F-4D97-AF65-F5344CB8AC3E}">
        <p14:creationId xmlns:p14="http://schemas.microsoft.com/office/powerpoint/2010/main" val="219867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447079-D3AC-4D7A-984E-68CBA601BAB3}"/>
              </a:ext>
            </a:extLst>
          </p:cNvPr>
          <p:cNvSpPr>
            <a:spLocks noGrp="1"/>
          </p:cNvSpPr>
          <p:nvPr>
            <p:ph type="title"/>
          </p:nvPr>
        </p:nvSpPr>
        <p:spPr>
          <a:xfrm>
            <a:off x="0" y="470976"/>
            <a:ext cx="9144000" cy="591347"/>
          </a:xfrm>
          <a:solidFill>
            <a:srgbClr val="0099FF"/>
          </a:solidFill>
        </p:spPr>
        <p:txBody>
          <a:bodyPr>
            <a:normAutofit/>
          </a:bodyPr>
          <a:lstStyle/>
          <a:p>
            <a:pPr algn="ctr"/>
            <a:r>
              <a:rPr lang="en-GB" b="1" dirty="0">
                <a:solidFill>
                  <a:schemeClr val="bg1"/>
                </a:solidFill>
              </a:rPr>
              <a:t>State Aid</a:t>
            </a:r>
          </a:p>
        </p:txBody>
      </p:sp>
      <p:sp>
        <p:nvSpPr>
          <p:cNvPr id="10" name="文本框 9">
            <a:extLst>
              <a:ext uri="{FF2B5EF4-FFF2-40B4-BE49-F238E27FC236}">
                <a16:creationId xmlns:a16="http://schemas.microsoft.com/office/drawing/2014/main" id="{6315C366-5C1D-4CFD-A03E-C17D5E7A76E0}"/>
              </a:ext>
            </a:extLst>
          </p:cNvPr>
          <p:cNvSpPr txBox="1"/>
          <p:nvPr/>
        </p:nvSpPr>
        <p:spPr>
          <a:xfrm>
            <a:off x="659135" y="2053289"/>
            <a:ext cx="1257300" cy="1107996"/>
          </a:xfrm>
          <a:prstGeom prst="rect">
            <a:avLst/>
          </a:prstGeom>
          <a:noFill/>
        </p:spPr>
        <p:txBody>
          <a:bodyPr wrap="square" rtlCol="0">
            <a:spAutoFit/>
          </a:bodyPr>
          <a:lstStyle/>
          <a:p>
            <a:pPr algn="ctr"/>
            <a:r>
              <a:rPr kumimoji="1" lang="en-US" altLang="zh-CN" sz="6600" b="1" dirty="0">
                <a:solidFill>
                  <a:srgbClr val="FFFFFF"/>
                </a:solidFill>
                <a:latin typeface="+mj-lt"/>
              </a:rPr>
              <a:t>0</a:t>
            </a:r>
            <a:endParaRPr kumimoji="1" lang="zh-CN" altLang="en-US" sz="6600" b="1" dirty="0">
              <a:solidFill>
                <a:srgbClr val="FFFFFF"/>
              </a:solidFill>
              <a:latin typeface="+mj-lt"/>
            </a:endParaRPr>
          </a:p>
        </p:txBody>
      </p:sp>
      <p:sp>
        <p:nvSpPr>
          <p:cNvPr id="11" name="矩形 1">
            <a:extLst>
              <a:ext uri="{FF2B5EF4-FFF2-40B4-BE49-F238E27FC236}">
                <a16:creationId xmlns:a16="http://schemas.microsoft.com/office/drawing/2014/main" id="{0FA7F245-B5D2-4AF3-9DB2-EB9899A072EF}"/>
              </a:ext>
            </a:extLst>
          </p:cNvPr>
          <p:cNvSpPr/>
          <p:nvPr/>
        </p:nvSpPr>
        <p:spPr>
          <a:xfrm>
            <a:off x="1051679" y="2482622"/>
            <a:ext cx="6211694" cy="436273"/>
          </a:xfrm>
          <a:prstGeom prst="rect">
            <a:avLst/>
          </a:prstGeom>
        </p:spPr>
        <p:txBody>
          <a:bodyPr wrap="square">
            <a:spAutoFit/>
          </a:bodyPr>
          <a:lstStyle/>
          <a:p>
            <a:pPr algn="just">
              <a:lnSpc>
                <a:spcPct val="150000"/>
              </a:lnSpc>
            </a:pPr>
            <a:endParaRPr lang="en-GB" altLang="zh-CN" sz="1700" dirty="0">
              <a:solidFill>
                <a:schemeClr val="tx1">
                  <a:lumMod val="85000"/>
                  <a:lumOff val="15000"/>
                </a:schemeClr>
              </a:solidFill>
              <a:latin typeface="Arial"/>
              <a:cs typeface="Arial"/>
            </a:endParaRPr>
          </a:p>
        </p:txBody>
      </p:sp>
      <p:sp>
        <p:nvSpPr>
          <p:cNvPr id="2" name="Slide Number Placeholder 1">
            <a:extLst>
              <a:ext uri="{FF2B5EF4-FFF2-40B4-BE49-F238E27FC236}">
                <a16:creationId xmlns:a16="http://schemas.microsoft.com/office/drawing/2014/main" id="{F64E18A4-9199-48BF-8B2E-4B714BF91372}"/>
              </a:ext>
            </a:extLst>
          </p:cNvPr>
          <p:cNvSpPr>
            <a:spLocks noGrp="1"/>
          </p:cNvSpPr>
          <p:nvPr>
            <p:ph type="sldNum" sz="quarter" idx="12"/>
          </p:nvPr>
        </p:nvSpPr>
        <p:spPr/>
        <p:txBody>
          <a:bodyPr/>
          <a:lstStyle/>
          <a:p>
            <a:pPr>
              <a:defRPr/>
            </a:pPr>
            <a:fld id="{0C20F2A4-2C27-482F-A7A7-BA25B649ED31}" type="slidenum">
              <a:rPr lang="en-GB" smtClean="0"/>
              <a:pPr>
                <a:defRPr/>
              </a:pPr>
              <a:t>3</a:t>
            </a:fld>
            <a:endParaRPr lang="en-GB"/>
          </a:p>
        </p:txBody>
      </p:sp>
      <p:sp>
        <p:nvSpPr>
          <p:cNvPr id="43" name="Content Placeholder 2">
            <a:extLst>
              <a:ext uri="{FF2B5EF4-FFF2-40B4-BE49-F238E27FC236}">
                <a16:creationId xmlns:a16="http://schemas.microsoft.com/office/drawing/2014/main" id="{3AFA8BF8-3B47-4E3D-8959-07F4A1938B8B}"/>
              </a:ext>
            </a:extLst>
          </p:cNvPr>
          <p:cNvSpPr>
            <a:spLocks noGrp="1"/>
          </p:cNvSpPr>
          <p:nvPr>
            <p:ph idx="1"/>
          </p:nvPr>
        </p:nvSpPr>
        <p:spPr>
          <a:xfrm>
            <a:off x="577124" y="1499930"/>
            <a:ext cx="7989752" cy="3630795"/>
          </a:xfrm>
        </p:spPr>
        <p:txBody>
          <a:bodyPr>
            <a:normAutofit/>
          </a:bodyPr>
          <a:lstStyle/>
          <a:p>
            <a:pPr marL="0" indent="0" algn="just">
              <a:lnSpc>
                <a:spcPct val="150000"/>
              </a:lnSpc>
              <a:buNone/>
            </a:pPr>
            <a:r>
              <a:rPr lang="en-US" sz="2000" dirty="0">
                <a:latin typeface="Arial" panose="020B0604020202020204" pitchFamily="34" charset="0"/>
                <a:cs typeface="Arial" panose="020B0604020202020204" pitchFamily="34" charset="0"/>
              </a:rPr>
              <a:t>State aid is the legal instrument by which the Government provides funding to other entities. 2 parts:</a:t>
            </a:r>
          </a:p>
          <a:p>
            <a:pPr algn="just">
              <a:lnSpc>
                <a:spcPct val="150000"/>
              </a:lnSpc>
            </a:pPr>
            <a:endParaRPr lang="en-US" sz="2000" i="1" dirty="0">
              <a:latin typeface="Arial" panose="020B0604020202020204" pitchFamily="34" charset="0"/>
              <a:cs typeface="Arial" panose="020B0604020202020204" pitchFamily="34" charset="0"/>
            </a:endParaRPr>
          </a:p>
          <a:p>
            <a:pPr algn="just">
              <a:lnSpc>
                <a:spcPct val="150000"/>
              </a:lnSpc>
            </a:pPr>
            <a:r>
              <a:rPr lang="en-US" sz="2000" i="1" dirty="0">
                <a:latin typeface="Arial" panose="020B0604020202020204" pitchFamily="34" charset="0"/>
                <a:cs typeface="Arial" panose="020B0604020202020204" pitchFamily="34" charset="0"/>
              </a:rPr>
              <a:t>De Minimis: </a:t>
            </a:r>
            <a:r>
              <a:rPr lang="en-US" sz="2000" dirty="0">
                <a:latin typeface="Arial" panose="020B0604020202020204" pitchFamily="34" charset="0"/>
                <a:cs typeface="Arial" panose="020B0604020202020204" pitchFamily="34" charset="0"/>
              </a:rPr>
              <a:t>€200,000 </a:t>
            </a:r>
            <a:r>
              <a:rPr lang="en-US" sz="2000" i="1" dirty="0">
                <a:latin typeface="Arial" panose="020B0604020202020204" pitchFamily="34" charset="0"/>
                <a:cs typeface="Arial" panose="020B0604020202020204" pitchFamily="34" charset="0"/>
              </a:rPr>
              <a:t>de minimis</a:t>
            </a:r>
            <a:r>
              <a:rPr lang="en-US" sz="2000" dirty="0">
                <a:latin typeface="Arial" panose="020B0604020202020204" pitchFamily="34" charset="0"/>
                <a:cs typeface="Arial" panose="020B0604020202020204" pitchFamily="34" charset="0"/>
              </a:rPr>
              <a:t> aid over a three year period.</a:t>
            </a:r>
          </a:p>
          <a:p>
            <a:pPr algn="just">
              <a:lnSpc>
                <a:spcPct val="150000"/>
              </a:lnSpc>
            </a:pPr>
            <a:r>
              <a:rPr lang="en-US" sz="2000" dirty="0">
                <a:latin typeface="Arial" panose="020B0604020202020204" pitchFamily="34" charset="0"/>
                <a:cs typeface="Arial" panose="020B0604020202020204" pitchFamily="34" charset="0"/>
              </a:rPr>
              <a:t>GBER (General Block Exemption Regulation): has a very high cumulation but is more rigorous when it come to determining the funding percentage.</a:t>
            </a:r>
          </a:p>
          <a:p>
            <a:pPr algn="just">
              <a:lnSpc>
                <a:spcPct val="15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66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447079-D3AC-4D7A-984E-68CBA601BAB3}"/>
              </a:ext>
            </a:extLst>
          </p:cNvPr>
          <p:cNvSpPr>
            <a:spLocks noGrp="1"/>
          </p:cNvSpPr>
          <p:nvPr>
            <p:ph type="title"/>
          </p:nvPr>
        </p:nvSpPr>
        <p:spPr>
          <a:xfrm>
            <a:off x="0" y="470976"/>
            <a:ext cx="9144000" cy="591347"/>
          </a:xfrm>
          <a:solidFill>
            <a:srgbClr val="0099FF"/>
          </a:solidFill>
        </p:spPr>
        <p:txBody>
          <a:bodyPr>
            <a:normAutofit/>
          </a:bodyPr>
          <a:lstStyle/>
          <a:p>
            <a:pPr algn="ctr"/>
            <a:r>
              <a:rPr lang="en-GB" dirty="0">
                <a:solidFill>
                  <a:schemeClr val="bg1"/>
                </a:solidFill>
              </a:rPr>
              <a:t>Technology Readiness Levels</a:t>
            </a:r>
            <a:endParaRPr lang="en-GB" b="1" dirty="0">
              <a:solidFill>
                <a:schemeClr val="bg1"/>
              </a:solidFill>
            </a:endParaRPr>
          </a:p>
        </p:txBody>
      </p:sp>
      <p:sp>
        <p:nvSpPr>
          <p:cNvPr id="10" name="文本框 9">
            <a:extLst>
              <a:ext uri="{FF2B5EF4-FFF2-40B4-BE49-F238E27FC236}">
                <a16:creationId xmlns:a16="http://schemas.microsoft.com/office/drawing/2014/main" id="{6315C366-5C1D-4CFD-A03E-C17D5E7A76E0}"/>
              </a:ext>
            </a:extLst>
          </p:cNvPr>
          <p:cNvSpPr txBox="1"/>
          <p:nvPr/>
        </p:nvSpPr>
        <p:spPr>
          <a:xfrm>
            <a:off x="659135" y="2053289"/>
            <a:ext cx="1257300" cy="1107996"/>
          </a:xfrm>
          <a:prstGeom prst="rect">
            <a:avLst/>
          </a:prstGeom>
          <a:noFill/>
        </p:spPr>
        <p:txBody>
          <a:bodyPr wrap="square" rtlCol="0">
            <a:spAutoFit/>
          </a:bodyPr>
          <a:lstStyle/>
          <a:p>
            <a:pPr algn="ctr"/>
            <a:r>
              <a:rPr kumimoji="1" lang="en-US" altLang="zh-CN" sz="6600" b="1" dirty="0">
                <a:solidFill>
                  <a:srgbClr val="FFFFFF"/>
                </a:solidFill>
                <a:latin typeface="+mj-lt"/>
              </a:rPr>
              <a:t>0</a:t>
            </a:r>
            <a:endParaRPr kumimoji="1" lang="zh-CN" altLang="en-US" sz="6600" b="1" dirty="0">
              <a:solidFill>
                <a:srgbClr val="FFFFFF"/>
              </a:solidFill>
              <a:latin typeface="+mj-lt"/>
            </a:endParaRPr>
          </a:p>
        </p:txBody>
      </p:sp>
      <p:sp>
        <p:nvSpPr>
          <p:cNvPr id="11" name="矩形 1">
            <a:extLst>
              <a:ext uri="{FF2B5EF4-FFF2-40B4-BE49-F238E27FC236}">
                <a16:creationId xmlns:a16="http://schemas.microsoft.com/office/drawing/2014/main" id="{0FA7F245-B5D2-4AF3-9DB2-EB9899A072EF}"/>
              </a:ext>
            </a:extLst>
          </p:cNvPr>
          <p:cNvSpPr/>
          <p:nvPr/>
        </p:nvSpPr>
        <p:spPr>
          <a:xfrm>
            <a:off x="1051679" y="2482622"/>
            <a:ext cx="6211694" cy="436273"/>
          </a:xfrm>
          <a:prstGeom prst="rect">
            <a:avLst/>
          </a:prstGeom>
        </p:spPr>
        <p:txBody>
          <a:bodyPr wrap="square">
            <a:spAutoFit/>
          </a:bodyPr>
          <a:lstStyle/>
          <a:p>
            <a:pPr algn="just">
              <a:lnSpc>
                <a:spcPct val="150000"/>
              </a:lnSpc>
            </a:pPr>
            <a:endParaRPr lang="en-GB" altLang="zh-CN" sz="1700" dirty="0">
              <a:solidFill>
                <a:schemeClr val="tx1">
                  <a:lumMod val="85000"/>
                  <a:lumOff val="15000"/>
                </a:schemeClr>
              </a:solidFill>
              <a:latin typeface="Arial"/>
              <a:cs typeface="Arial"/>
            </a:endParaRPr>
          </a:p>
        </p:txBody>
      </p:sp>
      <p:sp>
        <p:nvSpPr>
          <p:cNvPr id="2" name="Slide Number Placeholder 1">
            <a:extLst>
              <a:ext uri="{FF2B5EF4-FFF2-40B4-BE49-F238E27FC236}">
                <a16:creationId xmlns:a16="http://schemas.microsoft.com/office/drawing/2014/main" id="{F64E18A4-9199-48BF-8B2E-4B714BF91372}"/>
              </a:ext>
            </a:extLst>
          </p:cNvPr>
          <p:cNvSpPr>
            <a:spLocks noGrp="1"/>
          </p:cNvSpPr>
          <p:nvPr>
            <p:ph type="sldNum" sz="quarter" idx="12"/>
          </p:nvPr>
        </p:nvSpPr>
        <p:spPr/>
        <p:txBody>
          <a:bodyPr/>
          <a:lstStyle/>
          <a:p>
            <a:pPr>
              <a:defRPr/>
            </a:pPr>
            <a:fld id="{0C20F2A4-2C27-482F-A7A7-BA25B649ED31}" type="slidenum">
              <a:rPr lang="en-GB" smtClean="0"/>
              <a:pPr>
                <a:defRPr/>
              </a:pPr>
              <a:t>4</a:t>
            </a:fld>
            <a:endParaRPr lang="en-GB"/>
          </a:p>
        </p:txBody>
      </p:sp>
      <p:pic>
        <p:nvPicPr>
          <p:cNvPr id="12" name="Content Placeholder 5">
            <a:extLst>
              <a:ext uri="{FF2B5EF4-FFF2-40B4-BE49-F238E27FC236}">
                <a16:creationId xmlns:a16="http://schemas.microsoft.com/office/drawing/2014/main" id="{6F0ECAAC-62A5-4211-BD3F-0E9F3682A7CB}"/>
              </a:ext>
            </a:extLst>
          </p:cNvPr>
          <p:cNvPicPr>
            <a:picLocks noGrp="1" noChangeAspect="1"/>
          </p:cNvPicPr>
          <p:nvPr>
            <p:ph idx="1"/>
          </p:nvPr>
        </p:nvPicPr>
        <p:blipFill rotWithShape="1">
          <a:blip r:embed="rId3"/>
          <a:srcRect r="40087" b="41897"/>
          <a:stretch/>
        </p:blipFill>
        <p:spPr>
          <a:xfrm>
            <a:off x="468312" y="1628774"/>
            <a:ext cx="3725877" cy="4162426"/>
          </a:xfrm>
        </p:spPr>
      </p:pic>
      <p:pic>
        <p:nvPicPr>
          <p:cNvPr id="13" name="Content Placeholder 5">
            <a:extLst>
              <a:ext uri="{FF2B5EF4-FFF2-40B4-BE49-F238E27FC236}">
                <a16:creationId xmlns:a16="http://schemas.microsoft.com/office/drawing/2014/main" id="{FC2CFE5D-726B-4947-907F-CD3EA2FBCF33}"/>
              </a:ext>
            </a:extLst>
          </p:cNvPr>
          <p:cNvPicPr>
            <a:picLocks noChangeAspect="1"/>
          </p:cNvPicPr>
          <p:nvPr/>
        </p:nvPicPr>
        <p:blipFill rotWithShape="1">
          <a:blip r:embed="rId3"/>
          <a:srcRect t="57526" r="40087"/>
          <a:stretch/>
        </p:blipFill>
        <p:spPr bwMode="auto">
          <a:xfrm>
            <a:off x="4572000" y="1898740"/>
            <a:ext cx="4115787" cy="3361237"/>
          </a:xfrm>
          <a:prstGeom prst="rect">
            <a:avLst/>
          </a:prstGeom>
          <a:noFill/>
          <a:ln w="9525">
            <a:noFill/>
            <a:miter lim="800000"/>
            <a:headEnd/>
            <a:tailEnd/>
          </a:ln>
        </p:spPr>
      </p:pic>
    </p:spTree>
    <p:extLst>
      <p:ext uri="{BB962C8B-B14F-4D97-AF65-F5344CB8AC3E}">
        <p14:creationId xmlns:p14="http://schemas.microsoft.com/office/powerpoint/2010/main" val="287794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D3C2F31-B71F-497D-BD56-160C5B61FF43}"/>
              </a:ext>
            </a:extLst>
          </p:cNvPr>
          <p:cNvSpPr/>
          <p:nvPr/>
        </p:nvSpPr>
        <p:spPr>
          <a:xfrm>
            <a:off x="911205" y="1943671"/>
            <a:ext cx="2903749" cy="2903749"/>
          </a:xfrm>
          <a:prstGeom prst="ellipse">
            <a:avLst/>
          </a:prstGeom>
          <a:solidFill>
            <a:schemeClr val="bg1">
              <a:lumMod val="95000"/>
            </a:schemeClr>
          </a:solidFill>
          <a:ln w="88900"/>
          <a:effectLst>
            <a:outerShdw blurRad="766117" dist="38100" algn="l" rotWithShape="0">
              <a:prstClr val="black">
                <a:alpha val="7641"/>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8042" tIns="259079" rIns="1098042" bIns="2545081" numCol="1" spcCol="1270" anchor="ctr" anchorCtr="0">
            <a:noAutofit/>
          </a:bodyPr>
          <a:lstStyle/>
          <a:p>
            <a:pPr algn="ctr" defTabSz="666750" fontAlgn="auto">
              <a:lnSpc>
                <a:spcPct val="90000"/>
              </a:lnSpc>
              <a:spcAft>
                <a:spcPct val="35000"/>
              </a:spcAft>
            </a:pPr>
            <a:endParaRPr lang="en-US" sz="1500">
              <a:solidFill>
                <a:prstClr val="white">
                  <a:lumMod val="75000"/>
                </a:prstClr>
              </a:solidFill>
              <a:latin typeface="Source Sans Pro"/>
            </a:endParaRPr>
          </a:p>
        </p:txBody>
      </p:sp>
      <p:grpSp>
        <p:nvGrpSpPr>
          <p:cNvPr id="11" name="Group 10">
            <a:extLst>
              <a:ext uri="{FF2B5EF4-FFF2-40B4-BE49-F238E27FC236}">
                <a16:creationId xmlns:a16="http://schemas.microsoft.com/office/drawing/2014/main" id="{ED001106-D9A5-487D-972E-B86005337FBC}"/>
              </a:ext>
            </a:extLst>
          </p:cNvPr>
          <p:cNvGrpSpPr/>
          <p:nvPr/>
        </p:nvGrpSpPr>
        <p:grpSpPr>
          <a:xfrm>
            <a:off x="270343" y="1296779"/>
            <a:ext cx="4197533" cy="4197533"/>
            <a:chOff x="1468013" y="630646"/>
            <a:chExt cx="5596710" cy="5596710"/>
          </a:xfrm>
        </p:grpSpPr>
        <p:grpSp>
          <p:nvGrpSpPr>
            <p:cNvPr id="12" name="Group 11">
              <a:extLst>
                <a:ext uri="{FF2B5EF4-FFF2-40B4-BE49-F238E27FC236}">
                  <a16:creationId xmlns:a16="http://schemas.microsoft.com/office/drawing/2014/main" id="{D257EA8D-413B-488B-9CC5-7898FA25F0FF}"/>
                </a:ext>
              </a:extLst>
            </p:cNvPr>
            <p:cNvGrpSpPr/>
            <p:nvPr/>
          </p:nvGrpSpPr>
          <p:grpSpPr>
            <a:xfrm>
              <a:off x="1468013" y="630646"/>
              <a:ext cx="5596710" cy="5596710"/>
              <a:chOff x="2333740" y="1009033"/>
              <a:chExt cx="8954736" cy="8954736"/>
            </a:xfrm>
          </p:grpSpPr>
          <p:sp>
            <p:nvSpPr>
              <p:cNvPr id="19" name="Oval 18">
                <a:extLst>
                  <a:ext uri="{FF2B5EF4-FFF2-40B4-BE49-F238E27FC236}">
                    <a16:creationId xmlns:a16="http://schemas.microsoft.com/office/drawing/2014/main" id="{8A320D91-911D-4CA3-A296-99D8CC2BD5C6}"/>
                  </a:ext>
                </a:extLst>
              </p:cNvPr>
              <p:cNvSpPr/>
              <p:nvPr/>
            </p:nvSpPr>
            <p:spPr>
              <a:xfrm>
                <a:off x="2333740" y="1009033"/>
                <a:ext cx="8954736" cy="8954736"/>
              </a:xfrm>
              <a:prstGeom prst="ellipse">
                <a:avLst/>
              </a:prstGeom>
              <a:solidFill>
                <a:schemeClr val="accent1">
                  <a:alpha val="0"/>
                </a:schemeClr>
              </a:solidFill>
              <a:ln w="25400">
                <a:solidFill>
                  <a:schemeClr val="bg1">
                    <a:lumMod val="75000"/>
                    <a:alpha val="2124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844">
                  <a:solidFill>
                    <a:prstClr val="white"/>
                  </a:solidFill>
                  <a:latin typeface="Source Sans Pro"/>
                </a:endParaRPr>
              </a:p>
            </p:txBody>
          </p:sp>
          <p:sp>
            <p:nvSpPr>
              <p:cNvPr id="20" name="Oval 19">
                <a:extLst>
                  <a:ext uri="{FF2B5EF4-FFF2-40B4-BE49-F238E27FC236}">
                    <a16:creationId xmlns:a16="http://schemas.microsoft.com/office/drawing/2014/main" id="{735A2D42-01C9-4D4C-9EF9-9475212B55FD}"/>
                  </a:ext>
                </a:extLst>
              </p:cNvPr>
              <p:cNvSpPr/>
              <p:nvPr/>
            </p:nvSpPr>
            <p:spPr>
              <a:xfrm>
                <a:off x="9257577" y="1704342"/>
                <a:ext cx="143892" cy="1438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844">
                  <a:solidFill>
                    <a:prstClr val="white"/>
                  </a:solidFill>
                  <a:latin typeface="Source Sans Pro"/>
                </a:endParaRPr>
              </a:p>
            </p:txBody>
          </p:sp>
          <p:sp>
            <p:nvSpPr>
              <p:cNvPr id="21" name="Oval 20">
                <a:extLst>
                  <a:ext uri="{FF2B5EF4-FFF2-40B4-BE49-F238E27FC236}">
                    <a16:creationId xmlns:a16="http://schemas.microsoft.com/office/drawing/2014/main" id="{15BA80F2-2577-4493-8A23-0FAE3FCD97B3}"/>
                  </a:ext>
                </a:extLst>
              </p:cNvPr>
              <p:cNvSpPr/>
              <p:nvPr/>
            </p:nvSpPr>
            <p:spPr>
              <a:xfrm>
                <a:off x="9046288" y="9256329"/>
                <a:ext cx="143892" cy="143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844">
                  <a:solidFill>
                    <a:prstClr val="white"/>
                  </a:solidFill>
                  <a:latin typeface="Source Sans Pro"/>
                </a:endParaRPr>
              </a:p>
            </p:txBody>
          </p:sp>
        </p:grpSp>
        <p:grpSp>
          <p:nvGrpSpPr>
            <p:cNvPr id="13" name="Group 12">
              <a:extLst>
                <a:ext uri="{FF2B5EF4-FFF2-40B4-BE49-F238E27FC236}">
                  <a16:creationId xmlns:a16="http://schemas.microsoft.com/office/drawing/2014/main" id="{93875FC6-5195-4799-A7A2-782D91873B58}"/>
                </a:ext>
              </a:extLst>
            </p:cNvPr>
            <p:cNvGrpSpPr/>
            <p:nvPr/>
          </p:nvGrpSpPr>
          <p:grpSpPr>
            <a:xfrm>
              <a:off x="2045115" y="1285154"/>
              <a:ext cx="4365101" cy="4287694"/>
              <a:chOff x="3257102" y="2056246"/>
              <a:chExt cx="6984161" cy="6860310"/>
            </a:xfrm>
          </p:grpSpPr>
          <p:sp>
            <p:nvSpPr>
              <p:cNvPr id="17" name="Oval 16">
                <a:extLst>
                  <a:ext uri="{FF2B5EF4-FFF2-40B4-BE49-F238E27FC236}">
                    <a16:creationId xmlns:a16="http://schemas.microsoft.com/office/drawing/2014/main" id="{6C19B12B-A933-4066-8D22-73F37A1FF6E2}"/>
                  </a:ext>
                </a:extLst>
              </p:cNvPr>
              <p:cNvSpPr/>
              <p:nvPr/>
            </p:nvSpPr>
            <p:spPr>
              <a:xfrm>
                <a:off x="3380953" y="2056246"/>
                <a:ext cx="6860310" cy="6860310"/>
              </a:xfrm>
              <a:prstGeom prst="ellipse">
                <a:avLst/>
              </a:prstGeom>
              <a:solidFill>
                <a:schemeClr val="accent1">
                  <a:alpha val="0"/>
                </a:schemeClr>
              </a:solidFill>
              <a:ln w="25400">
                <a:solidFill>
                  <a:schemeClr val="bg1">
                    <a:lumMod val="7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844" dirty="0">
                  <a:solidFill>
                    <a:prstClr val="white"/>
                  </a:solidFill>
                  <a:latin typeface="Source Sans Pro"/>
                </a:endParaRPr>
              </a:p>
            </p:txBody>
          </p:sp>
          <p:sp>
            <p:nvSpPr>
              <p:cNvPr id="18" name="Oval 17">
                <a:extLst>
                  <a:ext uri="{FF2B5EF4-FFF2-40B4-BE49-F238E27FC236}">
                    <a16:creationId xmlns:a16="http://schemas.microsoft.com/office/drawing/2014/main" id="{A7F5D3CC-CA10-46F5-8869-D4C97DD9E12B}"/>
                  </a:ext>
                </a:extLst>
              </p:cNvPr>
              <p:cNvSpPr/>
              <p:nvPr/>
            </p:nvSpPr>
            <p:spPr>
              <a:xfrm>
                <a:off x="3257102" y="5770878"/>
                <a:ext cx="289696" cy="289696"/>
              </a:xfrm>
              <a:prstGeom prst="ellipse">
                <a:avLst/>
              </a:prstGeom>
              <a:solidFill>
                <a:schemeClr val="bg1"/>
              </a:solidFill>
              <a:ln w="60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844">
                  <a:solidFill>
                    <a:prstClr val="white"/>
                  </a:solidFill>
                  <a:latin typeface="Source Sans Pro"/>
                </a:endParaRPr>
              </a:p>
            </p:txBody>
          </p:sp>
        </p:grpSp>
        <p:grpSp>
          <p:nvGrpSpPr>
            <p:cNvPr id="14" name="Group 13">
              <a:extLst>
                <a:ext uri="{FF2B5EF4-FFF2-40B4-BE49-F238E27FC236}">
                  <a16:creationId xmlns:a16="http://schemas.microsoft.com/office/drawing/2014/main" id="{CFFA6DD5-B949-47B0-8EC8-4A6D3BCEE902}"/>
                </a:ext>
              </a:extLst>
            </p:cNvPr>
            <p:cNvGrpSpPr/>
            <p:nvPr/>
          </p:nvGrpSpPr>
          <p:grpSpPr>
            <a:xfrm>
              <a:off x="2735342" y="1897974"/>
              <a:ext cx="3062054" cy="3062054"/>
              <a:chOff x="4361465" y="3036758"/>
              <a:chExt cx="4899287" cy="4899287"/>
            </a:xfrm>
          </p:grpSpPr>
          <p:sp>
            <p:nvSpPr>
              <p:cNvPr id="15" name="Oval 14">
                <a:extLst>
                  <a:ext uri="{FF2B5EF4-FFF2-40B4-BE49-F238E27FC236}">
                    <a16:creationId xmlns:a16="http://schemas.microsoft.com/office/drawing/2014/main" id="{90EB0A1B-BBFE-493F-8D5E-F60D58B6764E}"/>
                  </a:ext>
                </a:extLst>
              </p:cNvPr>
              <p:cNvSpPr/>
              <p:nvPr/>
            </p:nvSpPr>
            <p:spPr>
              <a:xfrm>
                <a:off x="4361465" y="3036758"/>
                <a:ext cx="4899287" cy="4899287"/>
              </a:xfrm>
              <a:prstGeom prst="ellipse">
                <a:avLst/>
              </a:prstGeom>
              <a:solidFill>
                <a:schemeClr val="accent1">
                  <a:alpha val="0"/>
                </a:schemeClr>
              </a:solidFill>
              <a:ln w="25400">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844">
                  <a:solidFill>
                    <a:prstClr val="white"/>
                  </a:solidFill>
                  <a:latin typeface="Source Sans Pro"/>
                </a:endParaRPr>
              </a:p>
            </p:txBody>
          </p:sp>
          <p:sp>
            <p:nvSpPr>
              <p:cNvPr id="16" name="Oval 15">
                <a:extLst>
                  <a:ext uri="{FF2B5EF4-FFF2-40B4-BE49-F238E27FC236}">
                    <a16:creationId xmlns:a16="http://schemas.microsoft.com/office/drawing/2014/main" id="{A8CE9FC8-CA10-426F-9C01-F3BB23F1CF77}"/>
                  </a:ext>
                </a:extLst>
              </p:cNvPr>
              <p:cNvSpPr/>
              <p:nvPr/>
            </p:nvSpPr>
            <p:spPr>
              <a:xfrm>
                <a:off x="5054276" y="7180266"/>
                <a:ext cx="255250" cy="255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844">
                  <a:solidFill>
                    <a:prstClr val="white"/>
                  </a:solidFill>
                  <a:latin typeface="Source Sans Pro"/>
                </a:endParaRPr>
              </a:p>
            </p:txBody>
          </p:sp>
        </p:grpSp>
      </p:grpSp>
      <p:sp>
        <p:nvSpPr>
          <p:cNvPr id="22" name="Rectangle 21">
            <a:extLst>
              <a:ext uri="{FF2B5EF4-FFF2-40B4-BE49-F238E27FC236}">
                <a16:creationId xmlns:a16="http://schemas.microsoft.com/office/drawing/2014/main" id="{7AA9CAE6-397F-4847-96C8-9BBCD687902D}"/>
              </a:ext>
            </a:extLst>
          </p:cNvPr>
          <p:cNvSpPr/>
          <p:nvPr/>
        </p:nvSpPr>
        <p:spPr>
          <a:xfrm>
            <a:off x="1256731" y="3032465"/>
            <a:ext cx="2212696" cy="726161"/>
          </a:xfrm>
          <a:prstGeom prst="rect">
            <a:avLst/>
          </a:prstGeom>
        </p:spPr>
        <p:txBody>
          <a:bodyPr wrap="square" anchor="ctr">
            <a:spAutoFit/>
          </a:bodyPr>
          <a:lstStyle/>
          <a:p>
            <a:pPr algn="ctr" defTabSz="685800" fontAlgn="auto">
              <a:lnSpc>
                <a:spcPts val="2610"/>
              </a:lnSpc>
              <a:spcBef>
                <a:spcPts val="0"/>
              </a:spcBef>
              <a:spcAft>
                <a:spcPts val="0"/>
              </a:spcAft>
            </a:pPr>
            <a:r>
              <a:rPr lang="en-US" b="1" spc="75" dirty="0">
                <a:solidFill>
                  <a:prstClr val="black">
                    <a:lumMod val="65000"/>
                    <a:lumOff val="35000"/>
                  </a:prstClr>
                </a:solidFill>
                <a:latin typeface="+mj-lt"/>
                <a:cs typeface="+mn-cs"/>
              </a:rPr>
              <a:t>R&amp;I Unit Funding Programmes</a:t>
            </a:r>
          </a:p>
        </p:txBody>
      </p:sp>
      <p:sp>
        <p:nvSpPr>
          <p:cNvPr id="24" name="Oval 23">
            <a:extLst>
              <a:ext uri="{FF2B5EF4-FFF2-40B4-BE49-F238E27FC236}">
                <a16:creationId xmlns:a16="http://schemas.microsoft.com/office/drawing/2014/main" id="{5D4484AC-03D2-49B5-ABB0-E9BEA7ECEA5E}"/>
              </a:ext>
            </a:extLst>
          </p:cNvPr>
          <p:cNvSpPr/>
          <p:nvPr/>
        </p:nvSpPr>
        <p:spPr>
          <a:xfrm>
            <a:off x="424845" y="4802474"/>
            <a:ext cx="380471" cy="3804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844">
              <a:solidFill>
                <a:prstClr val="white"/>
              </a:solidFill>
              <a:latin typeface="Source Sans Pro"/>
            </a:endParaRPr>
          </a:p>
        </p:txBody>
      </p:sp>
      <p:sp>
        <p:nvSpPr>
          <p:cNvPr id="26" name="Freeform: Shape 71">
            <a:extLst>
              <a:ext uri="{FF2B5EF4-FFF2-40B4-BE49-F238E27FC236}">
                <a16:creationId xmlns:a16="http://schemas.microsoft.com/office/drawing/2014/main" id="{540EC28C-F92B-4D02-BB85-B6F8B5555685}"/>
              </a:ext>
            </a:extLst>
          </p:cNvPr>
          <p:cNvSpPr/>
          <p:nvPr/>
        </p:nvSpPr>
        <p:spPr>
          <a:xfrm>
            <a:off x="174338" y="5321071"/>
            <a:ext cx="214313" cy="428625"/>
          </a:xfrm>
          <a:custGeom>
            <a:avLst/>
            <a:gdLst>
              <a:gd name="connsiteX0" fmla="*/ 0 w 457200"/>
              <a:gd name="connsiteY0" fmla="*/ 0 h 914400"/>
              <a:gd name="connsiteX1" fmla="*/ 457200 w 457200"/>
              <a:gd name="connsiteY1" fmla="*/ 457200 h 914400"/>
              <a:gd name="connsiteX2" fmla="*/ 0 w 457200"/>
              <a:gd name="connsiteY2" fmla="*/ 914400 h 914400"/>
              <a:gd name="connsiteX3" fmla="*/ 0 w 457200"/>
              <a:gd name="connsiteY3" fmla="*/ 679939 h 914400"/>
              <a:gd name="connsiteX4" fmla="*/ 222739 w 457200"/>
              <a:gd name="connsiteY4" fmla="*/ 457200 h 914400"/>
              <a:gd name="connsiteX5" fmla="*/ 0 w 457200"/>
              <a:gd name="connsiteY5" fmla="*/ 23446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914400">
                <a:moveTo>
                  <a:pt x="0" y="0"/>
                </a:moveTo>
                <a:cubicBezTo>
                  <a:pt x="252505" y="0"/>
                  <a:pt x="457200" y="204695"/>
                  <a:pt x="457200" y="457200"/>
                </a:cubicBezTo>
                <a:cubicBezTo>
                  <a:pt x="457200" y="709705"/>
                  <a:pt x="252505" y="914400"/>
                  <a:pt x="0" y="914400"/>
                </a:cubicBezTo>
                <a:lnTo>
                  <a:pt x="0" y="679939"/>
                </a:lnTo>
                <a:cubicBezTo>
                  <a:pt x="123015" y="679939"/>
                  <a:pt x="222739" y="580215"/>
                  <a:pt x="222739" y="457200"/>
                </a:cubicBezTo>
                <a:cubicBezTo>
                  <a:pt x="222739" y="334185"/>
                  <a:pt x="123015" y="234461"/>
                  <a:pt x="0" y="2344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844">
              <a:solidFill>
                <a:prstClr val="white"/>
              </a:solidFill>
              <a:latin typeface="Source Sans Pro"/>
            </a:endParaRPr>
          </a:p>
        </p:txBody>
      </p:sp>
      <p:grpSp>
        <p:nvGrpSpPr>
          <p:cNvPr id="27" name="Group 26">
            <a:extLst>
              <a:ext uri="{FF2B5EF4-FFF2-40B4-BE49-F238E27FC236}">
                <a16:creationId xmlns:a16="http://schemas.microsoft.com/office/drawing/2014/main" id="{2E6F0B65-3E02-46F4-9385-CF9BD91DD9A4}"/>
              </a:ext>
            </a:extLst>
          </p:cNvPr>
          <p:cNvGrpSpPr/>
          <p:nvPr/>
        </p:nvGrpSpPr>
        <p:grpSpPr>
          <a:xfrm>
            <a:off x="4313376" y="1312531"/>
            <a:ext cx="4743481" cy="4051015"/>
            <a:chOff x="4876801" y="1392927"/>
            <a:chExt cx="7214862" cy="4721831"/>
          </a:xfrm>
        </p:grpSpPr>
        <p:grpSp>
          <p:nvGrpSpPr>
            <p:cNvPr id="28" name="Group 27">
              <a:extLst>
                <a:ext uri="{FF2B5EF4-FFF2-40B4-BE49-F238E27FC236}">
                  <a16:creationId xmlns:a16="http://schemas.microsoft.com/office/drawing/2014/main" id="{7DA5AD2C-7F98-4AE4-8E7B-E27858DB1443}"/>
                </a:ext>
              </a:extLst>
            </p:cNvPr>
            <p:cNvGrpSpPr/>
            <p:nvPr/>
          </p:nvGrpSpPr>
          <p:grpSpPr>
            <a:xfrm>
              <a:off x="4876801" y="1392927"/>
              <a:ext cx="7214862" cy="1129790"/>
              <a:chOff x="3657600" y="1044565"/>
              <a:chExt cx="5411146" cy="882716"/>
            </a:xfrm>
          </p:grpSpPr>
          <p:grpSp>
            <p:nvGrpSpPr>
              <p:cNvPr id="43" name="Group 42">
                <a:extLst>
                  <a:ext uri="{FF2B5EF4-FFF2-40B4-BE49-F238E27FC236}">
                    <a16:creationId xmlns:a16="http://schemas.microsoft.com/office/drawing/2014/main" id="{5727AE46-148D-498D-A147-E0B3930D8A1C}"/>
                  </a:ext>
                </a:extLst>
              </p:cNvPr>
              <p:cNvGrpSpPr/>
              <p:nvPr/>
            </p:nvGrpSpPr>
            <p:grpSpPr>
              <a:xfrm>
                <a:off x="6784859" y="1047748"/>
                <a:ext cx="2283887" cy="879533"/>
                <a:chOff x="745288" y="1090237"/>
                <a:chExt cx="1943838" cy="1688757"/>
              </a:xfrm>
            </p:grpSpPr>
            <p:sp>
              <p:nvSpPr>
                <p:cNvPr id="47" name="Rounded Rectangle 40">
                  <a:extLst>
                    <a:ext uri="{FF2B5EF4-FFF2-40B4-BE49-F238E27FC236}">
                      <a16:creationId xmlns:a16="http://schemas.microsoft.com/office/drawing/2014/main" id="{F307C615-8A5F-4F1A-99D2-A7B012D63ADE}"/>
                    </a:ext>
                  </a:extLst>
                </p:cNvPr>
                <p:cNvSpPr/>
                <p:nvPr/>
              </p:nvSpPr>
              <p:spPr bwMode="auto">
                <a:xfrm>
                  <a:off x="745288" y="1090246"/>
                  <a:ext cx="84608" cy="1688748"/>
                </a:xfrm>
                <a:prstGeom prst="roundRect">
                  <a:avLst/>
                </a:prstGeom>
                <a:solidFill>
                  <a:schemeClr val="accent6"/>
                </a:solidFill>
                <a:ln w="9525">
                  <a:noFill/>
                  <a:round/>
                  <a:headEnd/>
                  <a:tailEnd/>
                </a:ln>
              </p:spPr>
              <p:txBody>
                <a:bodyPr vert="horz" wrap="square" lIns="216000" tIns="0" rIns="162000" bIns="0" numCol="1" rtlCol="0" anchor="ctr" anchorCtr="0" compatLnSpc="1">
                  <a:prstTxWarp prst="textNoShape">
                    <a:avLst/>
                  </a:prstTxWarp>
                </a:bodyPr>
                <a:lstStyle/>
                <a:p>
                  <a:pPr algn="ctr" defTabSz="685800" fontAlgn="auto">
                    <a:lnSpc>
                      <a:spcPts val="1230"/>
                    </a:lnSpc>
                    <a:spcBef>
                      <a:spcPts val="0"/>
                    </a:spcBef>
                    <a:spcAft>
                      <a:spcPts val="0"/>
                    </a:spcAft>
                  </a:pPr>
                  <a:endParaRPr lang="en-US" sz="675" b="1" dirty="0">
                    <a:solidFill>
                      <a:prstClr val="black">
                        <a:lumMod val="95000"/>
                        <a:lumOff val="5000"/>
                      </a:prstClr>
                    </a:solidFill>
                    <a:latin typeface="Century Gothic" panose="020B0502020202020204" pitchFamily="34" charset="0"/>
                    <a:cs typeface="+mn-cs"/>
                  </a:endParaRPr>
                </a:p>
              </p:txBody>
            </p:sp>
            <p:sp>
              <p:nvSpPr>
                <p:cNvPr id="48" name="Rounded Rectangle 41">
                  <a:extLst>
                    <a:ext uri="{FF2B5EF4-FFF2-40B4-BE49-F238E27FC236}">
                      <a16:creationId xmlns:a16="http://schemas.microsoft.com/office/drawing/2014/main" id="{21977072-F362-4FA8-83FB-452B66092B63}"/>
                    </a:ext>
                  </a:extLst>
                </p:cNvPr>
                <p:cNvSpPr/>
                <p:nvPr/>
              </p:nvSpPr>
              <p:spPr bwMode="auto">
                <a:xfrm>
                  <a:off x="916532" y="1090237"/>
                  <a:ext cx="1772594" cy="1688748"/>
                </a:xfrm>
                <a:prstGeom prst="roundRect">
                  <a:avLst>
                    <a:gd name="adj" fmla="val 3516"/>
                  </a:avLst>
                </a:prstGeom>
                <a:gradFill flip="none" rotWithShape="1">
                  <a:gsLst>
                    <a:gs pos="0">
                      <a:schemeClr val="bg1">
                        <a:lumMod val="95000"/>
                      </a:schemeClr>
                    </a:gs>
                    <a:gs pos="100000">
                      <a:schemeClr val="bg1"/>
                    </a:gs>
                  </a:gsLst>
                  <a:lin ang="13500000" scaled="1"/>
                  <a:tileRect/>
                </a:gradFill>
                <a:ln w="9525">
                  <a:noFill/>
                  <a:round/>
                  <a:headEnd/>
                  <a:tailEnd/>
                </a:ln>
              </p:spPr>
              <p:txBody>
                <a:bodyPr vert="horz" wrap="square" lIns="216000" tIns="0" rIns="108000" bIns="0" numCol="1" rtlCol="0" anchor="ctr" anchorCtr="0" compatLnSpc="1">
                  <a:prstTxWarp prst="textNoShape">
                    <a:avLst/>
                  </a:prstTxWarp>
                </a:bodyPr>
                <a:lstStyle/>
                <a:p>
                  <a:pPr defTabSz="685800" fontAlgn="auto">
                    <a:lnSpc>
                      <a:spcPts val="1230"/>
                    </a:lnSpc>
                    <a:spcBef>
                      <a:spcPts val="0"/>
                    </a:spcBef>
                    <a:spcAft>
                      <a:spcPts val="0"/>
                    </a:spcAft>
                    <a:buClr>
                      <a:srgbClr val="00A4E6"/>
                    </a:buClr>
                    <a:buSzPct val="130000"/>
                  </a:pPr>
                  <a:endParaRPr lang="en-US" sz="1400" b="1" dirty="0">
                    <a:solidFill>
                      <a:srgbClr val="0F5494"/>
                    </a:solidFill>
                    <a:latin typeface="+mj-lt"/>
                    <a:cs typeface="+mn-cs"/>
                  </a:endParaRPr>
                </a:p>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r>
                    <a:rPr lang="en-US" sz="1400" b="1" dirty="0">
                      <a:solidFill>
                        <a:srgbClr val="0F5494"/>
                      </a:solidFill>
                      <a:latin typeface="+mj-lt"/>
                      <a:cs typeface="+mn-cs"/>
                    </a:rPr>
                    <a:t>IPAS+</a:t>
                  </a:r>
                </a:p>
              </p:txBody>
            </p:sp>
          </p:grpSp>
          <p:grpSp>
            <p:nvGrpSpPr>
              <p:cNvPr id="44" name="Group 43">
                <a:extLst>
                  <a:ext uri="{FF2B5EF4-FFF2-40B4-BE49-F238E27FC236}">
                    <a16:creationId xmlns:a16="http://schemas.microsoft.com/office/drawing/2014/main" id="{69D5F6BC-8ECA-4C52-B0DC-04071DAC35D6}"/>
                  </a:ext>
                </a:extLst>
              </p:cNvPr>
              <p:cNvGrpSpPr/>
              <p:nvPr/>
            </p:nvGrpSpPr>
            <p:grpSpPr>
              <a:xfrm>
                <a:off x="3657600" y="1044565"/>
                <a:ext cx="3114181" cy="882709"/>
                <a:chOff x="745288" y="1084131"/>
                <a:chExt cx="2650510" cy="1694863"/>
              </a:xfrm>
            </p:grpSpPr>
            <p:sp>
              <p:nvSpPr>
                <p:cNvPr id="45" name="Rounded Rectangle 38">
                  <a:extLst>
                    <a:ext uri="{FF2B5EF4-FFF2-40B4-BE49-F238E27FC236}">
                      <a16:creationId xmlns:a16="http://schemas.microsoft.com/office/drawing/2014/main" id="{C7A6EB93-13C7-43A1-B0CB-F6BE6620B709}"/>
                    </a:ext>
                  </a:extLst>
                </p:cNvPr>
                <p:cNvSpPr/>
                <p:nvPr/>
              </p:nvSpPr>
              <p:spPr bwMode="auto">
                <a:xfrm>
                  <a:off x="745288" y="1090246"/>
                  <a:ext cx="84608" cy="1688748"/>
                </a:xfrm>
                <a:prstGeom prst="roundRect">
                  <a:avLst/>
                </a:prstGeom>
                <a:solidFill>
                  <a:schemeClr val="accent1"/>
                </a:solidFill>
                <a:ln w="9525">
                  <a:noFill/>
                  <a:round/>
                  <a:headEnd/>
                  <a:tailEnd/>
                </a:ln>
              </p:spPr>
              <p:txBody>
                <a:bodyPr vert="horz" wrap="square" lIns="216000" tIns="0" rIns="162000" bIns="0" numCol="1" rtlCol="0" anchor="ctr" anchorCtr="0" compatLnSpc="1">
                  <a:prstTxWarp prst="textNoShape">
                    <a:avLst/>
                  </a:prstTxWarp>
                </a:bodyPr>
                <a:lstStyle/>
                <a:p>
                  <a:pPr algn="ctr" defTabSz="685800" fontAlgn="auto">
                    <a:lnSpc>
                      <a:spcPts val="1230"/>
                    </a:lnSpc>
                    <a:spcBef>
                      <a:spcPts val="0"/>
                    </a:spcBef>
                    <a:spcAft>
                      <a:spcPts val="0"/>
                    </a:spcAft>
                  </a:pPr>
                  <a:endParaRPr lang="en-US" sz="675" b="1" dirty="0">
                    <a:solidFill>
                      <a:prstClr val="black">
                        <a:lumMod val="95000"/>
                        <a:lumOff val="5000"/>
                      </a:prstClr>
                    </a:solidFill>
                    <a:latin typeface="Century Gothic" panose="020B0502020202020204" pitchFamily="34" charset="0"/>
                    <a:cs typeface="+mn-cs"/>
                  </a:endParaRPr>
                </a:p>
              </p:txBody>
            </p:sp>
            <p:sp>
              <p:nvSpPr>
                <p:cNvPr id="46" name="Rounded Rectangle 39">
                  <a:extLst>
                    <a:ext uri="{FF2B5EF4-FFF2-40B4-BE49-F238E27FC236}">
                      <a16:creationId xmlns:a16="http://schemas.microsoft.com/office/drawing/2014/main" id="{B745E7DF-C5B9-4F5C-B816-0CE0131E028D}"/>
                    </a:ext>
                  </a:extLst>
                </p:cNvPr>
                <p:cNvSpPr/>
                <p:nvPr/>
              </p:nvSpPr>
              <p:spPr bwMode="auto">
                <a:xfrm>
                  <a:off x="906426" y="1084131"/>
                  <a:ext cx="2489372" cy="1688748"/>
                </a:xfrm>
                <a:prstGeom prst="roundRect">
                  <a:avLst>
                    <a:gd name="adj" fmla="val 3516"/>
                  </a:avLst>
                </a:prstGeom>
                <a:gradFill flip="none" rotWithShape="1">
                  <a:gsLst>
                    <a:gs pos="0">
                      <a:schemeClr val="bg1">
                        <a:lumMod val="95000"/>
                      </a:schemeClr>
                    </a:gs>
                    <a:gs pos="100000">
                      <a:schemeClr val="bg1"/>
                    </a:gs>
                  </a:gsLst>
                  <a:lin ang="13500000" scaled="1"/>
                  <a:tileRect/>
                </a:gradFill>
                <a:ln w="9525">
                  <a:noFill/>
                  <a:round/>
                  <a:headEnd/>
                  <a:tailEnd/>
                </a:ln>
              </p:spPr>
              <p:txBody>
                <a:bodyPr vert="horz" wrap="square" lIns="216000" tIns="0" rIns="162000" bIns="0" numCol="1" rtlCol="0" anchor="ctr" anchorCtr="0" compatLnSpc="1">
                  <a:prstTxWarp prst="textNoShape">
                    <a:avLst/>
                  </a:prstTxWarp>
                </a:bodyPr>
                <a:lstStyle/>
                <a:p>
                  <a:pPr defTabSz="685800" fontAlgn="auto">
                    <a:lnSpc>
                      <a:spcPts val="1230"/>
                    </a:lnSpc>
                    <a:spcBef>
                      <a:spcPts val="0"/>
                    </a:spcBef>
                    <a:spcAft>
                      <a:spcPts val="0"/>
                    </a:spcAft>
                  </a:pPr>
                  <a:r>
                    <a:rPr lang="en-US" sz="1600" b="1" dirty="0">
                      <a:solidFill>
                        <a:srgbClr val="066DCA"/>
                      </a:solidFill>
                      <a:latin typeface="+mj-lt"/>
                      <a:cs typeface="+mn-cs"/>
                    </a:rPr>
                    <a:t>Networking</a:t>
                  </a:r>
                </a:p>
                <a:p>
                  <a:pPr defTabSz="685800" fontAlgn="auto">
                    <a:lnSpc>
                      <a:spcPts val="1230"/>
                    </a:lnSpc>
                    <a:spcBef>
                      <a:spcPts val="0"/>
                    </a:spcBef>
                    <a:spcAft>
                      <a:spcPts val="0"/>
                    </a:spcAft>
                  </a:pPr>
                  <a:endParaRPr lang="en-US" sz="1050" b="1" dirty="0">
                    <a:solidFill>
                      <a:srgbClr val="066DCA"/>
                    </a:solidFill>
                    <a:latin typeface="+mj-lt"/>
                    <a:cs typeface="+mn-cs"/>
                  </a:endParaRPr>
                </a:p>
                <a:p>
                  <a:pPr defTabSz="685800" fontAlgn="auto">
                    <a:lnSpc>
                      <a:spcPts val="1230"/>
                    </a:lnSpc>
                    <a:spcBef>
                      <a:spcPts val="0"/>
                    </a:spcBef>
                    <a:spcAft>
                      <a:spcPts val="0"/>
                    </a:spcAft>
                  </a:pPr>
                  <a:r>
                    <a:rPr lang="en-US" sz="1200" b="1" dirty="0">
                      <a:solidFill>
                        <a:prstClr val="white">
                          <a:lumMod val="50000"/>
                        </a:prstClr>
                      </a:solidFill>
                      <a:latin typeface="+mj-lt"/>
                      <a:cs typeface="+mn-cs"/>
                    </a:rPr>
                    <a:t>Opportunities for collaboration initiatives with foreign research counterparts</a:t>
                  </a:r>
                </a:p>
              </p:txBody>
            </p:sp>
          </p:grpSp>
        </p:grpSp>
        <p:grpSp>
          <p:nvGrpSpPr>
            <p:cNvPr id="29" name="Group 28">
              <a:extLst>
                <a:ext uri="{FF2B5EF4-FFF2-40B4-BE49-F238E27FC236}">
                  <a16:creationId xmlns:a16="http://schemas.microsoft.com/office/drawing/2014/main" id="{63656F57-8AB3-490C-825A-5EDE0D971D20}"/>
                </a:ext>
              </a:extLst>
            </p:cNvPr>
            <p:cNvGrpSpPr/>
            <p:nvPr/>
          </p:nvGrpSpPr>
          <p:grpSpPr>
            <a:xfrm>
              <a:off x="4876801" y="2651042"/>
              <a:ext cx="7213610" cy="1494766"/>
              <a:chOff x="3657600" y="2030034"/>
              <a:chExt cx="5410207" cy="1167874"/>
            </a:xfrm>
          </p:grpSpPr>
          <p:grpSp>
            <p:nvGrpSpPr>
              <p:cNvPr id="37" name="Group 36">
                <a:extLst>
                  <a:ext uri="{FF2B5EF4-FFF2-40B4-BE49-F238E27FC236}">
                    <a16:creationId xmlns:a16="http://schemas.microsoft.com/office/drawing/2014/main" id="{0918A042-7899-4081-89CE-55336FDB8C25}"/>
                  </a:ext>
                </a:extLst>
              </p:cNvPr>
              <p:cNvGrpSpPr/>
              <p:nvPr/>
            </p:nvGrpSpPr>
            <p:grpSpPr>
              <a:xfrm>
                <a:off x="6784859" y="2030034"/>
                <a:ext cx="2282948" cy="1167874"/>
                <a:chOff x="745288" y="1090243"/>
                <a:chExt cx="1943039" cy="1688751"/>
              </a:xfrm>
            </p:grpSpPr>
            <p:sp>
              <p:nvSpPr>
                <p:cNvPr id="41" name="Rounded Rectangle 47">
                  <a:extLst>
                    <a:ext uri="{FF2B5EF4-FFF2-40B4-BE49-F238E27FC236}">
                      <a16:creationId xmlns:a16="http://schemas.microsoft.com/office/drawing/2014/main" id="{08067354-963F-48A6-A6B6-62B36BE7A088}"/>
                    </a:ext>
                  </a:extLst>
                </p:cNvPr>
                <p:cNvSpPr/>
                <p:nvPr/>
              </p:nvSpPr>
              <p:spPr bwMode="auto">
                <a:xfrm>
                  <a:off x="745288" y="1090246"/>
                  <a:ext cx="84608" cy="1688748"/>
                </a:xfrm>
                <a:prstGeom prst="roundRect">
                  <a:avLst/>
                </a:prstGeom>
                <a:solidFill>
                  <a:schemeClr val="accent6"/>
                </a:solidFill>
                <a:ln w="9525">
                  <a:noFill/>
                  <a:round/>
                  <a:headEnd/>
                  <a:tailEnd/>
                </a:ln>
              </p:spPr>
              <p:txBody>
                <a:bodyPr vert="horz" wrap="square" lIns="216000" tIns="0" rIns="162000" bIns="0" numCol="1" rtlCol="0" anchor="ctr" anchorCtr="0" compatLnSpc="1">
                  <a:prstTxWarp prst="textNoShape">
                    <a:avLst/>
                  </a:prstTxWarp>
                </a:bodyPr>
                <a:lstStyle/>
                <a:p>
                  <a:pPr algn="ctr" defTabSz="685800" fontAlgn="auto">
                    <a:lnSpc>
                      <a:spcPts val="1230"/>
                    </a:lnSpc>
                    <a:spcBef>
                      <a:spcPts val="0"/>
                    </a:spcBef>
                    <a:spcAft>
                      <a:spcPts val="0"/>
                    </a:spcAft>
                  </a:pPr>
                  <a:endParaRPr lang="en-US" sz="675" b="1" dirty="0">
                    <a:solidFill>
                      <a:prstClr val="black">
                        <a:lumMod val="95000"/>
                        <a:lumOff val="5000"/>
                      </a:prstClr>
                    </a:solidFill>
                    <a:latin typeface="Century Gothic" panose="020B0502020202020204" pitchFamily="34" charset="0"/>
                    <a:cs typeface="+mn-cs"/>
                  </a:endParaRPr>
                </a:p>
              </p:txBody>
            </p:sp>
            <p:sp>
              <p:nvSpPr>
                <p:cNvPr id="42" name="Rounded Rectangle 48">
                  <a:extLst>
                    <a:ext uri="{FF2B5EF4-FFF2-40B4-BE49-F238E27FC236}">
                      <a16:creationId xmlns:a16="http://schemas.microsoft.com/office/drawing/2014/main" id="{E125CF32-547C-4294-BF6B-FBE95D28D871}"/>
                    </a:ext>
                  </a:extLst>
                </p:cNvPr>
                <p:cNvSpPr/>
                <p:nvPr/>
              </p:nvSpPr>
              <p:spPr bwMode="auto">
                <a:xfrm>
                  <a:off x="915733" y="1090243"/>
                  <a:ext cx="1772594" cy="1688748"/>
                </a:xfrm>
                <a:prstGeom prst="roundRect">
                  <a:avLst>
                    <a:gd name="adj" fmla="val 4121"/>
                  </a:avLst>
                </a:prstGeom>
                <a:gradFill flip="none" rotWithShape="1">
                  <a:gsLst>
                    <a:gs pos="0">
                      <a:schemeClr val="bg1">
                        <a:lumMod val="95000"/>
                      </a:schemeClr>
                    </a:gs>
                    <a:gs pos="100000">
                      <a:schemeClr val="bg1"/>
                    </a:gs>
                  </a:gsLst>
                  <a:lin ang="13500000" scaled="1"/>
                  <a:tileRect/>
                </a:gradFill>
                <a:ln w="9525">
                  <a:noFill/>
                  <a:round/>
                  <a:headEnd/>
                  <a:tailEnd/>
                </a:ln>
              </p:spPr>
              <p:txBody>
                <a:bodyPr vert="horz" wrap="square" lIns="216000" tIns="0" rIns="108000" bIns="0" numCol="1" rtlCol="0" anchor="ctr" anchorCtr="0" compatLnSpc="1">
                  <a:prstTxWarp prst="textNoShape">
                    <a:avLst/>
                  </a:prstTxWarp>
                </a:bodyPr>
                <a:lstStyle/>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r>
                    <a:rPr lang="en-US" sz="1400" b="1" dirty="0">
                      <a:solidFill>
                        <a:srgbClr val="0F5494"/>
                      </a:solidFill>
                      <a:latin typeface="+mj-lt"/>
                      <a:cs typeface="+mn-cs"/>
                    </a:rPr>
                    <a:t>REP</a:t>
                  </a:r>
                </a:p>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endParaRPr lang="en-US" sz="1400" b="1" dirty="0">
                    <a:solidFill>
                      <a:srgbClr val="0F5494"/>
                    </a:solidFill>
                    <a:latin typeface="+mj-lt"/>
                    <a:cs typeface="+mn-cs"/>
                  </a:endParaRPr>
                </a:p>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r>
                    <a:rPr lang="en-US" sz="1400" b="1" dirty="0">
                      <a:solidFill>
                        <a:srgbClr val="0F5494"/>
                      </a:solidFill>
                      <a:latin typeface="+mj-lt"/>
                      <a:cs typeface="+mn-cs"/>
                    </a:rPr>
                    <a:t>Thematic</a:t>
                  </a:r>
                </a:p>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endParaRPr lang="en-US" sz="1400" b="1" dirty="0">
                    <a:solidFill>
                      <a:srgbClr val="0F5494"/>
                    </a:solidFill>
                    <a:latin typeface="+mj-lt"/>
                    <a:cs typeface="+mn-cs"/>
                  </a:endParaRPr>
                </a:p>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r>
                    <a:rPr lang="en-US" sz="1400" b="1" dirty="0">
                      <a:solidFill>
                        <a:srgbClr val="0F5494"/>
                      </a:solidFill>
                      <a:latin typeface="+mj-lt"/>
                      <a:cs typeface="+mn-cs"/>
                    </a:rPr>
                    <a:t>SRF</a:t>
                  </a:r>
                </a:p>
              </p:txBody>
            </p:sp>
          </p:grpSp>
          <p:grpSp>
            <p:nvGrpSpPr>
              <p:cNvPr id="38" name="Group 37">
                <a:extLst>
                  <a:ext uri="{FF2B5EF4-FFF2-40B4-BE49-F238E27FC236}">
                    <a16:creationId xmlns:a16="http://schemas.microsoft.com/office/drawing/2014/main" id="{471F4543-7E1D-4AD6-B3C5-743084EEB0F9}"/>
                  </a:ext>
                </a:extLst>
              </p:cNvPr>
              <p:cNvGrpSpPr/>
              <p:nvPr/>
            </p:nvGrpSpPr>
            <p:grpSpPr>
              <a:xfrm>
                <a:off x="3657600" y="2030035"/>
                <a:ext cx="3048000" cy="1167872"/>
                <a:chOff x="745288" y="1090246"/>
                <a:chExt cx="2594183" cy="1688749"/>
              </a:xfrm>
            </p:grpSpPr>
            <p:sp>
              <p:nvSpPr>
                <p:cNvPr id="39" name="Rounded Rectangle 45">
                  <a:extLst>
                    <a:ext uri="{FF2B5EF4-FFF2-40B4-BE49-F238E27FC236}">
                      <a16:creationId xmlns:a16="http://schemas.microsoft.com/office/drawing/2014/main" id="{A8972371-6D1E-4161-B403-BB206B9A9C08}"/>
                    </a:ext>
                  </a:extLst>
                </p:cNvPr>
                <p:cNvSpPr/>
                <p:nvPr/>
              </p:nvSpPr>
              <p:spPr bwMode="auto">
                <a:xfrm>
                  <a:off x="745288" y="1090246"/>
                  <a:ext cx="84608" cy="1688748"/>
                </a:xfrm>
                <a:prstGeom prst="roundRect">
                  <a:avLst/>
                </a:prstGeom>
                <a:solidFill>
                  <a:schemeClr val="accent1"/>
                </a:solidFill>
                <a:ln w="9525">
                  <a:noFill/>
                  <a:round/>
                  <a:headEnd/>
                  <a:tailEnd/>
                </a:ln>
              </p:spPr>
              <p:txBody>
                <a:bodyPr vert="horz" wrap="square" lIns="216000" tIns="0" rIns="162000" bIns="0" numCol="1" rtlCol="0" anchor="ctr" anchorCtr="0" compatLnSpc="1">
                  <a:prstTxWarp prst="textNoShape">
                    <a:avLst/>
                  </a:prstTxWarp>
                </a:bodyPr>
                <a:lstStyle/>
                <a:p>
                  <a:pPr algn="ctr" defTabSz="685800" fontAlgn="auto">
                    <a:lnSpc>
                      <a:spcPts val="1230"/>
                    </a:lnSpc>
                    <a:spcBef>
                      <a:spcPts val="0"/>
                    </a:spcBef>
                    <a:spcAft>
                      <a:spcPts val="0"/>
                    </a:spcAft>
                  </a:pPr>
                  <a:endParaRPr lang="en-US" sz="675" b="1" dirty="0">
                    <a:solidFill>
                      <a:prstClr val="black">
                        <a:lumMod val="95000"/>
                        <a:lumOff val="5000"/>
                      </a:prstClr>
                    </a:solidFill>
                    <a:latin typeface="Century Gothic" panose="020B0502020202020204" pitchFamily="34" charset="0"/>
                    <a:cs typeface="+mn-cs"/>
                  </a:endParaRPr>
                </a:p>
              </p:txBody>
            </p:sp>
            <p:sp>
              <p:nvSpPr>
                <p:cNvPr id="40" name="Rounded Rectangle 46">
                  <a:extLst>
                    <a:ext uri="{FF2B5EF4-FFF2-40B4-BE49-F238E27FC236}">
                      <a16:creationId xmlns:a16="http://schemas.microsoft.com/office/drawing/2014/main" id="{B22931C7-DCC6-4385-A5F8-37ABACF848BF}"/>
                    </a:ext>
                  </a:extLst>
                </p:cNvPr>
                <p:cNvSpPr/>
                <p:nvPr/>
              </p:nvSpPr>
              <p:spPr bwMode="auto">
                <a:xfrm>
                  <a:off x="829895" y="1090247"/>
                  <a:ext cx="2509576" cy="1688748"/>
                </a:xfrm>
                <a:prstGeom prst="roundRect">
                  <a:avLst>
                    <a:gd name="adj" fmla="val 2801"/>
                  </a:avLst>
                </a:prstGeom>
                <a:gradFill flip="none" rotWithShape="1">
                  <a:gsLst>
                    <a:gs pos="0">
                      <a:schemeClr val="bg1">
                        <a:lumMod val="95000"/>
                      </a:schemeClr>
                    </a:gs>
                    <a:gs pos="100000">
                      <a:schemeClr val="bg1"/>
                    </a:gs>
                  </a:gsLst>
                  <a:lin ang="13500000" scaled="1"/>
                  <a:tileRect/>
                </a:gradFill>
                <a:ln w="9525">
                  <a:noFill/>
                  <a:round/>
                  <a:headEnd/>
                  <a:tailEnd/>
                </a:ln>
              </p:spPr>
              <p:txBody>
                <a:bodyPr vert="horz" wrap="square" lIns="216000" tIns="0" rIns="162000" bIns="0" numCol="1" rtlCol="0" anchor="ctr" anchorCtr="0" compatLnSpc="1">
                  <a:prstTxWarp prst="textNoShape">
                    <a:avLst/>
                  </a:prstTxWarp>
                </a:bodyPr>
                <a:lstStyle/>
                <a:p>
                  <a:pPr defTabSz="685800" fontAlgn="auto">
                    <a:lnSpc>
                      <a:spcPts val="1230"/>
                    </a:lnSpc>
                    <a:spcBef>
                      <a:spcPts val="0"/>
                    </a:spcBef>
                    <a:spcAft>
                      <a:spcPts val="0"/>
                    </a:spcAft>
                  </a:pPr>
                  <a:r>
                    <a:rPr lang="en-US" sz="1600" b="1" dirty="0">
                      <a:solidFill>
                        <a:srgbClr val="066DCA"/>
                      </a:solidFill>
                      <a:latin typeface="+mj-lt"/>
                      <a:cs typeface="+mn-cs"/>
                    </a:rPr>
                    <a:t>Basic Research</a:t>
                  </a:r>
                </a:p>
                <a:p>
                  <a:pPr defTabSz="685800" fontAlgn="auto">
                    <a:lnSpc>
                      <a:spcPts val="1230"/>
                    </a:lnSpc>
                    <a:spcBef>
                      <a:spcPts val="0"/>
                    </a:spcBef>
                    <a:spcAft>
                      <a:spcPts val="0"/>
                    </a:spcAft>
                  </a:pPr>
                  <a:endParaRPr lang="en-US" sz="1050" b="1" dirty="0">
                    <a:solidFill>
                      <a:srgbClr val="066DCA"/>
                    </a:solidFill>
                    <a:latin typeface="+mj-lt"/>
                    <a:cs typeface="+mn-cs"/>
                  </a:endParaRPr>
                </a:p>
                <a:p>
                  <a:pPr defTabSz="685800" fontAlgn="auto">
                    <a:lnSpc>
                      <a:spcPts val="1230"/>
                    </a:lnSpc>
                    <a:spcBef>
                      <a:spcPts val="0"/>
                    </a:spcBef>
                    <a:spcAft>
                      <a:spcPts val="0"/>
                    </a:spcAft>
                  </a:pPr>
                  <a:r>
                    <a:rPr lang="en-US" sz="1200" b="1" dirty="0">
                      <a:solidFill>
                        <a:prstClr val="white">
                          <a:lumMod val="50000"/>
                        </a:prstClr>
                      </a:solidFill>
                      <a:latin typeface="+mj-lt"/>
                      <a:cs typeface="+mn-cs"/>
                    </a:rPr>
                    <a:t>Funds for early- stage, innovative research</a:t>
                  </a:r>
                </a:p>
              </p:txBody>
            </p:sp>
          </p:grpSp>
        </p:grpSp>
        <p:grpSp>
          <p:nvGrpSpPr>
            <p:cNvPr id="30" name="Group 29">
              <a:extLst>
                <a:ext uri="{FF2B5EF4-FFF2-40B4-BE49-F238E27FC236}">
                  <a16:creationId xmlns:a16="http://schemas.microsoft.com/office/drawing/2014/main" id="{FC24C862-DB28-4FD8-A055-286790AF1FFA}"/>
                </a:ext>
              </a:extLst>
            </p:cNvPr>
            <p:cNvGrpSpPr/>
            <p:nvPr/>
          </p:nvGrpSpPr>
          <p:grpSpPr>
            <a:xfrm>
              <a:off x="4876801" y="4252770"/>
              <a:ext cx="7213610" cy="1861988"/>
              <a:chOff x="3657600" y="3278989"/>
              <a:chExt cx="5410207" cy="1454789"/>
            </a:xfrm>
          </p:grpSpPr>
          <p:grpSp>
            <p:nvGrpSpPr>
              <p:cNvPr id="31" name="Group 30">
                <a:extLst>
                  <a:ext uri="{FF2B5EF4-FFF2-40B4-BE49-F238E27FC236}">
                    <a16:creationId xmlns:a16="http://schemas.microsoft.com/office/drawing/2014/main" id="{DE867709-328A-4920-B831-5C47B66DD7DA}"/>
                  </a:ext>
                </a:extLst>
              </p:cNvPr>
              <p:cNvGrpSpPr/>
              <p:nvPr/>
            </p:nvGrpSpPr>
            <p:grpSpPr>
              <a:xfrm>
                <a:off x="3657600" y="3295688"/>
                <a:ext cx="3048000" cy="1438090"/>
                <a:chOff x="745288" y="1090246"/>
                <a:chExt cx="2594183" cy="1688748"/>
              </a:xfrm>
            </p:grpSpPr>
            <p:sp>
              <p:nvSpPr>
                <p:cNvPr id="35" name="Rounded Rectangle 54">
                  <a:extLst>
                    <a:ext uri="{FF2B5EF4-FFF2-40B4-BE49-F238E27FC236}">
                      <a16:creationId xmlns:a16="http://schemas.microsoft.com/office/drawing/2014/main" id="{BAA18D7A-0177-4DBD-B6E2-3586D43AD48B}"/>
                    </a:ext>
                  </a:extLst>
                </p:cNvPr>
                <p:cNvSpPr/>
                <p:nvPr/>
              </p:nvSpPr>
              <p:spPr bwMode="auto">
                <a:xfrm>
                  <a:off x="745288" y="1090246"/>
                  <a:ext cx="84608" cy="1688748"/>
                </a:xfrm>
                <a:prstGeom prst="roundRect">
                  <a:avLst/>
                </a:prstGeom>
                <a:solidFill>
                  <a:schemeClr val="accent1"/>
                </a:solidFill>
                <a:ln w="9525">
                  <a:noFill/>
                  <a:round/>
                  <a:headEnd/>
                  <a:tailEnd/>
                </a:ln>
              </p:spPr>
              <p:txBody>
                <a:bodyPr vert="horz" wrap="square" lIns="216000" tIns="0" rIns="162000" bIns="0" numCol="1" rtlCol="0" anchor="ctr" anchorCtr="0" compatLnSpc="1">
                  <a:prstTxWarp prst="textNoShape">
                    <a:avLst/>
                  </a:prstTxWarp>
                </a:bodyPr>
                <a:lstStyle/>
                <a:p>
                  <a:pPr algn="ctr" defTabSz="685800" fontAlgn="auto">
                    <a:lnSpc>
                      <a:spcPts val="1230"/>
                    </a:lnSpc>
                    <a:spcBef>
                      <a:spcPts val="0"/>
                    </a:spcBef>
                    <a:spcAft>
                      <a:spcPts val="0"/>
                    </a:spcAft>
                  </a:pPr>
                  <a:endParaRPr lang="en-US" sz="675" b="1" dirty="0">
                    <a:solidFill>
                      <a:prstClr val="black">
                        <a:lumMod val="95000"/>
                        <a:lumOff val="5000"/>
                      </a:prstClr>
                    </a:solidFill>
                    <a:latin typeface="Century Gothic" panose="020B0502020202020204" pitchFamily="34" charset="0"/>
                    <a:cs typeface="+mn-cs"/>
                  </a:endParaRPr>
                </a:p>
              </p:txBody>
            </p:sp>
            <p:sp>
              <p:nvSpPr>
                <p:cNvPr id="36" name="Rounded Rectangle 55">
                  <a:extLst>
                    <a:ext uri="{FF2B5EF4-FFF2-40B4-BE49-F238E27FC236}">
                      <a16:creationId xmlns:a16="http://schemas.microsoft.com/office/drawing/2014/main" id="{C154E291-A75D-4755-8ED9-A9D03BF8342D}"/>
                    </a:ext>
                  </a:extLst>
                </p:cNvPr>
                <p:cNvSpPr/>
                <p:nvPr/>
              </p:nvSpPr>
              <p:spPr bwMode="auto">
                <a:xfrm>
                  <a:off x="829895" y="1090246"/>
                  <a:ext cx="2509576" cy="1688748"/>
                </a:xfrm>
                <a:prstGeom prst="roundRect">
                  <a:avLst>
                    <a:gd name="adj" fmla="val 2725"/>
                  </a:avLst>
                </a:prstGeom>
                <a:gradFill flip="none" rotWithShape="1">
                  <a:gsLst>
                    <a:gs pos="0">
                      <a:schemeClr val="bg1">
                        <a:lumMod val="95000"/>
                      </a:schemeClr>
                    </a:gs>
                    <a:gs pos="100000">
                      <a:schemeClr val="bg1"/>
                    </a:gs>
                  </a:gsLst>
                  <a:lin ang="13500000" scaled="1"/>
                  <a:tileRect/>
                </a:gradFill>
                <a:ln w="9525">
                  <a:noFill/>
                  <a:round/>
                  <a:headEnd/>
                  <a:tailEnd/>
                </a:ln>
              </p:spPr>
              <p:txBody>
                <a:bodyPr vert="horz" wrap="square" lIns="216000" tIns="0" rIns="162000" bIns="0" numCol="1" rtlCol="0" anchor="ctr" anchorCtr="0" compatLnSpc="1">
                  <a:prstTxWarp prst="textNoShape">
                    <a:avLst/>
                  </a:prstTxWarp>
                </a:bodyPr>
                <a:lstStyle/>
                <a:p>
                  <a:pPr defTabSz="685800" fontAlgn="auto">
                    <a:lnSpc>
                      <a:spcPts val="1230"/>
                    </a:lnSpc>
                    <a:spcBef>
                      <a:spcPts val="0"/>
                    </a:spcBef>
                    <a:spcAft>
                      <a:spcPts val="0"/>
                    </a:spcAft>
                  </a:pPr>
                  <a:r>
                    <a:rPr lang="en-US" sz="1600" b="1" dirty="0">
                      <a:solidFill>
                        <a:srgbClr val="066DCA"/>
                      </a:solidFill>
                      <a:latin typeface="+mj-lt"/>
                      <a:cs typeface="+mn-cs"/>
                    </a:rPr>
                    <a:t>Applied Research</a:t>
                  </a:r>
                </a:p>
                <a:p>
                  <a:pPr defTabSz="685800" fontAlgn="auto">
                    <a:lnSpc>
                      <a:spcPts val="1230"/>
                    </a:lnSpc>
                    <a:spcBef>
                      <a:spcPts val="0"/>
                    </a:spcBef>
                    <a:spcAft>
                      <a:spcPts val="0"/>
                    </a:spcAft>
                  </a:pPr>
                  <a:endParaRPr lang="en-US" sz="1050" b="1" dirty="0">
                    <a:solidFill>
                      <a:srgbClr val="066DCA"/>
                    </a:solidFill>
                    <a:latin typeface="+mj-lt"/>
                    <a:cs typeface="+mn-cs"/>
                  </a:endParaRPr>
                </a:p>
                <a:p>
                  <a:pPr defTabSz="685800" fontAlgn="auto">
                    <a:lnSpc>
                      <a:spcPts val="1230"/>
                    </a:lnSpc>
                    <a:spcBef>
                      <a:spcPts val="0"/>
                    </a:spcBef>
                    <a:spcAft>
                      <a:spcPts val="0"/>
                    </a:spcAft>
                  </a:pPr>
                  <a:r>
                    <a:rPr lang="en-US" sz="1200" b="1" dirty="0">
                      <a:solidFill>
                        <a:prstClr val="white">
                          <a:lumMod val="50000"/>
                        </a:prstClr>
                      </a:solidFill>
                      <a:latin typeface="+mj-lt"/>
                      <a:cs typeface="+mn-cs"/>
                    </a:rPr>
                    <a:t>Funds for late-stage, developmental research</a:t>
                  </a:r>
                  <a:endParaRPr lang="en-US" sz="1200" b="1" dirty="0">
                    <a:solidFill>
                      <a:prstClr val="black">
                        <a:lumMod val="95000"/>
                        <a:lumOff val="5000"/>
                      </a:prstClr>
                    </a:solidFill>
                    <a:latin typeface="+mj-lt"/>
                    <a:cs typeface="+mn-cs"/>
                  </a:endParaRPr>
                </a:p>
              </p:txBody>
            </p:sp>
          </p:grpSp>
          <p:grpSp>
            <p:nvGrpSpPr>
              <p:cNvPr id="32" name="Group 31">
                <a:extLst>
                  <a:ext uri="{FF2B5EF4-FFF2-40B4-BE49-F238E27FC236}">
                    <a16:creationId xmlns:a16="http://schemas.microsoft.com/office/drawing/2014/main" id="{7654AA85-2F14-4542-A700-EC70FF742BB1}"/>
                  </a:ext>
                </a:extLst>
              </p:cNvPr>
              <p:cNvGrpSpPr/>
              <p:nvPr/>
            </p:nvGrpSpPr>
            <p:grpSpPr>
              <a:xfrm>
                <a:off x="6784859" y="3278989"/>
                <a:ext cx="2282948" cy="1454788"/>
                <a:chOff x="745288" y="1070637"/>
                <a:chExt cx="1943039" cy="1708357"/>
              </a:xfrm>
            </p:grpSpPr>
            <p:sp>
              <p:nvSpPr>
                <p:cNvPr id="34" name="Rounded Rectangle 53">
                  <a:extLst>
                    <a:ext uri="{FF2B5EF4-FFF2-40B4-BE49-F238E27FC236}">
                      <a16:creationId xmlns:a16="http://schemas.microsoft.com/office/drawing/2014/main" id="{73213990-353E-417F-BEDE-333232F5D6C4}"/>
                    </a:ext>
                  </a:extLst>
                </p:cNvPr>
                <p:cNvSpPr/>
                <p:nvPr/>
              </p:nvSpPr>
              <p:spPr bwMode="auto">
                <a:xfrm>
                  <a:off x="829895" y="1070637"/>
                  <a:ext cx="1858432" cy="1688748"/>
                </a:xfrm>
                <a:prstGeom prst="roundRect">
                  <a:avLst>
                    <a:gd name="adj" fmla="val 0"/>
                  </a:avLst>
                </a:prstGeom>
                <a:gradFill flip="none" rotWithShape="1">
                  <a:gsLst>
                    <a:gs pos="0">
                      <a:schemeClr val="bg1">
                        <a:lumMod val="95000"/>
                      </a:schemeClr>
                    </a:gs>
                    <a:gs pos="100000">
                      <a:schemeClr val="bg1"/>
                    </a:gs>
                  </a:gsLst>
                  <a:lin ang="13500000" scaled="1"/>
                  <a:tileRect/>
                </a:gradFill>
                <a:ln w="9525">
                  <a:noFill/>
                  <a:round/>
                  <a:headEnd/>
                  <a:tailEnd/>
                </a:ln>
              </p:spPr>
              <p:txBody>
                <a:bodyPr vert="horz" wrap="square" lIns="216000" tIns="0" rIns="108000" bIns="0" numCol="1" rtlCol="0" anchor="ctr" anchorCtr="0" compatLnSpc="1">
                  <a:prstTxWarp prst="textNoShape">
                    <a:avLst/>
                  </a:prstTxWarp>
                </a:bodyPr>
                <a:lstStyle/>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r>
                    <a:rPr lang="en-US" sz="1400" b="1" dirty="0">
                      <a:solidFill>
                        <a:srgbClr val="0F5494"/>
                      </a:solidFill>
                      <a:latin typeface="+mj-lt"/>
                      <a:cs typeface="+mn-cs"/>
                    </a:rPr>
                    <a:t>CVP + Opt. Vouchers</a:t>
                  </a:r>
                </a:p>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endParaRPr lang="en-US" sz="1400" b="1" dirty="0">
                    <a:solidFill>
                      <a:srgbClr val="0F5494"/>
                    </a:solidFill>
                    <a:latin typeface="+mj-lt"/>
                    <a:cs typeface="+mn-cs"/>
                  </a:endParaRPr>
                </a:p>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r>
                    <a:rPr lang="en-US" sz="1400" b="1" dirty="0">
                      <a:solidFill>
                        <a:srgbClr val="0F5494"/>
                      </a:solidFill>
                      <a:latin typeface="+mj-lt"/>
                      <a:cs typeface="+mn-cs"/>
                    </a:rPr>
                    <a:t>TDP</a:t>
                  </a:r>
                </a:p>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endParaRPr lang="en-US" sz="1400" b="1" dirty="0">
                    <a:solidFill>
                      <a:srgbClr val="0F5494"/>
                    </a:solidFill>
                    <a:latin typeface="+mj-lt"/>
                    <a:cs typeface="+mn-cs"/>
                  </a:endParaRPr>
                </a:p>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r>
                    <a:rPr lang="en-US" sz="1400" b="1" dirty="0">
                      <a:solidFill>
                        <a:srgbClr val="0F5494"/>
                      </a:solidFill>
                      <a:latin typeface="+mj-lt"/>
                      <a:cs typeface="+mn-cs"/>
                    </a:rPr>
                    <a:t>TDP Lite</a:t>
                  </a:r>
                </a:p>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endParaRPr lang="en-US" sz="1400" b="1" dirty="0">
                    <a:solidFill>
                      <a:srgbClr val="0F5494"/>
                    </a:solidFill>
                    <a:latin typeface="+mj-lt"/>
                    <a:cs typeface="+mn-cs"/>
                  </a:endParaRPr>
                </a:p>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r>
                    <a:rPr lang="en-US" sz="1400" b="1" dirty="0">
                      <a:solidFill>
                        <a:srgbClr val="0F5494"/>
                      </a:solidFill>
                      <a:latin typeface="+mj-lt"/>
                      <a:cs typeface="+mn-cs"/>
                    </a:rPr>
                    <a:t>Thematic</a:t>
                  </a:r>
                </a:p>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endParaRPr lang="en-US" sz="1400" b="1" dirty="0">
                    <a:solidFill>
                      <a:srgbClr val="0F5494"/>
                    </a:solidFill>
                    <a:latin typeface="+mj-lt"/>
                    <a:cs typeface="+mn-cs"/>
                  </a:endParaRPr>
                </a:p>
                <a:p>
                  <a:pPr marL="171446" indent="-171446" defTabSz="685800" fontAlgn="auto">
                    <a:lnSpc>
                      <a:spcPts val="1230"/>
                    </a:lnSpc>
                    <a:spcBef>
                      <a:spcPts val="0"/>
                    </a:spcBef>
                    <a:spcAft>
                      <a:spcPts val="0"/>
                    </a:spcAft>
                    <a:buClr>
                      <a:srgbClr val="00A4E6"/>
                    </a:buClr>
                    <a:buSzPct val="130000"/>
                    <a:buFont typeface="Arial" panose="020B0604020202020204" pitchFamily="34" charset="0"/>
                    <a:buChar char="•"/>
                  </a:pPr>
                  <a:r>
                    <a:rPr lang="en-US" sz="1400" b="1" dirty="0">
                      <a:solidFill>
                        <a:srgbClr val="0F5494"/>
                      </a:solidFill>
                      <a:latin typeface="+mj-lt"/>
                      <a:cs typeface="+mn-cs"/>
                    </a:rPr>
                    <a:t>SRF</a:t>
                  </a:r>
                </a:p>
              </p:txBody>
            </p:sp>
            <p:sp>
              <p:nvSpPr>
                <p:cNvPr id="33" name="Rounded Rectangle 52">
                  <a:extLst>
                    <a:ext uri="{FF2B5EF4-FFF2-40B4-BE49-F238E27FC236}">
                      <a16:creationId xmlns:a16="http://schemas.microsoft.com/office/drawing/2014/main" id="{9B52D9FB-D8A9-48CF-AE72-BD18BEEF116C}"/>
                    </a:ext>
                  </a:extLst>
                </p:cNvPr>
                <p:cNvSpPr/>
                <p:nvPr/>
              </p:nvSpPr>
              <p:spPr bwMode="auto">
                <a:xfrm>
                  <a:off x="745288" y="1090246"/>
                  <a:ext cx="84608" cy="1688748"/>
                </a:xfrm>
                <a:prstGeom prst="roundRect">
                  <a:avLst/>
                </a:prstGeom>
                <a:solidFill>
                  <a:schemeClr val="accent6"/>
                </a:solidFill>
                <a:ln w="9525">
                  <a:noFill/>
                  <a:round/>
                  <a:headEnd/>
                  <a:tailEnd/>
                </a:ln>
              </p:spPr>
              <p:txBody>
                <a:bodyPr vert="horz" wrap="square" lIns="216000" tIns="0" rIns="162000" bIns="0" numCol="1" rtlCol="0" anchor="ctr" anchorCtr="0" compatLnSpc="1">
                  <a:prstTxWarp prst="textNoShape">
                    <a:avLst/>
                  </a:prstTxWarp>
                </a:bodyPr>
                <a:lstStyle/>
                <a:p>
                  <a:pPr algn="ctr" defTabSz="685800" fontAlgn="auto">
                    <a:lnSpc>
                      <a:spcPts val="1230"/>
                    </a:lnSpc>
                    <a:spcBef>
                      <a:spcPts val="0"/>
                    </a:spcBef>
                    <a:spcAft>
                      <a:spcPts val="0"/>
                    </a:spcAft>
                  </a:pPr>
                  <a:endParaRPr lang="en-US" sz="675" b="1" dirty="0">
                    <a:solidFill>
                      <a:prstClr val="black">
                        <a:lumMod val="95000"/>
                        <a:lumOff val="5000"/>
                      </a:prstClr>
                    </a:solidFill>
                    <a:latin typeface="Century Gothic" panose="020B0502020202020204" pitchFamily="34" charset="0"/>
                    <a:cs typeface="+mn-cs"/>
                  </a:endParaRPr>
                </a:p>
              </p:txBody>
            </p:sp>
          </p:grpSp>
        </p:grpSp>
      </p:grpSp>
      <p:pic>
        <p:nvPicPr>
          <p:cNvPr id="51" name="Picture 50">
            <a:extLst>
              <a:ext uri="{FF2B5EF4-FFF2-40B4-BE49-F238E27FC236}">
                <a16:creationId xmlns:a16="http://schemas.microsoft.com/office/drawing/2014/main" id="{CCA1A9C2-211B-4F49-A83B-DCFB7085A258}"/>
              </a:ext>
            </a:extLst>
          </p:cNvPr>
          <p:cNvPicPr>
            <a:picLocks noChangeAspect="1"/>
          </p:cNvPicPr>
          <p:nvPr/>
        </p:nvPicPr>
        <p:blipFill>
          <a:blip r:embed="rId3"/>
          <a:stretch>
            <a:fillRect/>
          </a:stretch>
        </p:blipFill>
        <p:spPr>
          <a:xfrm>
            <a:off x="2735562" y="229857"/>
            <a:ext cx="1362575" cy="813887"/>
          </a:xfrm>
          <a:prstGeom prst="rect">
            <a:avLst/>
          </a:prstGeom>
          <a:noFill/>
          <a:ln cap="flat">
            <a:noFill/>
          </a:ln>
        </p:spPr>
      </p:pic>
      <p:pic>
        <p:nvPicPr>
          <p:cNvPr id="52" name="Picture 51" descr="Logo, company name&#10;&#10;Description automatically generated">
            <a:extLst>
              <a:ext uri="{FF2B5EF4-FFF2-40B4-BE49-F238E27FC236}">
                <a16:creationId xmlns:a16="http://schemas.microsoft.com/office/drawing/2014/main" id="{FF46DC9D-36B5-4648-B1DF-E4732077D4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6" t="27672" r="11536" b="28873"/>
          <a:stretch/>
        </p:blipFill>
        <p:spPr>
          <a:xfrm>
            <a:off x="4467876" y="117363"/>
            <a:ext cx="1730692" cy="942132"/>
          </a:xfrm>
          <a:prstGeom prst="rect">
            <a:avLst/>
          </a:prstGeom>
        </p:spPr>
      </p:pic>
      <p:pic>
        <p:nvPicPr>
          <p:cNvPr id="53" name="Picture 12">
            <a:extLst>
              <a:ext uri="{FF2B5EF4-FFF2-40B4-BE49-F238E27FC236}">
                <a16:creationId xmlns:a16="http://schemas.microsoft.com/office/drawing/2014/main" id="{C38E5691-23A5-4E78-A710-E2A6292AB1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609" t="29070" r="35406" b="9965"/>
          <a:stretch/>
        </p:blipFill>
        <p:spPr bwMode="auto">
          <a:xfrm>
            <a:off x="6603322" y="117363"/>
            <a:ext cx="2318783" cy="106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a:extLst>
              <a:ext uri="{FF2B5EF4-FFF2-40B4-BE49-F238E27FC236}">
                <a16:creationId xmlns:a16="http://schemas.microsoft.com/office/drawing/2014/main" id="{F611EF15-AF31-4E01-B178-337EC9D29148}"/>
              </a:ext>
            </a:extLst>
          </p:cNvPr>
          <p:cNvPicPr>
            <a:picLocks noChangeAspect="1"/>
          </p:cNvPicPr>
          <p:nvPr/>
        </p:nvPicPr>
        <p:blipFill rotWithShape="1">
          <a:blip r:embed="rId6"/>
          <a:srcRect t="7987" b="13001"/>
          <a:stretch/>
        </p:blipFill>
        <p:spPr>
          <a:xfrm>
            <a:off x="134752" y="5600941"/>
            <a:ext cx="2239456" cy="1200681"/>
          </a:xfrm>
          <a:prstGeom prst="rect">
            <a:avLst/>
          </a:prstGeom>
        </p:spPr>
      </p:pic>
      <p:pic>
        <p:nvPicPr>
          <p:cNvPr id="7" name="Picture 6" descr="Logo&#10;&#10;Description automatically generated">
            <a:extLst>
              <a:ext uri="{FF2B5EF4-FFF2-40B4-BE49-F238E27FC236}">
                <a16:creationId xmlns:a16="http://schemas.microsoft.com/office/drawing/2014/main" id="{BF586284-42BD-430D-89B6-CFA0E18250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082" b="14686"/>
          <a:stretch/>
        </p:blipFill>
        <p:spPr>
          <a:xfrm>
            <a:off x="2363079" y="5818348"/>
            <a:ext cx="2058249" cy="854544"/>
          </a:xfrm>
          <a:prstGeom prst="rect">
            <a:avLst/>
          </a:prstGeom>
        </p:spPr>
      </p:pic>
      <p:pic>
        <p:nvPicPr>
          <p:cNvPr id="57" name="Picture 12">
            <a:extLst>
              <a:ext uri="{FF2B5EF4-FFF2-40B4-BE49-F238E27FC236}">
                <a16:creationId xmlns:a16="http://schemas.microsoft.com/office/drawing/2014/main" id="{39BAA041-4E9E-4A39-AED6-346916467BF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3" t="30389" r="68521" b="19412"/>
          <a:stretch/>
        </p:blipFill>
        <p:spPr bwMode="auto">
          <a:xfrm>
            <a:off x="4572000" y="5863708"/>
            <a:ext cx="2031322" cy="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A blue sign with white text&#10;&#10;Description automatically generated with medium confidence">
            <a:extLst>
              <a:ext uri="{FF2B5EF4-FFF2-40B4-BE49-F238E27FC236}">
                <a16:creationId xmlns:a16="http://schemas.microsoft.com/office/drawing/2014/main" id="{7974F34E-F96B-4D2F-8207-769F0A8DC29F}"/>
              </a:ext>
            </a:extLst>
          </p:cNvPr>
          <p:cNvPicPr>
            <a:picLocks noChangeAspect="1"/>
          </p:cNvPicPr>
          <p:nvPr/>
        </p:nvPicPr>
        <p:blipFill rotWithShape="1">
          <a:blip r:embed="rId8"/>
          <a:srcRect t="9677" r="4894"/>
          <a:stretch/>
        </p:blipFill>
        <p:spPr>
          <a:xfrm>
            <a:off x="6815191" y="5760363"/>
            <a:ext cx="2194057" cy="881836"/>
          </a:xfrm>
          <a:prstGeom prst="rect">
            <a:avLst/>
          </a:prstGeom>
        </p:spPr>
      </p:pic>
      <p:sp>
        <p:nvSpPr>
          <p:cNvPr id="2" name="Slide Number Placeholder 1">
            <a:extLst>
              <a:ext uri="{FF2B5EF4-FFF2-40B4-BE49-F238E27FC236}">
                <a16:creationId xmlns:a16="http://schemas.microsoft.com/office/drawing/2014/main" id="{7745D61E-2FC4-4667-8701-37032084754F}"/>
              </a:ext>
            </a:extLst>
          </p:cNvPr>
          <p:cNvSpPr>
            <a:spLocks noGrp="1"/>
          </p:cNvSpPr>
          <p:nvPr>
            <p:ph type="sldNum" sz="quarter" idx="12"/>
          </p:nvPr>
        </p:nvSpPr>
        <p:spPr/>
        <p:txBody>
          <a:bodyPr/>
          <a:lstStyle/>
          <a:p>
            <a:pPr>
              <a:defRPr/>
            </a:pPr>
            <a:fld id="{0C20F2A4-2C27-482F-A7A7-BA25B649ED31}" type="slidenum">
              <a:rPr lang="en-GB" smtClean="0"/>
              <a:pPr>
                <a:defRPr/>
              </a:pPr>
              <a:t>5</a:t>
            </a:fld>
            <a:endParaRPr lang="en-GB"/>
          </a:p>
        </p:txBody>
      </p:sp>
      <p:pic>
        <p:nvPicPr>
          <p:cNvPr id="50" name="Picture 49" descr="Text&#10;&#10;Description automatically generated">
            <a:extLst>
              <a:ext uri="{FF2B5EF4-FFF2-40B4-BE49-F238E27FC236}">
                <a16:creationId xmlns:a16="http://schemas.microsoft.com/office/drawing/2014/main" id="{8EB0E184-D253-423B-B551-5CE2E63192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6325" y="312801"/>
            <a:ext cx="2363203" cy="648000"/>
          </a:xfrm>
          <a:prstGeom prst="rect">
            <a:avLst/>
          </a:prstGeom>
        </p:spPr>
      </p:pic>
      <p:pic>
        <p:nvPicPr>
          <p:cNvPr id="49" name="Picture 48">
            <a:extLst>
              <a:ext uri="{FF2B5EF4-FFF2-40B4-BE49-F238E27FC236}">
                <a16:creationId xmlns:a16="http://schemas.microsoft.com/office/drawing/2014/main" id="{8464F59E-9F3D-408C-A7F9-BCD0244C8787}"/>
              </a:ext>
            </a:extLst>
          </p:cNvPr>
          <p:cNvPicPr>
            <a:picLocks noChangeAspect="1"/>
          </p:cNvPicPr>
          <p:nvPr/>
        </p:nvPicPr>
        <p:blipFill rotWithShape="1">
          <a:blip r:embed="rId6"/>
          <a:srcRect t="7987" b="13001"/>
          <a:stretch/>
        </p:blipFill>
        <p:spPr>
          <a:xfrm>
            <a:off x="174338" y="5600941"/>
            <a:ext cx="2239456" cy="1200681"/>
          </a:xfrm>
          <a:prstGeom prst="rect">
            <a:avLst/>
          </a:prstGeom>
        </p:spPr>
      </p:pic>
      <p:pic>
        <p:nvPicPr>
          <p:cNvPr id="55" name="Picture 54" descr="Logo&#10;&#10;Description automatically generated">
            <a:extLst>
              <a:ext uri="{FF2B5EF4-FFF2-40B4-BE49-F238E27FC236}">
                <a16:creationId xmlns:a16="http://schemas.microsoft.com/office/drawing/2014/main" id="{155F66FD-F9EB-4D4C-82F1-07930F0C57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082" b="14686"/>
          <a:stretch/>
        </p:blipFill>
        <p:spPr>
          <a:xfrm>
            <a:off x="2402665" y="5818348"/>
            <a:ext cx="2058249" cy="854544"/>
          </a:xfrm>
          <a:prstGeom prst="rect">
            <a:avLst/>
          </a:prstGeom>
        </p:spPr>
      </p:pic>
      <p:pic>
        <p:nvPicPr>
          <p:cNvPr id="56" name="Picture 12">
            <a:extLst>
              <a:ext uri="{FF2B5EF4-FFF2-40B4-BE49-F238E27FC236}">
                <a16:creationId xmlns:a16="http://schemas.microsoft.com/office/drawing/2014/main" id="{B057D34A-F1D8-4505-BF72-5A9E91A9146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3" t="30389" r="68521" b="19412"/>
          <a:stretch/>
        </p:blipFill>
        <p:spPr bwMode="auto">
          <a:xfrm>
            <a:off x="4611586" y="5863708"/>
            <a:ext cx="2031322" cy="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33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447079-D3AC-4D7A-984E-68CBA601BAB3}"/>
              </a:ext>
            </a:extLst>
          </p:cNvPr>
          <p:cNvSpPr>
            <a:spLocks noGrp="1"/>
          </p:cNvSpPr>
          <p:nvPr>
            <p:ph type="title"/>
          </p:nvPr>
        </p:nvSpPr>
        <p:spPr>
          <a:xfrm>
            <a:off x="0" y="470976"/>
            <a:ext cx="9144000" cy="591347"/>
          </a:xfrm>
          <a:solidFill>
            <a:srgbClr val="C21C4F"/>
          </a:solidFill>
        </p:spPr>
        <p:txBody>
          <a:bodyPr>
            <a:normAutofit/>
          </a:bodyPr>
          <a:lstStyle/>
          <a:p>
            <a:pPr algn="ctr"/>
            <a:r>
              <a:rPr lang="en-GB" b="1" dirty="0">
                <a:solidFill>
                  <a:schemeClr val="bg1"/>
                </a:solidFill>
              </a:rPr>
              <a:t>Introduction to IPAS+</a:t>
            </a:r>
          </a:p>
        </p:txBody>
      </p:sp>
      <p:sp>
        <p:nvSpPr>
          <p:cNvPr id="10" name="文本框 9">
            <a:extLst>
              <a:ext uri="{FF2B5EF4-FFF2-40B4-BE49-F238E27FC236}">
                <a16:creationId xmlns:a16="http://schemas.microsoft.com/office/drawing/2014/main" id="{6315C366-5C1D-4CFD-A03E-C17D5E7A76E0}"/>
              </a:ext>
            </a:extLst>
          </p:cNvPr>
          <p:cNvSpPr txBox="1"/>
          <p:nvPr/>
        </p:nvSpPr>
        <p:spPr>
          <a:xfrm>
            <a:off x="659135" y="2053289"/>
            <a:ext cx="1257300" cy="1107996"/>
          </a:xfrm>
          <a:prstGeom prst="rect">
            <a:avLst/>
          </a:prstGeom>
          <a:noFill/>
        </p:spPr>
        <p:txBody>
          <a:bodyPr wrap="square" rtlCol="0">
            <a:spAutoFit/>
          </a:bodyPr>
          <a:lstStyle/>
          <a:p>
            <a:pPr algn="ctr"/>
            <a:r>
              <a:rPr kumimoji="1" lang="en-US" altLang="zh-CN" sz="6600" b="1" dirty="0">
                <a:solidFill>
                  <a:srgbClr val="FFFFFF"/>
                </a:solidFill>
                <a:latin typeface="+mj-lt"/>
              </a:rPr>
              <a:t>0</a:t>
            </a:r>
            <a:endParaRPr kumimoji="1" lang="zh-CN" altLang="en-US" sz="6600" b="1" dirty="0">
              <a:solidFill>
                <a:srgbClr val="FFFFFF"/>
              </a:solidFill>
              <a:latin typeface="+mj-lt"/>
            </a:endParaRPr>
          </a:p>
        </p:txBody>
      </p:sp>
      <p:sp>
        <p:nvSpPr>
          <p:cNvPr id="11" name="矩形 1">
            <a:extLst>
              <a:ext uri="{FF2B5EF4-FFF2-40B4-BE49-F238E27FC236}">
                <a16:creationId xmlns:a16="http://schemas.microsoft.com/office/drawing/2014/main" id="{0FA7F245-B5D2-4AF3-9DB2-EB9899A072EF}"/>
              </a:ext>
            </a:extLst>
          </p:cNvPr>
          <p:cNvSpPr/>
          <p:nvPr/>
        </p:nvSpPr>
        <p:spPr>
          <a:xfrm>
            <a:off x="1051679" y="2482622"/>
            <a:ext cx="6211694" cy="436273"/>
          </a:xfrm>
          <a:prstGeom prst="rect">
            <a:avLst/>
          </a:prstGeom>
        </p:spPr>
        <p:txBody>
          <a:bodyPr wrap="square">
            <a:spAutoFit/>
          </a:bodyPr>
          <a:lstStyle/>
          <a:p>
            <a:pPr algn="just">
              <a:lnSpc>
                <a:spcPct val="150000"/>
              </a:lnSpc>
            </a:pPr>
            <a:endParaRPr lang="en-GB" altLang="zh-CN" sz="1700" dirty="0">
              <a:solidFill>
                <a:schemeClr val="tx1">
                  <a:lumMod val="85000"/>
                  <a:lumOff val="15000"/>
                </a:schemeClr>
              </a:solidFill>
              <a:latin typeface="Arial"/>
              <a:cs typeface="Arial"/>
            </a:endParaRPr>
          </a:p>
        </p:txBody>
      </p:sp>
      <p:sp>
        <p:nvSpPr>
          <p:cNvPr id="2" name="Slide Number Placeholder 1">
            <a:extLst>
              <a:ext uri="{FF2B5EF4-FFF2-40B4-BE49-F238E27FC236}">
                <a16:creationId xmlns:a16="http://schemas.microsoft.com/office/drawing/2014/main" id="{F64E18A4-9199-48BF-8B2E-4B714BF91372}"/>
              </a:ext>
            </a:extLst>
          </p:cNvPr>
          <p:cNvSpPr>
            <a:spLocks noGrp="1"/>
          </p:cNvSpPr>
          <p:nvPr>
            <p:ph type="sldNum" sz="quarter" idx="12"/>
          </p:nvPr>
        </p:nvSpPr>
        <p:spPr/>
        <p:txBody>
          <a:bodyPr/>
          <a:lstStyle/>
          <a:p>
            <a:pPr>
              <a:defRPr/>
            </a:pPr>
            <a:fld id="{0C20F2A4-2C27-482F-A7A7-BA25B649ED31}" type="slidenum">
              <a:rPr lang="en-GB" smtClean="0"/>
              <a:pPr>
                <a:defRPr/>
              </a:pPr>
              <a:t>6</a:t>
            </a:fld>
            <a:endParaRPr lang="en-GB"/>
          </a:p>
        </p:txBody>
      </p:sp>
      <p:sp>
        <p:nvSpPr>
          <p:cNvPr id="43" name="Content Placeholder 2">
            <a:extLst>
              <a:ext uri="{FF2B5EF4-FFF2-40B4-BE49-F238E27FC236}">
                <a16:creationId xmlns:a16="http://schemas.microsoft.com/office/drawing/2014/main" id="{3AFA8BF8-3B47-4E3D-8959-07F4A1938B8B}"/>
              </a:ext>
            </a:extLst>
          </p:cNvPr>
          <p:cNvSpPr>
            <a:spLocks noGrp="1"/>
          </p:cNvSpPr>
          <p:nvPr>
            <p:ph idx="1"/>
          </p:nvPr>
        </p:nvSpPr>
        <p:spPr>
          <a:xfrm>
            <a:off x="577124" y="1401610"/>
            <a:ext cx="7989752" cy="3842743"/>
          </a:xfrm>
        </p:spPr>
        <p:txBody>
          <a:bodyPr>
            <a:noAutofit/>
          </a:bodyPr>
          <a:lstStyle/>
          <a:p>
            <a:pPr algn="just">
              <a:lnSpc>
                <a:spcPct val="150000"/>
              </a:lnSpc>
            </a:pPr>
            <a:r>
              <a:rPr lang="en-US" sz="1800" dirty="0">
                <a:latin typeface="Arial" panose="020B0604020202020204" pitchFamily="34" charset="0"/>
                <a:cs typeface="Arial" panose="020B0604020202020204" pitchFamily="34" charset="0"/>
              </a:rPr>
              <a:t>There are </a:t>
            </a:r>
            <a:r>
              <a:rPr lang="en-US" sz="1800" b="1" dirty="0">
                <a:latin typeface="Arial" panose="020B0604020202020204" pitchFamily="34" charset="0"/>
                <a:cs typeface="Arial" panose="020B0604020202020204" pitchFamily="34" charset="0"/>
              </a:rPr>
              <a:t>two options </a:t>
            </a:r>
            <a:r>
              <a:rPr lang="en-US" sz="1800" dirty="0">
                <a:latin typeface="Arial" panose="020B0604020202020204" pitchFamily="34" charset="0"/>
                <a:cs typeface="Arial" panose="020B0604020202020204" pitchFamily="34" charset="0"/>
              </a:rPr>
              <a:t>for IPAS+:</a:t>
            </a:r>
          </a:p>
          <a:p>
            <a:pPr lvl="0" indent="0">
              <a:lnSpc>
                <a:spcPct val="100000"/>
              </a:lnSpc>
              <a:spcBef>
                <a:spcPts val="600"/>
              </a:spcBef>
              <a:spcAft>
                <a:spcPts val="1200"/>
              </a:spcAft>
              <a:buNone/>
            </a:pPr>
            <a:r>
              <a:rPr lang="en-GB" sz="1800" b="1" dirty="0">
                <a:latin typeface="Arial" panose="020B0604020202020204" pitchFamily="34" charset="0"/>
                <a:cs typeface="Arial" panose="020B0604020202020204" pitchFamily="34" charset="0"/>
              </a:rPr>
              <a:t>Option A</a:t>
            </a:r>
            <a:r>
              <a:rPr lang="en-GB" sz="1800" dirty="0">
                <a:latin typeface="Arial" panose="020B0604020202020204" pitchFamily="34" charset="0"/>
                <a:cs typeface="Arial" panose="020B0604020202020204" pitchFamily="34" charset="0"/>
              </a:rPr>
              <a:t>: Opportunities for collaborative initiatives between Maltese entities and at least one foreign entity of proven track record of excellence and experience.</a:t>
            </a:r>
          </a:p>
          <a:p>
            <a:pPr lvl="0" indent="0">
              <a:lnSpc>
                <a:spcPct val="100000"/>
              </a:lnSpc>
              <a:spcBef>
                <a:spcPts val="600"/>
              </a:spcBef>
              <a:spcAft>
                <a:spcPts val="1200"/>
              </a:spcAft>
              <a:buNone/>
            </a:pPr>
            <a:r>
              <a:rPr lang="en-GB" sz="1800" b="1" dirty="0">
                <a:latin typeface="Arial" panose="020B0604020202020204" pitchFamily="34" charset="0"/>
                <a:cs typeface="Arial" panose="020B0604020202020204" pitchFamily="34" charset="0"/>
              </a:rPr>
              <a:t>Option B</a:t>
            </a:r>
            <a:r>
              <a:rPr lang="en-GB" sz="1800" dirty="0">
                <a:latin typeface="Arial" panose="020B0604020202020204" pitchFamily="34" charset="0"/>
                <a:cs typeface="Arial" panose="020B0604020202020204" pitchFamily="34" charset="0"/>
              </a:rPr>
              <a:t>: Opportunities for Maltese entities intending to submit a Horizon Europe proposal as the coordinator of the consortium to engage a service provider.</a:t>
            </a:r>
          </a:p>
          <a:p>
            <a:pPr lvl="0" indent="0">
              <a:lnSpc>
                <a:spcPct val="100000"/>
              </a:lnSpc>
              <a:spcBef>
                <a:spcPts val="600"/>
              </a:spcBef>
              <a:spcAft>
                <a:spcPts val="1200"/>
              </a:spcAft>
              <a:buNone/>
            </a:pPr>
            <a:r>
              <a:rPr lang="en-GB" sz="1800" dirty="0">
                <a:latin typeface="Arial" panose="020B0604020202020204" pitchFamily="34" charset="0"/>
                <a:cs typeface="Arial" panose="020B0604020202020204" pitchFamily="34" charset="0"/>
              </a:rPr>
              <a:t>Each Option received a funding of up to €5,000. Next year funding limit will </a:t>
            </a:r>
            <a:r>
              <a:rPr lang="en-GB" sz="1800">
                <a:latin typeface="Arial" panose="020B0604020202020204" pitchFamily="34" charset="0"/>
                <a:cs typeface="Arial" panose="020B0604020202020204" pitchFamily="34" charset="0"/>
              </a:rPr>
              <a:t>be increased up </a:t>
            </a:r>
            <a:r>
              <a:rPr lang="en-GB" sz="1800" dirty="0">
                <a:latin typeface="Arial" panose="020B0604020202020204" pitchFamily="34" charset="0"/>
                <a:cs typeface="Arial" panose="020B0604020202020204" pitchFamily="34" charset="0"/>
              </a:rPr>
              <a:t>to €6,000</a:t>
            </a:r>
          </a:p>
          <a:p>
            <a:pPr lvl="0" indent="0">
              <a:lnSpc>
                <a:spcPct val="100000"/>
              </a:lnSpc>
              <a:spcBef>
                <a:spcPts val="600"/>
              </a:spcBef>
              <a:spcAft>
                <a:spcPts val="1200"/>
              </a:spcAft>
              <a:buNone/>
            </a:pPr>
            <a:r>
              <a:rPr lang="en-GB" sz="1800" dirty="0">
                <a:latin typeface="Arial" panose="020B0604020202020204" pitchFamily="34" charset="0"/>
                <a:cs typeface="Arial" panose="020B0604020202020204" pitchFamily="34" charset="0"/>
              </a:rPr>
              <a:t>Funding for 2022: Eur100k for Option A and Eur50k for Option B</a:t>
            </a:r>
          </a:p>
          <a:p>
            <a:pPr lvl="0" indent="0">
              <a:lnSpc>
                <a:spcPct val="100000"/>
              </a:lnSpc>
              <a:spcBef>
                <a:spcPts val="600"/>
              </a:spcBef>
              <a:spcAft>
                <a:spcPts val="1200"/>
              </a:spcAft>
              <a:buNone/>
            </a:pPr>
            <a:r>
              <a:rPr lang="en-GB" sz="1800" b="1" dirty="0">
                <a:latin typeface="Arial" panose="020B0604020202020204" pitchFamily="34" charset="0"/>
                <a:cs typeface="Arial" panose="020B0604020202020204" pitchFamily="34" charset="0"/>
              </a:rPr>
              <a:t>Next Call </a:t>
            </a:r>
            <a:r>
              <a:rPr lang="en-GB" sz="1800" dirty="0">
                <a:latin typeface="Arial" panose="020B0604020202020204" pitchFamily="34" charset="0"/>
                <a:cs typeface="Arial" panose="020B0604020202020204" pitchFamily="34" charset="0"/>
              </a:rPr>
              <a:t>is to be launched </a:t>
            </a:r>
            <a:r>
              <a:rPr lang="en-GB" sz="1800" b="1" dirty="0">
                <a:latin typeface="Arial" panose="020B0604020202020204" pitchFamily="34" charset="0"/>
                <a:cs typeface="Arial" panose="020B0604020202020204" pitchFamily="34" charset="0"/>
              </a:rPr>
              <a:t>March 2022.</a:t>
            </a:r>
          </a:p>
          <a:p>
            <a:pPr algn="just">
              <a:lnSpc>
                <a:spcPct val="150000"/>
              </a:lnSpc>
            </a:pPr>
            <a:endParaRPr lang="en-US" sz="1800" dirty="0">
              <a:latin typeface="Arial" panose="020B0604020202020204" pitchFamily="34" charset="0"/>
              <a:cs typeface="Arial" panose="020B0604020202020204" pitchFamily="34" charset="0"/>
            </a:endParaRPr>
          </a:p>
          <a:p>
            <a:pPr algn="just">
              <a:lnSpc>
                <a:spcPct val="150000"/>
              </a:lnSpc>
            </a:pPr>
            <a:endParaRPr lang="en-US" sz="1800" dirty="0">
              <a:latin typeface="Arial" panose="020B0604020202020204" pitchFamily="34" charset="0"/>
              <a:cs typeface="Arial" panose="020B0604020202020204" pitchFamily="34" charset="0"/>
            </a:endParaRPr>
          </a:p>
          <a:p>
            <a:pPr algn="just">
              <a:lnSpc>
                <a:spcPct val="150000"/>
              </a:lnSpc>
            </a:pPr>
            <a:endParaRPr lang="en-US" sz="1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F14DC6F-C80F-4C3C-B7BC-05BFC140D3FB}"/>
              </a:ext>
            </a:extLst>
          </p:cNvPr>
          <p:cNvPicPr>
            <a:picLocks noChangeAspect="1"/>
          </p:cNvPicPr>
          <p:nvPr/>
        </p:nvPicPr>
        <p:blipFill>
          <a:blip r:embed="rId3"/>
          <a:stretch>
            <a:fillRect/>
          </a:stretch>
        </p:blipFill>
        <p:spPr>
          <a:xfrm>
            <a:off x="577124" y="5907588"/>
            <a:ext cx="1362575" cy="813887"/>
          </a:xfrm>
          <a:prstGeom prst="rect">
            <a:avLst/>
          </a:prstGeom>
          <a:noFill/>
          <a:ln cap="flat">
            <a:noFill/>
          </a:ln>
        </p:spPr>
      </p:pic>
    </p:spTree>
    <p:extLst>
      <p:ext uri="{BB962C8B-B14F-4D97-AF65-F5344CB8AC3E}">
        <p14:creationId xmlns:p14="http://schemas.microsoft.com/office/powerpoint/2010/main" val="122232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447079-D3AC-4D7A-984E-68CBA601BAB3}"/>
              </a:ext>
            </a:extLst>
          </p:cNvPr>
          <p:cNvSpPr>
            <a:spLocks noGrp="1"/>
          </p:cNvSpPr>
          <p:nvPr>
            <p:ph type="title"/>
          </p:nvPr>
        </p:nvSpPr>
        <p:spPr>
          <a:xfrm>
            <a:off x="0" y="470976"/>
            <a:ext cx="9144000" cy="591347"/>
          </a:xfrm>
          <a:solidFill>
            <a:srgbClr val="0099FF"/>
          </a:solidFill>
        </p:spPr>
        <p:txBody>
          <a:bodyPr>
            <a:normAutofit/>
          </a:bodyPr>
          <a:lstStyle/>
          <a:p>
            <a:pPr algn="ctr"/>
            <a:r>
              <a:rPr lang="en-GB" b="1" dirty="0">
                <a:solidFill>
                  <a:schemeClr val="bg1"/>
                </a:solidFill>
              </a:rPr>
              <a:t>Introduction to FUSION</a:t>
            </a:r>
          </a:p>
        </p:txBody>
      </p:sp>
      <p:sp>
        <p:nvSpPr>
          <p:cNvPr id="10" name="文本框 9">
            <a:extLst>
              <a:ext uri="{FF2B5EF4-FFF2-40B4-BE49-F238E27FC236}">
                <a16:creationId xmlns:a16="http://schemas.microsoft.com/office/drawing/2014/main" id="{6315C366-5C1D-4CFD-A03E-C17D5E7A76E0}"/>
              </a:ext>
            </a:extLst>
          </p:cNvPr>
          <p:cNvSpPr txBox="1"/>
          <p:nvPr/>
        </p:nvSpPr>
        <p:spPr>
          <a:xfrm>
            <a:off x="659135" y="2053289"/>
            <a:ext cx="1257300" cy="1107996"/>
          </a:xfrm>
          <a:prstGeom prst="rect">
            <a:avLst/>
          </a:prstGeom>
          <a:noFill/>
        </p:spPr>
        <p:txBody>
          <a:bodyPr wrap="square" rtlCol="0">
            <a:spAutoFit/>
          </a:bodyPr>
          <a:lstStyle/>
          <a:p>
            <a:pPr algn="ctr"/>
            <a:r>
              <a:rPr kumimoji="1" lang="en-US" altLang="zh-CN" sz="6600" b="1" dirty="0">
                <a:solidFill>
                  <a:srgbClr val="FFFFFF"/>
                </a:solidFill>
                <a:latin typeface="+mj-lt"/>
              </a:rPr>
              <a:t>0</a:t>
            </a:r>
            <a:endParaRPr kumimoji="1" lang="zh-CN" altLang="en-US" sz="6600" b="1" dirty="0">
              <a:solidFill>
                <a:srgbClr val="FFFFFF"/>
              </a:solidFill>
              <a:latin typeface="+mj-lt"/>
            </a:endParaRPr>
          </a:p>
        </p:txBody>
      </p:sp>
      <p:sp>
        <p:nvSpPr>
          <p:cNvPr id="11" name="矩形 1">
            <a:extLst>
              <a:ext uri="{FF2B5EF4-FFF2-40B4-BE49-F238E27FC236}">
                <a16:creationId xmlns:a16="http://schemas.microsoft.com/office/drawing/2014/main" id="{0FA7F245-B5D2-4AF3-9DB2-EB9899A072EF}"/>
              </a:ext>
            </a:extLst>
          </p:cNvPr>
          <p:cNvSpPr/>
          <p:nvPr/>
        </p:nvSpPr>
        <p:spPr>
          <a:xfrm>
            <a:off x="1051679" y="2482622"/>
            <a:ext cx="6211694" cy="436273"/>
          </a:xfrm>
          <a:prstGeom prst="rect">
            <a:avLst/>
          </a:prstGeom>
        </p:spPr>
        <p:txBody>
          <a:bodyPr wrap="square">
            <a:spAutoFit/>
          </a:bodyPr>
          <a:lstStyle/>
          <a:p>
            <a:pPr algn="just">
              <a:lnSpc>
                <a:spcPct val="150000"/>
              </a:lnSpc>
            </a:pPr>
            <a:endParaRPr lang="en-GB" altLang="zh-CN" sz="1700" dirty="0">
              <a:solidFill>
                <a:schemeClr val="tx1">
                  <a:lumMod val="85000"/>
                  <a:lumOff val="15000"/>
                </a:schemeClr>
              </a:solidFill>
              <a:latin typeface="Arial"/>
              <a:cs typeface="Arial"/>
            </a:endParaRPr>
          </a:p>
        </p:txBody>
      </p:sp>
      <p:sp>
        <p:nvSpPr>
          <p:cNvPr id="2" name="Slide Number Placeholder 1">
            <a:extLst>
              <a:ext uri="{FF2B5EF4-FFF2-40B4-BE49-F238E27FC236}">
                <a16:creationId xmlns:a16="http://schemas.microsoft.com/office/drawing/2014/main" id="{F64E18A4-9199-48BF-8B2E-4B714BF91372}"/>
              </a:ext>
            </a:extLst>
          </p:cNvPr>
          <p:cNvSpPr>
            <a:spLocks noGrp="1"/>
          </p:cNvSpPr>
          <p:nvPr>
            <p:ph type="sldNum" sz="quarter" idx="12"/>
          </p:nvPr>
        </p:nvSpPr>
        <p:spPr/>
        <p:txBody>
          <a:bodyPr/>
          <a:lstStyle/>
          <a:p>
            <a:pPr>
              <a:defRPr/>
            </a:pPr>
            <a:fld id="{0C20F2A4-2C27-482F-A7A7-BA25B649ED31}" type="slidenum">
              <a:rPr lang="en-GB" smtClean="0"/>
              <a:pPr>
                <a:defRPr/>
              </a:pPr>
              <a:t>7</a:t>
            </a:fld>
            <a:endParaRPr lang="en-GB"/>
          </a:p>
        </p:txBody>
      </p:sp>
      <p:sp>
        <p:nvSpPr>
          <p:cNvPr id="43" name="Content Placeholder 2">
            <a:extLst>
              <a:ext uri="{FF2B5EF4-FFF2-40B4-BE49-F238E27FC236}">
                <a16:creationId xmlns:a16="http://schemas.microsoft.com/office/drawing/2014/main" id="{3AFA8BF8-3B47-4E3D-8959-07F4A1938B8B}"/>
              </a:ext>
            </a:extLst>
          </p:cNvPr>
          <p:cNvSpPr>
            <a:spLocks noGrp="1"/>
          </p:cNvSpPr>
          <p:nvPr>
            <p:ph idx="1"/>
          </p:nvPr>
        </p:nvSpPr>
        <p:spPr>
          <a:xfrm>
            <a:off x="577124" y="1499930"/>
            <a:ext cx="7989752" cy="3630795"/>
          </a:xfrm>
        </p:spPr>
        <p:txBody>
          <a:bodyPr>
            <a:normAutofit lnSpcReduction="10000"/>
          </a:bodyPr>
          <a:lstStyle/>
          <a:p>
            <a:pPr algn="just">
              <a:lnSpc>
                <a:spcPct val="150000"/>
              </a:lnSpc>
            </a:pPr>
            <a:r>
              <a:rPr lang="en-US" sz="2000" dirty="0">
                <a:latin typeface="Arial" panose="020B0604020202020204" pitchFamily="34" charset="0"/>
                <a:cs typeface="Arial" panose="020B0604020202020204" pitchFamily="34" charset="0"/>
              </a:rPr>
              <a:t>Since 2014, the FUSION programme has provided over € 12 million in funding for Research and Innovation.</a:t>
            </a:r>
          </a:p>
          <a:p>
            <a:pPr marL="0" indent="0" algn="just">
              <a:lnSpc>
                <a:spcPct val="150000"/>
              </a:lnSpc>
              <a:buNone/>
            </a:pPr>
            <a:endParaRPr lang="en-US" sz="2000" dirty="0">
              <a:latin typeface="Arial" panose="020B0604020202020204" pitchFamily="34" charset="0"/>
              <a:cs typeface="Arial" panose="020B0604020202020204" pitchFamily="34" charset="0"/>
            </a:endParaRPr>
          </a:p>
          <a:p>
            <a:pPr algn="just">
              <a:lnSpc>
                <a:spcPct val="150000"/>
              </a:lnSpc>
            </a:pPr>
            <a:r>
              <a:rPr lang="en-US" sz="2000" dirty="0">
                <a:latin typeface="Arial" panose="020B0604020202020204" pitchFamily="34" charset="0"/>
                <a:cs typeface="Arial" panose="020B0604020202020204" pitchFamily="34" charset="0"/>
              </a:rPr>
              <a:t>FUSION incorporates a wide portfolio of funding programmes, which accommodate an extensive technology readiness spectrum, and also range from ones which are non-thematic to others which are more specific and niche, thus raising the level and profile, of R&amp;I in Malta.</a:t>
            </a:r>
          </a:p>
          <a:p>
            <a:pPr algn="just">
              <a:lnSpc>
                <a:spcPct val="150000"/>
              </a:lnSpc>
            </a:pPr>
            <a:endParaRPr lang="en-US" sz="2000" dirty="0">
              <a:latin typeface="Arial" panose="020B0604020202020204" pitchFamily="34" charset="0"/>
              <a:cs typeface="Arial" panose="020B0604020202020204" pitchFamily="34" charset="0"/>
            </a:endParaRPr>
          </a:p>
          <a:p>
            <a:pPr algn="just">
              <a:lnSpc>
                <a:spcPct val="150000"/>
              </a:lnSpc>
            </a:pPr>
            <a:endParaRPr lang="en-US" sz="2000" dirty="0">
              <a:latin typeface="Arial" panose="020B060402020202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B6FBD0FC-7F97-4203-9041-F4316D90B4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135" y="5622430"/>
            <a:ext cx="1948385" cy="1080000"/>
          </a:xfrm>
          <a:prstGeom prst="rect">
            <a:avLst/>
          </a:prstGeom>
          <a:noFill/>
          <a:ln>
            <a:noFill/>
          </a:ln>
        </p:spPr>
      </p:pic>
    </p:spTree>
    <p:extLst>
      <p:ext uri="{BB962C8B-B14F-4D97-AF65-F5344CB8AC3E}">
        <p14:creationId xmlns:p14="http://schemas.microsoft.com/office/powerpoint/2010/main" val="272943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447079-D3AC-4D7A-984E-68CBA601BAB3}"/>
              </a:ext>
            </a:extLst>
          </p:cNvPr>
          <p:cNvSpPr>
            <a:spLocks noGrp="1"/>
          </p:cNvSpPr>
          <p:nvPr>
            <p:ph type="title"/>
          </p:nvPr>
        </p:nvSpPr>
        <p:spPr>
          <a:xfrm>
            <a:off x="0" y="470976"/>
            <a:ext cx="9144000" cy="591347"/>
          </a:xfrm>
          <a:solidFill>
            <a:srgbClr val="0099FF"/>
          </a:solidFill>
        </p:spPr>
        <p:txBody>
          <a:bodyPr>
            <a:normAutofit/>
          </a:bodyPr>
          <a:lstStyle/>
          <a:p>
            <a:pPr algn="ctr"/>
            <a:r>
              <a:rPr lang="en-GB" b="1" dirty="0">
                <a:solidFill>
                  <a:schemeClr val="bg1"/>
                </a:solidFill>
              </a:rPr>
              <a:t>Introduction to FUSION</a:t>
            </a:r>
          </a:p>
        </p:txBody>
      </p:sp>
      <p:sp>
        <p:nvSpPr>
          <p:cNvPr id="11" name="矩形 1">
            <a:extLst>
              <a:ext uri="{FF2B5EF4-FFF2-40B4-BE49-F238E27FC236}">
                <a16:creationId xmlns:a16="http://schemas.microsoft.com/office/drawing/2014/main" id="{0FA7F245-B5D2-4AF3-9DB2-EB9899A072EF}"/>
              </a:ext>
            </a:extLst>
          </p:cNvPr>
          <p:cNvSpPr/>
          <p:nvPr/>
        </p:nvSpPr>
        <p:spPr>
          <a:xfrm>
            <a:off x="1051679" y="2482622"/>
            <a:ext cx="6211694" cy="436273"/>
          </a:xfrm>
          <a:prstGeom prst="rect">
            <a:avLst/>
          </a:prstGeom>
        </p:spPr>
        <p:txBody>
          <a:bodyPr wrap="square">
            <a:spAutoFit/>
          </a:bodyPr>
          <a:lstStyle/>
          <a:p>
            <a:pPr algn="just">
              <a:lnSpc>
                <a:spcPct val="150000"/>
              </a:lnSpc>
            </a:pPr>
            <a:endParaRPr lang="en-GB" altLang="zh-CN" sz="1700" dirty="0">
              <a:solidFill>
                <a:schemeClr val="tx1">
                  <a:lumMod val="85000"/>
                  <a:lumOff val="15000"/>
                </a:schemeClr>
              </a:solidFill>
              <a:latin typeface="Arial"/>
              <a:cs typeface="Arial"/>
            </a:endParaRPr>
          </a:p>
        </p:txBody>
      </p:sp>
      <p:sp>
        <p:nvSpPr>
          <p:cNvPr id="2" name="Slide Number Placeholder 1">
            <a:extLst>
              <a:ext uri="{FF2B5EF4-FFF2-40B4-BE49-F238E27FC236}">
                <a16:creationId xmlns:a16="http://schemas.microsoft.com/office/drawing/2014/main" id="{F64E18A4-9199-48BF-8B2E-4B714BF91372}"/>
              </a:ext>
            </a:extLst>
          </p:cNvPr>
          <p:cNvSpPr>
            <a:spLocks noGrp="1"/>
          </p:cNvSpPr>
          <p:nvPr>
            <p:ph type="sldNum" sz="quarter" idx="12"/>
          </p:nvPr>
        </p:nvSpPr>
        <p:spPr/>
        <p:txBody>
          <a:bodyPr/>
          <a:lstStyle/>
          <a:p>
            <a:pPr>
              <a:defRPr/>
            </a:pPr>
            <a:fld id="{0C20F2A4-2C27-482F-A7A7-BA25B649ED31}" type="slidenum">
              <a:rPr lang="en-GB" smtClean="0"/>
              <a:pPr>
                <a:defRPr/>
              </a:pPr>
              <a:t>8</a:t>
            </a:fld>
            <a:endParaRPr lang="en-GB" dirty="0"/>
          </a:p>
        </p:txBody>
      </p:sp>
      <p:sp>
        <p:nvSpPr>
          <p:cNvPr id="13" name="文本框 9">
            <a:extLst>
              <a:ext uri="{FF2B5EF4-FFF2-40B4-BE49-F238E27FC236}">
                <a16:creationId xmlns:a16="http://schemas.microsoft.com/office/drawing/2014/main" id="{9C3DF6C0-F3DE-4373-8A05-5B5BC9383F4D}"/>
              </a:ext>
            </a:extLst>
          </p:cNvPr>
          <p:cNvSpPr txBox="1"/>
          <p:nvPr/>
        </p:nvSpPr>
        <p:spPr>
          <a:xfrm>
            <a:off x="1009384" y="2038143"/>
            <a:ext cx="1257300" cy="1107996"/>
          </a:xfrm>
          <a:prstGeom prst="rect">
            <a:avLst/>
          </a:prstGeom>
          <a:noFill/>
        </p:spPr>
        <p:txBody>
          <a:bodyPr wrap="square" rtlCol="0">
            <a:spAutoFit/>
          </a:bodyPr>
          <a:lstStyle/>
          <a:p>
            <a:pPr algn="ctr"/>
            <a:r>
              <a:rPr kumimoji="1" lang="en-US" altLang="zh-CN" sz="6600" b="1" dirty="0">
                <a:solidFill>
                  <a:srgbClr val="FFFFFF"/>
                </a:solidFill>
                <a:latin typeface="+mj-lt"/>
              </a:rPr>
              <a:t>0</a:t>
            </a:r>
            <a:endParaRPr kumimoji="1" lang="zh-CN" altLang="en-US" sz="6600" b="1" dirty="0">
              <a:solidFill>
                <a:srgbClr val="FFFFFF"/>
              </a:solidFill>
              <a:latin typeface="+mj-lt"/>
            </a:endParaRPr>
          </a:p>
        </p:txBody>
      </p:sp>
      <p:sp>
        <p:nvSpPr>
          <p:cNvPr id="16" name="矩形 1">
            <a:extLst>
              <a:ext uri="{FF2B5EF4-FFF2-40B4-BE49-F238E27FC236}">
                <a16:creationId xmlns:a16="http://schemas.microsoft.com/office/drawing/2014/main" id="{CB1CBA8C-A013-4218-9700-F08A43B6CD27}"/>
              </a:ext>
            </a:extLst>
          </p:cNvPr>
          <p:cNvSpPr/>
          <p:nvPr/>
        </p:nvSpPr>
        <p:spPr>
          <a:xfrm>
            <a:off x="1617727" y="2440373"/>
            <a:ext cx="6211694" cy="436273"/>
          </a:xfrm>
          <a:prstGeom prst="rect">
            <a:avLst/>
          </a:prstGeom>
        </p:spPr>
        <p:txBody>
          <a:bodyPr wrap="square">
            <a:spAutoFit/>
          </a:bodyPr>
          <a:lstStyle/>
          <a:p>
            <a:pPr algn="just">
              <a:lnSpc>
                <a:spcPct val="150000"/>
              </a:lnSpc>
            </a:pPr>
            <a:endParaRPr lang="en-GB" altLang="zh-CN" sz="1700" dirty="0">
              <a:solidFill>
                <a:schemeClr val="tx1">
                  <a:lumMod val="85000"/>
                  <a:lumOff val="15000"/>
                </a:schemeClr>
              </a:solidFill>
              <a:latin typeface="Arial"/>
              <a:cs typeface="Arial"/>
            </a:endParaRPr>
          </a:p>
        </p:txBody>
      </p:sp>
      <p:sp>
        <p:nvSpPr>
          <p:cNvPr id="17" name="object 2">
            <a:extLst>
              <a:ext uri="{FF2B5EF4-FFF2-40B4-BE49-F238E27FC236}">
                <a16:creationId xmlns:a16="http://schemas.microsoft.com/office/drawing/2014/main" id="{4CBD95BF-C3B1-42AE-8D9D-4802E944651E}"/>
              </a:ext>
            </a:extLst>
          </p:cNvPr>
          <p:cNvSpPr/>
          <p:nvPr/>
        </p:nvSpPr>
        <p:spPr>
          <a:xfrm>
            <a:off x="3717086" y="2817509"/>
            <a:ext cx="1829780" cy="1745001"/>
          </a:xfrm>
          <a:prstGeom prst="rect">
            <a:avLst/>
          </a:prstGeom>
          <a:blipFill>
            <a:blip r:embed="rId3" cstate="print"/>
            <a:stretch>
              <a:fillRect/>
            </a:stretch>
          </a:blipFill>
        </p:spPr>
        <p:txBody>
          <a:bodyPr wrap="square" lIns="0" tIns="0" rIns="0" bIns="0" rtlCol="0"/>
          <a:lstStyle/>
          <a:p>
            <a:endParaRPr/>
          </a:p>
        </p:txBody>
      </p:sp>
      <p:sp>
        <p:nvSpPr>
          <p:cNvPr id="18" name="object 6">
            <a:extLst>
              <a:ext uri="{FF2B5EF4-FFF2-40B4-BE49-F238E27FC236}">
                <a16:creationId xmlns:a16="http://schemas.microsoft.com/office/drawing/2014/main" id="{37BB687D-000B-44BF-A271-84956A9C5465}"/>
              </a:ext>
            </a:extLst>
          </p:cNvPr>
          <p:cNvSpPr/>
          <p:nvPr/>
        </p:nvSpPr>
        <p:spPr>
          <a:xfrm>
            <a:off x="3767235" y="1315869"/>
            <a:ext cx="1730693" cy="1124903"/>
          </a:xfrm>
          <a:custGeom>
            <a:avLst/>
            <a:gdLst/>
            <a:ahLst/>
            <a:cxnLst/>
            <a:rect l="l" t="t" r="r" b="b"/>
            <a:pathLst>
              <a:path w="2307590" h="1499870">
                <a:moveTo>
                  <a:pt x="2057400" y="0"/>
                </a:moveTo>
                <a:lnTo>
                  <a:pt x="249936" y="0"/>
                </a:lnTo>
                <a:lnTo>
                  <a:pt x="205009" y="4026"/>
                </a:lnTo>
                <a:lnTo>
                  <a:pt x="162725" y="15636"/>
                </a:lnTo>
                <a:lnTo>
                  <a:pt x="123788" y="34123"/>
                </a:lnTo>
                <a:lnTo>
                  <a:pt x="88905" y="58781"/>
                </a:lnTo>
                <a:lnTo>
                  <a:pt x="58781" y="88905"/>
                </a:lnTo>
                <a:lnTo>
                  <a:pt x="34123" y="123788"/>
                </a:lnTo>
                <a:lnTo>
                  <a:pt x="15636" y="162725"/>
                </a:lnTo>
                <a:lnTo>
                  <a:pt x="4026" y="205009"/>
                </a:lnTo>
                <a:lnTo>
                  <a:pt x="0" y="249935"/>
                </a:lnTo>
                <a:lnTo>
                  <a:pt x="0" y="1249667"/>
                </a:lnTo>
                <a:lnTo>
                  <a:pt x="4026" y="1294594"/>
                </a:lnTo>
                <a:lnTo>
                  <a:pt x="15636" y="1336879"/>
                </a:lnTo>
                <a:lnTo>
                  <a:pt x="34123" y="1375818"/>
                </a:lnTo>
                <a:lnTo>
                  <a:pt x="58781" y="1410703"/>
                </a:lnTo>
                <a:lnTo>
                  <a:pt x="88905" y="1440829"/>
                </a:lnTo>
                <a:lnTo>
                  <a:pt x="123788" y="1465489"/>
                </a:lnTo>
                <a:lnTo>
                  <a:pt x="162725" y="1483977"/>
                </a:lnTo>
                <a:lnTo>
                  <a:pt x="205009" y="1495588"/>
                </a:lnTo>
                <a:lnTo>
                  <a:pt x="249936" y="1499615"/>
                </a:lnTo>
                <a:lnTo>
                  <a:pt x="2057400" y="1499615"/>
                </a:lnTo>
                <a:lnTo>
                  <a:pt x="2102326" y="1495588"/>
                </a:lnTo>
                <a:lnTo>
                  <a:pt x="2144610" y="1483977"/>
                </a:lnTo>
                <a:lnTo>
                  <a:pt x="2183547" y="1465489"/>
                </a:lnTo>
                <a:lnTo>
                  <a:pt x="2218430" y="1440829"/>
                </a:lnTo>
                <a:lnTo>
                  <a:pt x="2248554" y="1410703"/>
                </a:lnTo>
                <a:lnTo>
                  <a:pt x="2273212" y="1375818"/>
                </a:lnTo>
                <a:lnTo>
                  <a:pt x="2291699" y="1336879"/>
                </a:lnTo>
                <a:lnTo>
                  <a:pt x="2303309" y="1294594"/>
                </a:lnTo>
                <a:lnTo>
                  <a:pt x="2307336" y="1249667"/>
                </a:lnTo>
                <a:lnTo>
                  <a:pt x="2307336" y="249935"/>
                </a:lnTo>
                <a:lnTo>
                  <a:pt x="2303309" y="205009"/>
                </a:lnTo>
                <a:lnTo>
                  <a:pt x="2291699" y="162725"/>
                </a:lnTo>
                <a:lnTo>
                  <a:pt x="2273212" y="123788"/>
                </a:lnTo>
                <a:lnTo>
                  <a:pt x="2248554" y="88905"/>
                </a:lnTo>
                <a:lnTo>
                  <a:pt x="2218430" y="58781"/>
                </a:lnTo>
                <a:lnTo>
                  <a:pt x="2183547" y="34123"/>
                </a:lnTo>
                <a:lnTo>
                  <a:pt x="2144610" y="15636"/>
                </a:lnTo>
                <a:lnTo>
                  <a:pt x="2102326" y="4026"/>
                </a:lnTo>
                <a:lnTo>
                  <a:pt x="2057400" y="0"/>
                </a:lnTo>
                <a:close/>
              </a:path>
            </a:pathLst>
          </a:custGeom>
          <a:solidFill>
            <a:srgbClr val="B4C6E7"/>
          </a:solidFill>
        </p:spPr>
        <p:txBody>
          <a:bodyPr wrap="square" lIns="0" tIns="0" rIns="0" bIns="0" rtlCol="0"/>
          <a:lstStyle/>
          <a:p>
            <a:endParaRPr/>
          </a:p>
        </p:txBody>
      </p:sp>
      <p:sp>
        <p:nvSpPr>
          <p:cNvPr id="19" name="object 7">
            <a:extLst>
              <a:ext uri="{FF2B5EF4-FFF2-40B4-BE49-F238E27FC236}">
                <a16:creationId xmlns:a16="http://schemas.microsoft.com/office/drawing/2014/main" id="{3D61906F-7E0C-44BC-A946-DF5F2421C1CB}"/>
              </a:ext>
            </a:extLst>
          </p:cNvPr>
          <p:cNvSpPr txBox="1"/>
          <p:nvPr/>
        </p:nvSpPr>
        <p:spPr>
          <a:xfrm>
            <a:off x="3903861" y="1411586"/>
            <a:ext cx="1480661" cy="775854"/>
          </a:xfrm>
          <a:prstGeom prst="rect">
            <a:avLst/>
          </a:prstGeom>
        </p:spPr>
        <p:txBody>
          <a:bodyPr vert="horz" wrap="square" lIns="0" tIns="23813" rIns="0" bIns="0" rtlCol="0">
            <a:spAutoFit/>
          </a:bodyPr>
          <a:lstStyle/>
          <a:p>
            <a:pPr marL="228600" marR="222409" algn="ctr">
              <a:lnSpc>
                <a:spcPts val="1073"/>
              </a:lnSpc>
              <a:spcBef>
                <a:spcPts val="188"/>
              </a:spcBef>
            </a:pPr>
            <a:r>
              <a:rPr sz="1050" b="1" spc="-11" dirty="0">
                <a:latin typeface="Calibri"/>
                <a:cs typeface="Calibri"/>
              </a:rPr>
              <a:t>Research </a:t>
            </a:r>
            <a:r>
              <a:rPr sz="1050" b="1" spc="-8" dirty="0">
                <a:latin typeface="Calibri"/>
                <a:cs typeface="Calibri"/>
              </a:rPr>
              <a:t>Excellence  </a:t>
            </a:r>
            <a:r>
              <a:rPr sz="1050" b="1" spc="-11" dirty="0">
                <a:latin typeface="Calibri"/>
                <a:cs typeface="Calibri"/>
              </a:rPr>
              <a:t>Programme</a:t>
            </a:r>
            <a:endParaRPr sz="1050" dirty="0">
              <a:latin typeface="Calibri"/>
              <a:cs typeface="Calibri"/>
            </a:endParaRPr>
          </a:p>
          <a:p>
            <a:pPr marL="9525" marR="3810" algn="ctr">
              <a:lnSpc>
                <a:spcPts val="1073"/>
              </a:lnSpc>
              <a:spcBef>
                <a:spcPts val="413"/>
              </a:spcBef>
            </a:pPr>
            <a:r>
              <a:rPr sz="900" spc="-8" dirty="0">
                <a:latin typeface="Calibri"/>
                <a:cs typeface="Calibri"/>
              </a:rPr>
              <a:t>Bottom-up</a:t>
            </a:r>
            <a:r>
              <a:rPr lang="en-US" sz="900" spc="-8" dirty="0">
                <a:latin typeface="Calibri"/>
                <a:cs typeface="Calibri"/>
              </a:rPr>
              <a:t>,</a:t>
            </a:r>
            <a:r>
              <a:rPr sz="900" spc="-8" dirty="0">
                <a:latin typeface="Calibri"/>
                <a:cs typeface="Calibri"/>
              </a:rPr>
              <a:t> </a:t>
            </a:r>
            <a:r>
              <a:rPr lang="en-US" sz="900" spc="-8" dirty="0">
                <a:latin typeface="Calibri"/>
                <a:cs typeface="Calibri"/>
              </a:rPr>
              <a:t>E</a:t>
            </a:r>
            <a:r>
              <a:rPr sz="900" spc="-4" dirty="0">
                <a:latin typeface="Calibri"/>
                <a:cs typeface="Calibri"/>
              </a:rPr>
              <a:t>arly </a:t>
            </a:r>
            <a:r>
              <a:rPr sz="900" spc="-11" dirty="0">
                <a:latin typeface="Calibri"/>
                <a:cs typeface="Calibri"/>
              </a:rPr>
              <a:t>stage</a:t>
            </a:r>
            <a:r>
              <a:rPr lang="en-US" sz="900" spc="-11" dirty="0">
                <a:latin typeface="Calibri"/>
                <a:cs typeface="Calibri"/>
              </a:rPr>
              <a:t>,</a:t>
            </a:r>
            <a:r>
              <a:rPr sz="900" spc="-11" dirty="0">
                <a:latin typeface="Calibri"/>
                <a:cs typeface="Calibri"/>
              </a:rPr>
              <a:t> </a:t>
            </a:r>
            <a:r>
              <a:rPr lang="en-US" sz="900" spc="-11" dirty="0">
                <a:latin typeface="Calibri"/>
                <a:cs typeface="Calibri"/>
              </a:rPr>
              <a:t>B</a:t>
            </a:r>
            <a:r>
              <a:rPr sz="900" spc="-4" dirty="0">
                <a:latin typeface="Calibri"/>
                <a:cs typeface="Calibri"/>
              </a:rPr>
              <a:t>asic  </a:t>
            </a:r>
            <a:r>
              <a:rPr sz="900" spc="-8" dirty="0">
                <a:latin typeface="Calibri"/>
                <a:cs typeface="Calibri"/>
              </a:rPr>
              <a:t>research</a:t>
            </a:r>
            <a:endParaRPr sz="900" dirty="0">
              <a:latin typeface="Calibri"/>
              <a:cs typeface="Calibri"/>
            </a:endParaRPr>
          </a:p>
        </p:txBody>
      </p:sp>
      <p:grpSp>
        <p:nvGrpSpPr>
          <p:cNvPr id="20" name="object 8">
            <a:extLst>
              <a:ext uri="{FF2B5EF4-FFF2-40B4-BE49-F238E27FC236}">
                <a16:creationId xmlns:a16="http://schemas.microsoft.com/office/drawing/2014/main" id="{1A4BDC55-20E9-4CF7-8B94-CDA3582AECB6}"/>
              </a:ext>
            </a:extLst>
          </p:cNvPr>
          <p:cNvGrpSpPr/>
          <p:nvPr/>
        </p:nvGrpSpPr>
        <p:grpSpPr>
          <a:xfrm>
            <a:off x="5507429" y="2095979"/>
            <a:ext cx="1850231" cy="2205514"/>
            <a:chOff x="7500334" y="1213887"/>
            <a:chExt cx="2466975" cy="2940685"/>
          </a:xfrm>
        </p:grpSpPr>
        <p:sp>
          <p:nvSpPr>
            <p:cNvPr id="21" name="object 9">
              <a:extLst>
                <a:ext uri="{FF2B5EF4-FFF2-40B4-BE49-F238E27FC236}">
                  <a16:creationId xmlns:a16="http://schemas.microsoft.com/office/drawing/2014/main" id="{CCB4F428-DB54-498B-BFF6-5ECBEB46B8C0}"/>
                </a:ext>
              </a:extLst>
            </p:cNvPr>
            <p:cNvSpPr/>
            <p:nvPr/>
          </p:nvSpPr>
          <p:spPr>
            <a:xfrm>
              <a:off x="7503509" y="1217062"/>
              <a:ext cx="1188085" cy="1419225"/>
            </a:xfrm>
            <a:custGeom>
              <a:avLst/>
              <a:gdLst/>
              <a:ahLst/>
              <a:cxnLst/>
              <a:rect l="l" t="t" r="r" b="b"/>
              <a:pathLst>
                <a:path w="1188084" h="1419225">
                  <a:moveTo>
                    <a:pt x="0" y="0"/>
                  </a:moveTo>
                  <a:lnTo>
                    <a:pt x="44257" y="24268"/>
                  </a:lnTo>
                  <a:lnTo>
                    <a:pt x="87929" y="49383"/>
                  </a:lnTo>
                  <a:lnTo>
                    <a:pt x="131005" y="75332"/>
                  </a:lnTo>
                  <a:lnTo>
                    <a:pt x="173477" y="102104"/>
                  </a:lnTo>
                  <a:lnTo>
                    <a:pt x="215334" y="129687"/>
                  </a:lnTo>
                  <a:lnTo>
                    <a:pt x="256567" y="158070"/>
                  </a:lnTo>
                  <a:lnTo>
                    <a:pt x="297165" y="187240"/>
                  </a:lnTo>
                  <a:lnTo>
                    <a:pt x="337120" y="217188"/>
                  </a:lnTo>
                  <a:lnTo>
                    <a:pt x="376421" y="247899"/>
                  </a:lnTo>
                  <a:lnTo>
                    <a:pt x="415058" y="279365"/>
                  </a:lnTo>
                  <a:lnTo>
                    <a:pt x="453023" y="311571"/>
                  </a:lnTo>
                  <a:lnTo>
                    <a:pt x="490304" y="344507"/>
                  </a:lnTo>
                  <a:lnTo>
                    <a:pt x="526894" y="378162"/>
                  </a:lnTo>
                  <a:lnTo>
                    <a:pt x="562780" y="412524"/>
                  </a:lnTo>
                  <a:lnTo>
                    <a:pt x="597955" y="447580"/>
                  </a:lnTo>
                  <a:lnTo>
                    <a:pt x="632408" y="483320"/>
                  </a:lnTo>
                  <a:lnTo>
                    <a:pt x="666130" y="519731"/>
                  </a:lnTo>
                  <a:lnTo>
                    <a:pt x="699111" y="556803"/>
                  </a:lnTo>
                  <a:lnTo>
                    <a:pt x="731340" y="594523"/>
                  </a:lnTo>
                  <a:lnTo>
                    <a:pt x="762809" y="632880"/>
                  </a:lnTo>
                  <a:lnTo>
                    <a:pt x="793508" y="671863"/>
                  </a:lnTo>
                  <a:lnTo>
                    <a:pt x="823426" y="711459"/>
                  </a:lnTo>
                  <a:lnTo>
                    <a:pt x="852554" y="751657"/>
                  </a:lnTo>
                  <a:lnTo>
                    <a:pt x="880883" y="792445"/>
                  </a:lnTo>
                  <a:lnTo>
                    <a:pt x="908403" y="833813"/>
                  </a:lnTo>
                  <a:lnTo>
                    <a:pt x="935104" y="875747"/>
                  </a:lnTo>
                  <a:lnTo>
                    <a:pt x="960976" y="918237"/>
                  </a:lnTo>
                  <a:lnTo>
                    <a:pt x="986009" y="961271"/>
                  </a:lnTo>
                  <a:lnTo>
                    <a:pt x="1010194" y="1004837"/>
                  </a:lnTo>
                  <a:lnTo>
                    <a:pt x="1033521" y="1048924"/>
                  </a:lnTo>
                  <a:lnTo>
                    <a:pt x="1055981" y="1093520"/>
                  </a:lnTo>
                  <a:lnTo>
                    <a:pt x="1077563" y="1138614"/>
                  </a:lnTo>
                  <a:lnTo>
                    <a:pt x="1098258" y="1184193"/>
                  </a:lnTo>
                  <a:lnTo>
                    <a:pt x="1118056" y="1230247"/>
                  </a:lnTo>
                  <a:lnTo>
                    <a:pt x="1136947" y="1276763"/>
                  </a:lnTo>
                  <a:lnTo>
                    <a:pt x="1154922" y="1323730"/>
                  </a:lnTo>
                  <a:lnTo>
                    <a:pt x="1171971" y="1371136"/>
                  </a:lnTo>
                  <a:lnTo>
                    <a:pt x="1188085" y="1418971"/>
                  </a:lnTo>
                </a:path>
              </a:pathLst>
            </a:custGeom>
            <a:ln w="19050">
              <a:solidFill>
                <a:srgbClr val="4471C4"/>
              </a:solidFill>
              <a:prstDash val="dash"/>
            </a:ln>
          </p:spPr>
          <p:txBody>
            <a:bodyPr wrap="square" lIns="0" tIns="0" rIns="0" bIns="0" rtlCol="0"/>
            <a:lstStyle/>
            <a:p>
              <a:endParaRPr/>
            </a:p>
          </p:txBody>
        </p:sp>
        <p:sp>
          <p:nvSpPr>
            <p:cNvPr id="22" name="object 10">
              <a:extLst>
                <a:ext uri="{FF2B5EF4-FFF2-40B4-BE49-F238E27FC236}">
                  <a16:creationId xmlns:a16="http://schemas.microsoft.com/office/drawing/2014/main" id="{30181DA7-6A70-42DE-965B-42EA141BCFCF}"/>
                </a:ext>
              </a:extLst>
            </p:cNvPr>
            <p:cNvSpPr/>
            <p:nvPr/>
          </p:nvSpPr>
          <p:spPr>
            <a:xfrm>
              <a:off x="7659624" y="2654813"/>
              <a:ext cx="2307590" cy="1499870"/>
            </a:xfrm>
            <a:custGeom>
              <a:avLst/>
              <a:gdLst/>
              <a:ahLst/>
              <a:cxnLst/>
              <a:rect l="l" t="t" r="r" b="b"/>
              <a:pathLst>
                <a:path w="2307590" h="1499870">
                  <a:moveTo>
                    <a:pt x="2057400" y="0"/>
                  </a:moveTo>
                  <a:lnTo>
                    <a:pt x="249936" y="0"/>
                  </a:lnTo>
                  <a:lnTo>
                    <a:pt x="205009" y="4026"/>
                  </a:lnTo>
                  <a:lnTo>
                    <a:pt x="162725" y="15636"/>
                  </a:lnTo>
                  <a:lnTo>
                    <a:pt x="123788" y="34123"/>
                  </a:lnTo>
                  <a:lnTo>
                    <a:pt x="88905" y="58781"/>
                  </a:lnTo>
                  <a:lnTo>
                    <a:pt x="58781" y="88905"/>
                  </a:lnTo>
                  <a:lnTo>
                    <a:pt x="34123" y="123788"/>
                  </a:lnTo>
                  <a:lnTo>
                    <a:pt x="15636" y="162725"/>
                  </a:lnTo>
                  <a:lnTo>
                    <a:pt x="4026" y="205009"/>
                  </a:lnTo>
                  <a:lnTo>
                    <a:pt x="0" y="249936"/>
                  </a:lnTo>
                  <a:lnTo>
                    <a:pt x="0" y="1249667"/>
                  </a:lnTo>
                  <a:lnTo>
                    <a:pt x="4026" y="1294594"/>
                  </a:lnTo>
                  <a:lnTo>
                    <a:pt x="15636" y="1336879"/>
                  </a:lnTo>
                  <a:lnTo>
                    <a:pt x="34123" y="1375818"/>
                  </a:lnTo>
                  <a:lnTo>
                    <a:pt x="58781" y="1410703"/>
                  </a:lnTo>
                  <a:lnTo>
                    <a:pt x="88905" y="1440829"/>
                  </a:lnTo>
                  <a:lnTo>
                    <a:pt x="123788" y="1465489"/>
                  </a:lnTo>
                  <a:lnTo>
                    <a:pt x="162725" y="1483977"/>
                  </a:lnTo>
                  <a:lnTo>
                    <a:pt x="205009" y="1495588"/>
                  </a:lnTo>
                  <a:lnTo>
                    <a:pt x="249936" y="1499616"/>
                  </a:lnTo>
                  <a:lnTo>
                    <a:pt x="2057400" y="1499616"/>
                  </a:lnTo>
                  <a:lnTo>
                    <a:pt x="2102326" y="1495588"/>
                  </a:lnTo>
                  <a:lnTo>
                    <a:pt x="2144610" y="1483977"/>
                  </a:lnTo>
                  <a:lnTo>
                    <a:pt x="2183547" y="1465489"/>
                  </a:lnTo>
                  <a:lnTo>
                    <a:pt x="2218430" y="1440829"/>
                  </a:lnTo>
                  <a:lnTo>
                    <a:pt x="2248554" y="1410703"/>
                  </a:lnTo>
                  <a:lnTo>
                    <a:pt x="2273212" y="1375818"/>
                  </a:lnTo>
                  <a:lnTo>
                    <a:pt x="2291699" y="1336879"/>
                  </a:lnTo>
                  <a:lnTo>
                    <a:pt x="2303309" y="1294594"/>
                  </a:lnTo>
                  <a:lnTo>
                    <a:pt x="2307336" y="1249667"/>
                  </a:lnTo>
                  <a:lnTo>
                    <a:pt x="2307336" y="249936"/>
                  </a:lnTo>
                  <a:lnTo>
                    <a:pt x="2303309" y="205009"/>
                  </a:lnTo>
                  <a:lnTo>
                    <a:pt x="2291699" y="162725"/>
                  </a:lnTo>
                  <a:lnTo>
                    <a:pt x="2273212" y="123788"/>
                  </a:lnTo>
                  <a:lnTo>
                    <a:pt x="2248554" y="88905"/>
                  </a:lnTo>
                  <a:lnTo>
                    <a:pt x="2218430" y="58781"/>
                  </a:lnTo>
                  <a:lnTo>
                    <a:pt x="2183547" y="34123"/>
                  </a:lnTo>
                  <a:lnTo>
                    <a:pt x="2144610" y="15636"/>
                  </a:lnTo>
                  <a:lnTo>
                    <a:pt x="2102326" y="4026"/>
                  </a:lnTo>
                  <a:lnTo>
                    <a:pt x="2057400" y="0"/>
                  </a:lnTo>
                  <a:close/>
                </a:path>
              </a:pathLst>
            </a:custGeom>
            <a:solidFill>
              <a:srgbClr val="B4C6E7"/>
            </a:solidFill>
          </p:spPr>
          <p:txBody>
            <a:bodyPr wrap="square" lIns="0" tIns="0" rIns="0" bIns="0" rtlCol="0"/>
            <a:lstStyle/>
            <a:p>
              <a:endParaRPr/>
            </a:p>
          </p:txBody>
        </p:sp>
      </p:grpSp>
      <p:sp>
        <p:nvSpPr>
          <p:cNvPr id="23" name="object 11">
            <a:extLst>
              <a:ext uri="{FF2B5EF4-FFF2-40B4-BE49-F238E27FC236}">
                <a16:creationId xmlns:a16="http://schemas.microsoft.com/office/drawing/2014/main" id="{8A8D604A-6F0B-4E33-828A-C4BB88F1A10F}"/>
              </a:ext>
            </a:extLst>
          </p:cNvPr>
          <p:cNvSpPr txBox="1"/>
          <p:nvPr/>
        </p:nvSpPr>
        <p:spPr>
          <a:xfrm>
            <a:off x="5710477" y="3219664"/>
            <a:ext cx="1563529" cy="943528"/>
          </a:xfrm>
          <a:prstGeom prst="rect">
            <a:avLst/>
          </a:prstGeom>
        </p:spPr>
        <p:txBody>
          <a:bodyPr vert="horz" wrap="square" lIns="0" tIns="23813" rIns="0" bIns="0" rtlCol="0">
            <a:spAutoFit/>
          </a:bodyPr>
          <a:lstStyle/>
          <a:p>
            <a:pPr marL="77629" marR="70009" algn="ctr">
              <a:lnSpc>
                <a:spcPts val="1073"/>
              </a:lnSpc>
              <a:spcBef>
                <a:spcPts val="188"/>
              </a:spcBef>
            </a:pPr>
            <a:r>
              <a:rPr sz="1050" b="1" spc="-8" dirty="0">
                <a:latin typeface="Calibri"/>
                <a:cs typeface="Calibri"/>
              </a:rPr>
              <a:t>Commercialisation </a:t>
            </a:r>
            <a:r>
              <a:rPr sz="1050" b="1" spc="-11" dirty="0">
                <a:latin typeface="Calibri"/>
                <a:cs typeface="Calibri"/>
              </a:rPr>
              <a:t>Voucher Programme</a:t>
            </a:r>
            <a:r>
              <a:rPr sz="1050" b="1" spc="11" dirty="0">
                <a:latin typeface="Calibri"/>
                <a:cs typeface="Calibri"/>
              </a:rPr>
              <a:t> </a:t>
            </a:r>
            <a:endParaRPr lang="en-US" sz="1050" b="1" spc="11" dirty="0">
              <a:latin typeface="Calibri"/>
              <a:cs typeface="Calibri"/>
            </a:endParaRPr>
          </a:p>
          <a:p>
            <a:pPr marL="77629" marR="70009" algn="ctr">
              <a:lnSpc>
                <a:spcPts val="1073"/>
              </a:lnSpc>
              <a:spcBef>
                <a:spcPts val="188"/>
              </a:spcBef>
            </a:pPr>
            <a:r>
              <a:rPr sz="975" spc="-4" dirty="0">
                <a:latin typeface="Calibri"/>
                <a:cs typeface="Calibri"/>
              </a:rPr>
              <a:t>IP</a:t>
            </a:r>
            <a:r>
              <a:rPr lang="en-US" sz="975" spc="-4" dirty="0">
                <a:latin typeface="Calibri"/>
                <a:cs typeface="Calibri"/>
              </a:rPr>
              <a:t>, Commercialisation and </a:t>
            </a:r>
            <a:r>
              <a:rPr lang="en-US" sz="975" spc="-8" dirty="0">
                <a:latin typeface="Calibri"/>
                <a:cs typeface="Calibri"/>
              </a:rPr>
              <a:t>F</a:t>
            </a:r>
            <a:r>
              <a:rPr sz="975" spc="-8" dirty="0">
                <a:latin typeface="Calibri"/>
                <a:cs typeface="Calibri"/>
              </a:rPr>
              <a:t>easibility </a:t>
            </a:r>
            <a:r>
              <a:rPr sz="975" spc="-4" dirty="0">
                <a:latin typeface="Calibri"/>
                <a:cs typeface="Calibri"/>
              </a:rPr>
              <a:t>studies prior </a:t>
            </a:r>
            <a:r>
              <a:rPr sz="975" spc="-8" dirty="0">
                <a:latin typeface="Calibri"/>
                <a:cs typeface="Calibri"/>
              </a:rPr>
              <a:t>to </a:t>
            </a:r>
            <a:r>
              <a:rPr sz="975" spc="-4" dirty="0">
                <a:latin typeface="Calibri"/>
                <a:cs typeface="Calibri"/>
              </a:rPr>
              <a:t>applied</a:t>
            </a:r>
            <a:r>
              <a:rPr sz="975" dirty="0">
                <a:latin typeface="Calibri"/>
                <a:cs typeface="Calibri"/>
              </a:rPr>
              <a:t> </a:t>
            </a:r>
            <a:r>
              <a:rPr sz="975" spc="-8" dirty="0">
                <a:latin typeface="Calibri"/>
                <a:cs typeface="Calibri"/>
              </a:rPr>
              <a:t>research</a:t>
            </a:r>
            <a:endParaRPr sz="975" dirty="0">
              <a:latin typeface="Calibri"/>
              <a:cs typeface="Calibri"/>
            </a:endParaRPr>
          </a:p>
          <a:p>
            <a:pPr marL="1905" algn="ctr">
              <a:spcBef>
                <a:spcPts val="304"/>
              </a:spcBef>
            </a:pPr>
            <a:r>
              <a:rPr sz="975" spc="-8" dirty="0">
                <a:latin typeface="Calibri"/>
                <a:cs typeface="Calibri"/>
              </a:rPr>
              <a:t>Pre-requisite to</a:t>
            </a:r>
            <a:r>
              <a:rPr sz="975" spc="4" dirty="0">
                <a:latin typeface="Calibri"/>
                <a:cs typeface="Calibri"/>
              </a:rPr>
              <a:t> </a:t>
            </a:r>
            <a:r>
              <a:rPr sz="975" spc="-8" dirty="0">
                <a:latin typeface="Calibri"/>
                <a:cs typeface="Calibri"/>
              </a:rPr>
              <a:t>TDP</a:t>
            </a:r>
            <a:endParaRPr sz="975" dirty="0">
              <a:latin typeface="Calibri"/>
              <a:cs typeface="Calibri"/>
            </a:endParaRPr>
          </a:p>
        </p:txBody>
      </p:sp>
      <p:grpSp>
        <p:nvGrpSpPr>
          <p:cNvPr id="24" name="object 12">
            <a:extLst>
              <a:ext uri="{FF2B5EF4-FFF2-40B4-BE49-F238E27FC236}">
                <a16:creationId xmlns:a16="http://schemas.microsoft.com/office/drawing/2014/main" id="{D2ECBE36-7113-4A0C-A912-2F79073BA5C0}"/>
              </a:ext>
            </a:extLst>
          </p:cNvPr>
          <p:cNvGrpSpPr/>
          <p:nvPr/>
        </p:nvGrpSpPr>
        <p:grpSpPr>
          <a:xfrm>
            <a:off x="3767235" y="4312070"/>
            <a:ext cx="2636044" cy="1850231"/>
            <a:chOff x="5180076" y="4168675"/>
            <a:chExt cx="3514725" cy="2466975"/>
          </a:xfrm>
        </p:grpSpPr>
        <p:sp>
          <p:nvSpPr>
            <p:cNvPr id="25" name="object 13">
              <a:extLst>
                <a:ext uri="{FF2B5EF4-FFF2-40B4-BE49-F238E27FC236}">
                  <a16:creationId xmlns:a16="http://schemas.microsoft.com/office/drawing/2014/main" id="{70EB8C9E-ED4B-4408-8E46-69941EE2DE08}"/>
                </a:ext>
              </a:extLst>
            </p:cNvPr>
            <p:cNvSpPr/>
            <p:nvPr/>
          </p:nvSpPr>
          <p:spPr>
            <a:xfrm>
              <a:off x="7503514" y="4171850"/>
              <a:ext cx="1188085" cy="1419225"/>
            </a:xfrm>
            <a:custGeom>
              <a:avLst/>
              <a:gdLst/>
              <a:ahLst/>
              <a:cxnLst/>
              <a:rect l="l" t="t" r="r" b="b"/>
              <a:pathLst>
                <a:path w="1188084" h="1419225">
                  <a:moveTo>
                    <a:pt x="1188084" y="0"/>
                  </a:moveTo>
                  <a:lnTo>
                    <a:pt x="1171971" y="47833"/>
                  </a:lnTo>
                  <a:lnTo>
                    <a:pt x="1154922" y="95238"/>
                  </a:lnTo>
                  <a:lnTo>
                    <a:pt x="1136947" y="142204"/>
                  </a:lnTo>
                  <a:lnTo>
                    <a:pt x="1118056" y="188720"/>
                  </a:lnTo>
                  <a:lnTo>
                    <a:pt x="1098258" y="234772"/>
                  </a:lnTo>
                  <a:lnTo>
                    <a:pt x="1077563" y="280351"/>
                  </a:lnTo>
                  <a:lnTo>
                    <a:pt x="1055981" y="325444"/>
                  </a:lnTo>
                  <a:lnTo>
                    <a:pt x="1033521" y="370039"/>
                  </a:lnTo>
                  <a:lnTo>
                    <a:pt x="1010194" y="414126"/>
                  </a:lnTo>
                  <a:lnTo>
                    <a:pt x="986009" y="457692"/>
                  </a:lnTo>
                  <a:lnTo>
                    <a:pt x="960976" y="500725"/>
                  </a:lnTo>
                  <a:lnTo>
                    <a:pt x="935104" y="543215"/>
                  </a:lnTo>
                  <a:lnTo>
                    <a:pt x="908403" y="585149"/>
                  </a:lnTo>
                  <a:lnTo>
                    <a:pt x="880883" y="626516"/>
                  </a:lnTo>
                  <a:lnTo>
                    <a:pt x="852554" y="667304"/>
                  </a:lnTo>
                  <a:lnTo>
                    <a:pt x="823426" y="707502"/>
                  </a:lnTo>
                  <a:lnTo>
                    <a:pt x="793508" y="747098"/>
                  </a:lnTo>
                  <a:lnTo>
                    <a:pt x="762809" y="786080"/>
                  </a:lnTo>
                  <a:lnTo>
                    <a:pt x="731340" y="824437"/>
                  </a:lnTo>
                  <a:lnTo>
                    <a:pt x="699111" y="862158"/>
                  </a:lnTo>
                  <a:lnTo>
                    <a:pt x="666130" y="899229"/>
                  </a:lnTo>
                  <a:lnTo>
                    <a:pt x="632408" y="935641"/>
                  </a:lnTo>
                  <a:lnTo>
                    <a:pt x="597955" y="971381"/>
                  </a:lnTo>
                  <a:lnTo>
                    <a:pt x="562780" y="1006438"/>
                  </a:lnTo>
                  <a:lnTo>
                    <a:pt x="526894" y="1040799"/>
                  </a:lnTo>
                  <a:lnTo>
                    <a:pt x="490304" y="1074454"/>
                  </a:lnTo>
                  <a:lnTo>
                    <a:pt x="453023" y="1107391"/>
                  </a:lnTo>
                  <a:lnTo>
                    <a:pt x="415058" y="1139598"/>
                  </a:lnTo>
                  <a:lnTo>
                    <a:pt x="376421" y="1171064"/>
                  </a:lnTo>
                  <a:lnTo>
                    <a:pt x="337120" y="1201776"/>
                  </a:lnTo>
                  <a:lnTo>
                    <a:pt x="297165" y="1231724"/>
                  </a:lnTo>
                  <a:lnTo>
                    <a:pt x="256567" y="1260895"/>
                  </a:lnTo>
                  <a:lnTo>
                    <a:pt x="215334" y="1289279"/>
                  </a:lnTo>
                  <a:lnTo>
                    <a:pt x="173477" y="1316863"/>
                  </a:lnTo>
                  <a:lnTo>
                    <a:pt x="131005" y="1343636"/>
                  </a:lnTo>
                  <a:lnTo>
                    <a:pt x="87929" y="1369585"/>
                  </a:lnTo>
                  <a:lnTo>
                    <a:pt x="44257" y="1394701"/>
                  </a:lnTo>
                  <a:lnTo>
                    <a:pt x="0" y="1418970"/>
                  </a:lnTo>
                </a:path>
              </a:pathLst>
            </a:custGeom>
            <a:ln w="19050">
              <a:solidFill>
                <a:srgbClr val="4471C4"/>
              </a:solidFill>
            </a:ln>
          </p:spPr>
          <p:txBody>
            <a:bodyPr wrap="square" lIns="0" tIns="0" rIns="0" bIns="0" rtlCol="0"/>
            <a:lstStyle/>
            <a:p>
              <a:endParaRPr/>
            </a:p>
          </p:txBody>
        </p:sp>
        <p:sp>
          <p:nvSpPr>
            <p:cNvPr id="26" name="object 14">
              <a:extLst>
                <a:ext uri="{FF2B5EF4-FFF2-40B4-BE49-F238E27FC236}">
                  <a16:creationId xmlns:a16="http://schemas.microsoft.com/office/drawing/2014/main" id="{FCE96089-6101-4E39-9EB9-36B8A047B3D9}"/>
                </a:ext>
              </a:extLst>
            </p:cNvPr>
            <p:cNvSpPr/>
            <p:nvPr/>
          </p:nvSpPr>
          <p:spPr>
            <a:xfrm>
              <a:off x="5180076" y="5134359"/>
              <a:ext cx="2307590" cy="1501140"/>
            </a:xfrm>
            <a:custGeom>
              <a:avLst/>
              <a:gdLst/>
              <a:ahLst/>
              <a:cxnLst/>
              <a:rect l="l" t="t" r="r" b="b"/>
              <a:pathLst>
                <a:path w="2307590" h="1501140">
                  <a:moveTo>
                    <a:pt x="2057145" y="0"/>
                  </a:moveTo>
                  <a:lnTo>
                    <a:pt x="250190" y="0"/>
                  </a:lnTo>
                  <a:lnTo>
                    <a:pt x="205218" y="4030"/>
                  </a:lnTo>
                  <a:lnTo>
                    <a:pt x="162890" y="15652"/>
                  </a:lnTo>
                  <a:lnTo>
                    <a:pt x="123914" y="34158"/>
                  </a:lnTo>
                  <a:lnTo>
                    <a:pt x="88995" y="58841"/>
                  </a:lnTo>
                  <a:lnTo>
                    <a:pt x="58841" y="88995"/>
                  </a:lnTo>
                  <a:lnTo>
                    <a:pt x="34158" y="123914"/>
                  </a:lnTo>
                  <a:lnTo>
                    <a:pt x="15652" y="162890"/>
                  </a:lnTo>
                  <a:lnTo>
                    <a:pt x="4030" y="205218"/>
                  </a:lnTo>
                  <a:lnTo>
                    <a:pt x="0" y="250189"/>
                  </a:lnTo>
                  <a:lnTo>
                    <a:pt x="0" y="1250937"/>
                  </a:lnTo>
                  <a:lnTo>
                    <a:pt x="4030" y="1295913"/>
                  </a:lnTo>
                  <a:lnTo>
                    <a:pt x="15652" y="1338243"/>
                  </a:lnTo>
                  <a:lnTo>
                    <a:pt x="34158" y="1377221"/>
                  </a:lnTo>
                  <a:lnTo>
                    <a:pt x="58841" y="1412142"/>
                  </a:lnTo>
                  <a:lnTo>
                    <a:pt x="88995" y="1442297"/>
                  </a:lnTo>
                  <a:lnTo>
                    <a:pt x="123914" y="1466981"/>
                  </a:lnTo>
                  <a:lnTo>
                    <a:pt x="162890" y="1485487"/>
                  </a:lnTo>
                  <a:lnTo>
                    <a:pt x="205218" y="1497109"/>
                  </a:lnTo>
                  <a:lnTo>
                    <a:pt x="250190" y="1501139"/>
                  </a:lnTo>
                  <a:lnTo>
                    <a:pt x="2057145" y="1501139"/>
                  </a:lnTo>
                  <a:lnTo>
                    <a:pt x="2102117" y="1497109"/>
                  </a:lnTo>
                  <a:lnTo>
                    <a:pt x="2144445" y="1485487"/>
                  </a:lnTo>
                  <a:lnTo>
                    <a:pt x="2183421" y="1466981"/>
                  </a:lnTo>
                  <a:lnTo>
                    <a:pt x="2218340" y="1442297"/>
                  </a:lnTo>
                  <a:lnTo>
                    <a:pt x="2248494" y="1412142"/>
                  </a:lnTo>
                  <a:lnTo>
                    <a:pt x="2273177" y="1377221"/>
                  </a:lnTo>
                  <a:lnTo>
                    <a:pt x="2291683" y="1338243"/>
                  </a:lnTo>
                  <a:lnTo>
                    <a:pt x="2303305" y="1295913"/>
                  </a:lnTo>
                  <a:lnTo>
                    <a:pt x="2307336" y="1250937"/>
                  </a:lnTo>
                  <a:lnTo>
                    <a:pt x="2307336" y="250189"/>
                  </a:lnTo>
                  <a:lnTo>
                    <a:pt x="2303305" y="205218"/>
                  </a:lnTo>
                  <a:lnTo>
                    <a:pt x="2291683" y="162890"/>
                  </a:lnTo>
                  <a:lnTo>
                    <a:pt x="2273177" y="123914"/>
                  </a:lnTo>
                  <a:lnTo>
                    <a:pt x="2248494" y="88995"/>
                  </a:lnTo>
                  <a:lnTo>
                    <a:pt x="2218340" y="58841"/>
                  </a:lnTo>
                  <a:lnTo>
                    <a:pt x="2183421" y="34158"/>
                  </a:lnTo>
                  <a:lnTo>
                    <a:pt x="2144445" y="15652"/>
                  </a:lnTo>
                  <a:lnTo>
                    <a:pt x="2102117" y="4030"/>
                  </a:lnTo>
                  <a:lnTo>
                    <a:pt x="2057145" y="0"/>
                  </a:lnTo>
                  <a:close/>
                </a:path>
              </a:pathLst>
            </a:custGeom>
            <a:solidFill>
              <a:srgbClr val="B4C6E7"/>
            </a:solidFill>
          </p:spPr>
          <p:txBody>
            <a:bodyPr wrap="square" lIns="0" tIns="0" rIns="0" bIns="0" rtlCol="0"/>
            <a:lstStyle/>
            <a:p>
              <a:endParaRPr/>
            </a:p>
          </p:txBody>
        </p:sp>
      </p:grpSp>
      <p:sp>
        <p:nvSpPr>
          <p:cNvPr id="27" name="object 15">
            <a:extLst>
              <a:ext uri="{FF2B5EF4-FFF2-40B4-BE49-F238E27FC236}">
                <a16:creationId xmlns:a16="http://schemas.microsoft.com/office/drawing/2014/main" id="{26C63D9D-3DAA-40E4-9EDE-6F03BC12332B}"/>
              </a:ext>
            </a:extLst>
          </p:cNvPr>
          <p:cNvSpPr txBox="1"/>
          <p:nvPr/>
        </p:nvSpPr>
        <p:spPr>
          <a:xfrm>
            <a:off x="3792046" y="5092738"/>
            <a:ext cx="1678015" cy="831959"/>
          </a:xfrm>
          <a:prstGeom prst="rect">
            <a:avLst/>
          </a:prstGeom>
        </p:spPr>
        <p:txBody>
          <a:bodyPr vert="horz" wrap="square" lIns="0" tIns="23813" rIns="0" bIns="0" rtlCol="0">
            <a:spAutoFit/>
          </a:bodyPr>
          <a:lstStyle/>
          <a:p>
            <a:pPr marL="104299" marR="96679" algn="ctr">
              <a:lnSpc>
                <a:spcPts val="1073"/>
              </a:lnSpc>
              <a:spcBef>
                <a:spcPts val="188"/>
              </a:spcBef>
            </a:pPr>
            <a:r>
              <a:rPr sz="1050" b="1" spc="-15" dirty="0">
                <a:latin typeface="Calibri"/>
                <a:cs typeface="Calibri"/>
              </a:rPr>
              <a:t>Technology </a:t>
            </a:r>
            <a:r>
              <a:rPr sz="1050" b="1" spc="-8" dirty="0">
                <a:latin typeface="Calibri"/>
                <a:cs typeface="Calibri"/>
              </a:rPr>
              <a:t>Development  </a:t>
            </a:r>
            <a:r>
              <a:rPr sz="1050" b="1" spc="-11" dirty="0">
                <a:latin typeface="Calibri"/>
                <a:cs typeface="Calibri"/>
              </a:rPr>
              <a:t>Programme</a:t>
            </a:r>
            <a:endParaRPr sz="1050" dirty="0">
              <a:latin typeface="Calibri"/>
              <a:cs typeface="Calibri"/>
            </a:endParaRPr>
          </a:p>
          <a:p>
            <a:pPr marL="51435" marR="46196" algn="ctr">
              <a:lnSpc>
                <a:spcPts val="1073"/>
              </a:lnSpc>
              <a:spcBef>
                <a:spcPts val="413"/>
              </a:spcBef>
            </a:pPr>
            <a:r>
              <a:rPr sz="975" spc="-4" dirty="0">
                <a:latin typeface="Calibri"/>
                <a:cs typeface="Calibri"/>
              </a:rPr>
              <a:t>Applied </a:t>
            </a:r>
            <a:r>
              <a:rPr lang="en-US" sz="975" spc="-8" dirty="0">
                <a:latin typeface="Calibri"/>
                <a:cs typeface="Calibri"/>
              </a:rPr>
              <a:t>R</a:t>
            </a:r>
            <a:r>
              <a:rPr sz="975" spc="-8" dirty="0">
                <a:latin typeface="Calibri"/>
                <a:cs typeface="Calibri"/>
              </a:rPr>
              <a:t>esearch</a:t>
            </a:r>
            <a:r>
              <a:rPr sz="975" spc="-38" dirty="0">
                <a:latin typeface="Calibri"/>
                <a:cs typeface="Calibri"/>
              </a:rPr>
              <a:t> </a:t>
            </a:r>
            <a:r>
              <a:rPr sz="975" spc="-4" dirty="0">
                <a:latin typeface="Calibri"/>
                <a:cs typeface="Calibri"/>
              </a:rPr>
              <a:t>following </a:t>
            </a:r>
            <a:r>
              <a:rPr lang="en-US" sz="975" spc="-8" dirty="0">
                <a:latin typeface="Calibri"/>
                <a:cs typeface="Calibri"/>
              </a:rPr>
              <a:t>F</a:t>
            </a:r>
            <a:r>
              <a:rPr sz="975" spc="-8" dirty="0">
                <a:latin typeface="Calibri"/>
                <a:cs typeface="Calibri"/>
              </a:rPr>
              <a:t>easibility</a:t>
            </a:r>
            <a:r>
              <a:rPr sz="975" dirty="0">
                <a:latin typeface="Calibri"/>
                <a:cs typeface="Calibri"/>
              </a:rPr>
              <a:t> </a:t>
            </a:r>
            <a:r>
              <a:rPr lang="en-US" sz="975" dirty="0">
                <a:latin typeface="Calibri"/>
                <a:cs typeface="Calibri"/>
              </a:rPr>
              <a:t>A</a:t>
            </a:r>
            <a:r>
              <a:rPr sz="975" spc="-8" dirty="0">
                <a:latin typeface="Calibri"/>
                <a:cs typeface="Calibri"/>
              </a:rPr>
              <a:t>ssessment</a:t>
            </a:r>
            <a:endParaRPr sz="975" dirty="0">
              <a:latin typeface="Calibri"/>
              <a:cs typeface="Calibri"/>
            </a:endParaRPr>
          </a:p>
          <a:p>
            <a:pPr marL="9525" marR="3810" algn="ctr">
              <a:lnSpc>
                <a:spcPts val="1073"/>
              </a:lnSpc>
              <a:spcBef>
                <a:spcPts val="420"/>
              </a:spcBef>
            </a:pPr>
            <a:r>
              <a:rPr sz="975" spc="-8" dirty="0">
                <a:latin typeface="Calibri"/>
                <a:cs typeface="Calibri"/>
              </a:rPr>
              <a:t>Collaborative </a:t>
            </a:r>
            <a:endParaRPr lang="en-US" sz="975" spc="-8" dirty="0">
              <a:latin typeface="Calibri"/>
              <a:cs typeface="Calibri"/>
            </a:endParaRPr>
          </a:p>
        </p:txBody>
      </p:sp>
      <p:grpSp>
        <p:nvGrpSpPr>
          <p:cNvPr id="28" name="object 16">
            <a:extLst>
              <a:ext uri="{FF2B5EF4-FFF2-40B4-BE49-F238E27FC236}">
                <a16:creationId xmlns:a16="http://schemas.microsoft.com/office/drawing/2014/main" id="{185FB14D-6D80-44F3-A5B9-A96EE8C2EEBF}"/>
              </a:ext>
            </a:extLst>
          </p:cNvPr>
          <p:cNvGrpSpPr/>
          <p:nvPr/>
        </p:nvGrpSpPr>
        <p:grpSpPr>
          <a:xfrm>
            <a:off x="949110" y="2292801"/>
            <a:ext cx="1850231" cy="2204561"/>
            <a:chOff x="2699004" y="2654813"/>
            <a:chExt cx="2466975" cy="2939415"/>
          </a:xfrm>
        </p:grpSpPr>
        <p:sp>
          <p:nvSpPr>
            <p:cNvPr id="29" name="object 17">
              <a:extLst>
                <a:ext uri="{FF2B5EF4-FFF2-40B4-BE49-F238E27FC236}">
                  <a16:creationId xmlns:a16="http://schemas.microsoft.com/office/drawing/2014/main" id="{361902D7-6BC4-49D9-B7AA-DBB00BEBC5F7}"/>
                </a:ext>
              </a:extLst>
            </p:cNvPr>
            <p:cNvSpPr/>
            <p:nvPr/>
          </p:nvSpPr>
          <p:spPr>
            <a:xfrm>
              <a:off x="3974539" y="4171844"/>
              <a:ext cx="1188085" cy="1419225"/>
            </a:xfrm>
            <a:custGeom>
              <a:avLst/>
              <a:gdLst/>
              <a:ahLst/>
              <a:cxnLst/>
              <a:rect l="l" t="t" r="r" b="b"/>
              <a:pathLst>
                <a:path w="1188085" h="1419225">
                  <a:moveTo>
                    <a:pt x="1188085" y="1418971"/>
                  </a:moveTo>
                  <a:lnTo>
                    <a:pt x="1143827" y="1394702"/>
                  </a:lnTo>
                  <a:lnTo>
                    <a:pt x="1100155" y="1369587"/>
                  </a:lnTo>
                  <a:lnTo>
                    <a:pt x="1057079" y="1343638"/>
                  </a:lnTo>
                  <a:lnTo>
                    <a:pt x="1014607" y="1316866"/>
                  </a:lnTo>
                  <a:lnTo>
                    <a:pt x="972750" y="1289283"/>
                  </a:lnTo>
                  <a:lnTo>
                    <a:pt x="931517" y="1260900"/>
                  </a:lnTo>
                  <a:lnTo>
                    <a:pt x="890919" y="1231730"/>
                  </a:lnTo>
                  <a:lnTo>
                    <a:pt x="850964" y="1201782"/>
                  </a:lnTo>
                  <a:lnTo>
                    <a:pt x="811663" y="1171071"/>
                  </a:lnTo>
                  <a:lnTo>
                    <a:pt x="773026" y="1139605"/>
                  </a:lnTo>
                  <a:lnTo>
                    <a:pt x="735061" y="1107399"/>
                  </a:lnTo>
                  <a:lnTo>
                    <a:pt x="697780" y="1074463"/>
                  </a:lnTo>
                  <a:lnTo>
                    <a:pt x="661190" y="1040808"/>
                  </a:lnTo>
                  <a:lnTo>
                    <a:pt x="625304" y="1006446"/>
                  </a:lnTo>
                  <a:lnTo>
                    <a:pt x="590129" y="971390"/>
                  </a:lnTo>
                  <a:lnTo>
                    <a:pt x="555676" y="935650"/>
                  </a:lnTo>
                  <a:lnTo>
                    <a:pt x="521954" y="899239"/>
                  </a:lnTo>
                  <a:lnTo>
                    <a:pt x="488973" y="862167"/>
                  </a:lnTo>
                  <a:lnTo>
                    <a:pt x="456744" y="824447"/>
                  </a:lnTo>
                  <a:lnTo>
                    <a:pt x="425275" y="786090"/>
                  </a:lnTo>
                  <a:lnTo>
                    <a:pt x="394576" y="747107"/>
                  </a:lnTo>
                  <a:lnTo>
                    <a:pt x="364658" y="707511"/>
                  </a:lnTo>
                  <a:lnTo>
                    <a:pt x="335530" y="667313"/>
                  </a:lnTo>
                  <a:lnTo>
                    <a:pt x="307201" y="626525"/>
                  </a:lnTo>
                  <a:lnTo>
                    <a:pt x="279681" y="585157"/>
                  </a:lnTo>
                  <a:lnTo>
                    <a:pt x="252980" y="543223"/>
                  </a:lnTo>
                  <a:lnTo>
                    <a:pt x="227108" y="500733"/>
                  </a:lnTo>
                  <a:lnTo>
                    <a:pt x="202075" y="457699"/>
                  </a:lnTo>
                  <a:lnTo>
                    <a:pt x="177890" y="414133"/>
                  </a:lnTo>
                  <a:lnTo>
                    <a:pt x="154563" y="370046"/>
                  </a:lnTo>
                  <a:lnTo>
                    <a:pt x="132103" y="325450"/>
                  </a:lnTo>
                  <a:lnTo>
                    <a:pt x="110521" y="280356"/>
                  </a:lnTo>
                  <a:lnTo>
                    <a:pt x="89826" y="234777"/>
                  </a:lnTo>
                  <a:lnTo>
                    <a:pt x="70028" y="188723"/>
                  </a:lnTo>
                  <a:lnTo>
                    <a:pt x="51137" y="142207"/>
                  </a:lnTo>
                  <a:lnTo>
                    <a:pt x="33162" y="95240"/>
                  </a:lnTo>
                  <a:lnTo>
                    <a:pt x="16113" y="47834"/>
                  </a:lnTo>
                  <a:lnTo>
                    <a:pt x="0" y="0"/>
                  </a:lnTo>
                </a:path>
              </a:pathLst>
            </a:custGeom>
            <a:ln w="6350">
              <a:noFill/>
            </a:ln>
          </p:spPr>
          <p:txBody>
            <a:bodyPr wrap="square" lIns="0" tIns="0" rIns="0" bIns="0" rtlCol="0"/>
            <a:lstStyle/>
            <a:p>
              <a:endParaRPr/>
            </a:p>
          </p:txBody>
        </p:sp>
        <p:sp>
          <p:nvSpPr>
            <p:cNvPr id="30" name="object 18">
              <a:extLst>
                <a:ext uri="{FF2B5EF4-FFF2-40B4-BE49-F238E27FC236}">
                  <a16:creationId xmlns:a16="http://schemas.microsoft.com/office/drawing/2014/main" id="{85372521-E9BB-4197-958B-2C4C954C26A5}"/>
                </a:ext>
              </a:extLst>
            </p:cNvPr>
            <p:cNvSpPr/>
            <p:nvPr/>
          </p:nvSpPr>
          <p:spPr>
            <a:xfrm>
              <a:off x="2699004" y="2654813"/>
              <a:ext cx="2307590" cy="1499870"/>
            </a:xfrm>
            <a:custGeom>
              <a:avLst/>
              <a:gdLst/>
              <a:ahLst/>
              <a:cxnLst/>
              <a:rect l="l" t="t" r="r" b="b"/>
              <a:pathLst>
                <a:path w="2307590" h="1499870">
                  <a:moveTo>
                    <a:pt x="2057400" y="0"/>
                  </a:moveTo>
                  <a:lnTo>
                    <a:pt x="249936" y="0"/>
                  </a:lnTo>
                  <a:lnTo>
                    <a:pt x="205009" y="4026"/>
                  </a:lnTo>
                  <a:lnTo>
                    <a:pt x="162725" y="15636"/>
                  </a:lnTo>
                  <a:lnTo>
                    <a:pt x="123788" y="34123"/>
                  </a:lnTo>
                  <a:lnTo>
                    <a:pt x="88905" y="58781"/>
                  </a:lnTo>
                  <a:lnTo>
                    <a:pt x="58781" y="88905"/>
                  </a:lnTo>
                  <a:lnTo>
                    <a:pt x="34123" y="123788"/>
                  </a:lnTo>
                  <a:lnTo>
                    <a:pt x="15636" y="162725"/>
                  </a:lnTo>
                  <a:lnTo>
                    <a:pt x="4026" y="205009"/>
                  </a:lnTo>
                  <a:lnTo>
                    <a:pt x="0" y="249936"/>
                  </a:lnTo>
                  <a:lnTo>
                    <a:pt x="0" y="1249667"/>
                  </a:lnTo>
                  <a:lnTo>
                    <a:pt x="4026" y="1294594"/>
                  </a:lnTo>
                  <a:lnTo>
                    <a:pt x="15636" y="1336879"/>
                  </a:lnTo>
                  <a:lnTo>
                    <a:pt x="34123" y="1375818"/>
                  </a:lnTo>
                  <a:lnTo>
                    <a:pt x="58781" y="1410703"/>
                  </a:lnTo>
                  <a:lnTo>
                    <a:pt x="88905" y="1440829"/>
                  </a:lnTo>
                  <a:lnTo>
                    <a:pt x="123788" y="1465489"/>
                  </a:lnTo>
                  <a:lnTo>
                    <a:pt x="162725" y="1483977"/>
                  </a:lnTo>
                  <a:lnTo>
                    <a:pt x="205009" y="1495588"/>
                  </a:lnTo>
                  <a:lnTo>
                    <a:pt x="249936" y="1499616"/>
                  </a:lnTo>
                  <a:lnTo>
                    <a:pt x="2057400" y="1499616"/>
                  </a:lnTo>
                  <a:lnTo>
                    <a:pt x="2102326" y="1495588"/>
                  </a:lnTo>
                  <a:lnTo>
                    <a:pt x="2144610" y="1483977"/>
                  </a:lnTo>
                  <a:lnTo>
                    <a:pt x="2183547" y="1465489"/>
                  </a:lnTo>
                  <a:lnTo>
                    <a:pt x="2218430" y="1440829"/>
                  </a:lnTo>
                  <a:lnTo>
                    <a:pt x="2248554" y="1410703"/>
                  </a:lnTo>
                  <a:lnTo>
                    <a:pt x="2273212" y="1375818"/>
                  </a:lnTo>
                  <a:lnTo>
                    <a:pt x="2291699" y="1336879"/>
                  </a:lnTo>
                  <a:lnTo>
                    <a:pt x="2303309" y="1294594"/>
                  </a:lnTo>
                  <a:lnTo>
                    <a:pt x="2307336" y="1249667"/>
                  </a:lnTo>
                  <a:lnTo>
                    <a:pt x="2307336" y="249936"/>
                  </a:lnTo>
                  <a:lnTo>
                    <a:pt x="2303309" y="205009"/>
                  </a:lnTo>
                  <a:lnTo>
                    <a:pt x="2291699" y="162725"/>
                  </a:lnTo>
                  <a:lnTo>
                    <a:pt x="2273212" y="123788"/>
                  </a:lnTo>
                  <a:lnTo>
                    <a:pt x="2248554" y="88905"/>
                  </a:lnTo>
                  <a:lnTo>
                    <a:pt x="2218430" y="58781"/>
                  </a:lnTo>
                  <a:lnTo>
                    <a:pt x="2183547" y="34123"/>
                  </a:lnTo>
                  <a:lnTo>
                    <a:pt x="2144610" y="15636"/>
                  </a:lnTo>
                  <a:lnTo>
                    <a:pt x="2102326" y="4026"/>
                  </a:lnTo>
                  <a:lnTo>
                    <a:pt x="2057400" y="0"/>
                  </a:lnTo>
                  <a:close/>
                </a:path>
              </a:pathLst>
            </a:custGeom>
            <a:solidFill>
              <a:srgbClr val="B4C6E7"/>
            </a:solidFill>
            <a:ln>
              <a:noFill/>
            </a:ln>
          </p:spPr>
          <p:txBody>
            <a:bodyPr wrap="square" lIns="0" tIns="0" rIns="0" bIns="0" rtlCol="0"/>
            <a:lstStyle/>
            <a:p>
              <a:endParaRPr/>
            </a:p>
          </p:txBody>
        </p:sp>
      </p:grpSp>
      <p:sp>
        <p:nvSpPr>
          <p:cNvPr id="31" name="object 19">
            <a:extLst>
              <a:ext uri="{FF2B5EF4-FFF2-40B4-BE49-F238E27FC236}">
                <a16:creationId xmlns:a16="http://schemas.microsoft.com/office/drawing/2014/main" id="{3E61E18A-845E-4021-8DE3-107EC7F2A79C}"/>
              </a:ext>
            </a:extLst>
          </p:cNvPr>
          <p:cNvSpPr txBox="1"/>
          <p:nvPr/>
        </p:nvSpPr>
        <p:spPr>
          <a:xfrm>
            <a:off x="1079071" y="2459110"/>
            <a:ext cx="1495901" cy="733534"/>
          </a:xfrm>
          <a:prstGeom prst="rect">
            <a:avLst/>
          </a:prstGeom>
        </p:spPr>
        <p:txBody>
          <a:bodyPr vert="horz" wrap="square" lIns="0" tIns="49530" rIns="0" bIns="0" rtlCol="0">
            <a:spAutoFit/>
          </a:bodyPr>
          <a:lstStyle/>
          <a:p>
            <a:pPr marL="953" algn="ctr">
              <a:spcBef>
                <a:spcPts val="390"/>
              </a:spcBef>
            </a:pPr>
            <a:r>
              <a:rPr sz="1050" b="1" spc="-4" dirty="0">
                <a:latin typeface="Calibri"/>
                <a:cs typeface="Calibri"/>
              </a:rPr>
              <a:t>Special</a:t>
            </a:r>
            <a:r>
              <a:rPr sz="1050" b="1" dirty="0">
                <a:latin typeface="Calibri"/>
                <a:cs typeface="Calibri"/>
              </a:rPr>
              <a:t> </a:t>
            </a:r>
            <a:r>
              <a:rPr sz="1050" b="1" spc="-11" dirty="0">
                <a:latin typeface="Calibri"/>
                <a:cs typeface="Calibri"/>
              </a:rPr>
              <a:t>Programmes</a:t>
            </a:r>
            <a:endParaRPr sz="1050" dirty="0">
              <a:latin typeface="Calibri"/>
              <a:cs typeface="Calibri"/>
            </a:endParaRPr>
          </a:p>
          <a:p>
            <a:pPr marL="9525" marR="3810" algn="ctr">
              <a:lnSpc>
                <a:spcPts val="1073"/>
              </a:lnSpc>
              <a:spcBef>
                <a:spcPts val="431"/>
              </a:spcBef>
            </a:pPr>
            <a:r>
              <a:rPr sz="975" spc="-8" dirty="0">
                <a:latin typeface="Calibri"/>
                <a:cs typeface="Calibri"/>
              </a:rPr>
              <a:t>Address immediate</a:t>
            </a:r>
            <a:r>
              <a:rPr lang="en-US" sz="975" spc="-8" dirty="0">
                <a:latin typeface="Calibri"/>
                <a:cs typeface="Calibri"/>
              </a:rPr>
              <a:t>,</a:t>
            </a:r>
            <a:r>
              <a:rPr sz="975" spc="-8" dirty="0">
                <a:latin typeface="Calibri"/>
                <a:cs typeface="Calibri"/>
              </a:rPr>
              <a:t> </a:t>
            </a:r>
            <a:r>
              <a:rPr sz="975" spc="-4" dirty="0">
                <a:latin typeface="Calibri"/>
                <a:cs typeface="Calibri"/>
              </a:rPr>
              <a:t>national needs or </a:t>
            </a:r>
            <a:r>
              <a:rPr sz="975" spc="-11" dirty="0">
                <a:latin typeface="Calibri"/>
                <a:cs typeface="Calibri"/>
              </a:rPr>
              <a:t>market</a:t>
            </a:r>
            <a:r>
              <a:rPr sz="975" spc="-4" dirty="0">
                <a:latin typeface="Calibri"/>
                <a:cs typeface="Calibri"/>
              </a:rPr>
              <a:t> </a:t>
            </a:r>
            <a:r>
              <a:rPr sz="975" spc="-8" dirty="0">
                <a:latin typeface="Calibri"/>
                <a:cs typeface="Calibri"/>
              </a:rPr>
              <a:t>failures</a:t>
            </a:r>
            <a:endParaRPr sz="975" dirty="0">
              <a:latin typeface="Calibri"/>
              <a:cs typeface="Calibri"/>
            </a:endParaRPr>
          </a:p>
          <a:p>
            <a:pPr algn="ctr">
              <a:spcBef>
                <a:spcPts val="304"/>
              </a:spcBef>
            </a:pPr>
            <a:r>
              <a:rPr sz="975" spc="-11" dirty="0">
                <a:latin typeface="Calibri"/>
                <a:cs typeface="Calibri"/>
              </a:rPr>
              <a:t>May </a:t>
            </a:r>
            <a:r>
              <a:rPr sz="975" spc="-4" dirty="0">
                <a:latin typeface="Calibri"/>
                <a:cs typeface="Calibri"/>
              </a:rPr>
              <a:t>only run</a:t>
            </a:r>
            <a:r>
              <a:rPr sz="975" dirty="0">
                <a:latin typeface="Calibri"/>
                <a:cs typeface="Calibri"/>
              </a:rPr>
              <a:t> </a:t>
            </a:r>
            <a:r>
              <a:rPr sz="975" spc="-4" dirty="0">
                <a:latin typeface="Calibri"/>
                <a:cs typeface="Calibri"/>
              </a:rPr>
              <a:t>once</a:t>
            </a:r>
            <a:endParaRPr sz="975" dirty="0">
              <a:latin typeface="Calibri"/>
              <a:cs typeface="Calibri"/>
            </a:endParaRPr>
          </a:p>
        </p:txBody>
      </p:sp>
      <p:grpSp>
        <p:nvGrpSpPr>
          <p:cNvPr id="32" name="object 20">
            <a:extLst>
              <a:ext uri="{FF2B5EF4-FFF2-40B4-BE49-F238E27FC236}">
                <a16:creationId xmlns:a16="http://schemas.microsoft.com/office/drawing/2014/main" id="{09A8D8F6-8E3A-42A0-87AA-05468431F85A}"/>
              </a:ext>
            </a:extLst>
          </p:cNvPr>
          <p:cNvGrpSpPr/>
          <p:nvPr/>
        </p:nvGrpSpPr>
        <p:grpSpPr>
          <a:xfrm>
            <a:off x="1130643" y="2098360"/>
            <a:ext cx="5273184" cy="3731313"/>
            <a:chOff x="1685544" y="1217057"/>
            <a:chExt cx="7030911" cy="4975083"/>
          </a:xfrm>
        </p:grpSpPr>
        <p:sp>
          <p:nvSpPr>
            <p:cNvPr id="33" name="object 21">
              <a:extLst>
                <a:ext uri="{FF2B5EF4-FFF2-40B4-BE49-F238E27FC236}">
                  <a16:creationId xmlns:a16="http://schemas.microsoft.com/office/drawing/2014/main" id="{6F9382D9-EF07-47A0-BABE-D56B5CCD4929}"/>
                </a:ext>
              </a:extLst>
            </p:cNvPr>
            <p:cNvSpPr/>
            <p:nvPr/>
          </p:nvSpPr>
          <p:spPr>
            <a:xfrm>
              <a:off x="3974534" y="1217057"/>
              <a:ext cx="1188085" cy="1419225"/>
            </a:xfrm>
            <a:custGeom>
              <a:avLst/>
              <a:gdLst/>
              <a:ahLst/>
              <a:cxnLst/>
              <a:rect l="l" t="t" r="r" b="b"/>
              <a:pathLst>
                <a:path w="1188085" h="1419225">
                  <a:moveTo>
                    <a:pt x="0" y="1418971"/>
                  </a:moveTo>
                  <a:lnTo>
                    <a:pt x="16113" y="1371136"/>
                  </a:lnTo>
                  <a:lnTo>
                    <a:pt x="33162" y="1323730"/>
                  </a:lnTo>
                  <a:lnTo>
                    <a:pt x="51137" y="1276763"/>
                  </a:lnTo>
                  <a:lnTo>
                    <a:pt x="70028" y="1230247"/>
                  </a:lnTo>
                  <a:lnTo>
                    <a:pt x="89826" y="1184194"/>
                  </a:lnTo>
                  <a:lnTo>
                    <a:pt x="110521" y="1138615"/>
                  </a:lnTo>
                  <a:lnTo>
                    <a:pt x="132103" y="1093521"/>
                  </a:lnTo>
                  <a:lnTo>
                    <a:pt x="154563" y="1048926"/>
                  </a:lnTo>
                  <a:lnTo>
                    <a:pt x="177890" y="1004839"/>
                  </a:lnTo>
                  <a:lnTo>
                    <a:pt x="202075" y="961273"/>
                  </a:lnTo>
                  <a:lnTo>
                    <a:pt x="227108" y="918239"/>
                  </a:lnTo>
                  <a:lnTo>
                    <a:pt x="252980" y="875750"/>
                  </a:lnTo>
                  <a:lnTo>
                    <a:pt x="279681" y="833815"/>
                  </a:lnTo>
                  <a:lnTo>
                    <a:pt x="307201" y="792448"/>
                  </a:lnTo>
                  <a:lnTo>
                    <a:pt x="335530" y="751660"/>
                  </a:lnTo>
                  <a:lnTo>
                    <a:pt x="364658" y="711462"/>
                  </a:lnTo>
                  <a:lnTo>
                    <a:pt x="394576" y="671867"/>
                  </a:lnTo>
                  <a:lnTo>
                    <a:pt x="425275" y="632885"/>
                  </a:lnTo>
                  <a:lnTo>
                    <a:pt x="456744" y="594528"/>
                  </a:lnTo>
                  <a:lnTo>
                    <a:pt x="488973" y="556808"/>
                  </a:lnTo>
                  <a:lnTo>
                    <a:pt x="521954" y="519736"/>
                  </a:lnTo>
                  <a:lnTo>
                    <a:pt x="555676" y="483325"/>
                  </a:lnTo>
                  <a:lnTo>
                    <a:pt x="590129" y="447585"/>
                  </a:lnTo>
                  <a:lnTo>
                    <a:pt x="625304" y="412529"/>
                  </a:lnTo>
                  <a:lnTo>
                    <a:pt x="661190" y="378168"/>
                  </a:lnTo>
                  <a:lnTo>
                    <a:pt x="697780" y="344513"/>
                  </a:lnTo>
                  <a:lnTo>
                    <a:pt x="735061" y="311577"/>
                  </a:lnTo>
                  <a:lnTo>
                    <a:pt x="773026" y="279370"/>
                  </a:lnTo>
                  <a:lnTo>
                    <a:pt x="811663" y="247905"/>
                  </a:lnTo>
                  <a:lnTo>
                    <a:pt x="850964" y="217193"/>
                  </a:lnTo>
                  <a:lnTo>
                    <a:pt x="890919" y="187245"/>
                  </a:lnTo>
                  <a:lnTo>
                    <a:pt x="931517" y="158074"/>
                  </a:lnTo>
                  <a:lnTo>
                    <a:pt x="972750" y="129691"/>
                  </a:lnTo>
                  <a:lnTo>
                    <a:pt x="1014607" y="102107"/>
                  </a:lnTo>
                  <a:lnTo>
                    <a:pt x="1057079" y="75334"/>
                  </a:lnTo>
                  <a:lnTo>
                    <a:pt x="1100155" y="49384"/>
                  </a:lnTo>
                  <a:lnTo>
                    <a:pt x="1143827" y="24269"/>
                  </a:lnTo>
                  <a:lnTo>
                    <a:pt x="1188085" y="0"/>
                  </a:lnTo>
                </a:path>
              </a:pathLst>
            </a:custGeom>
            <a:ln w="6350">
              <a:solidFill>
                <a:srgbClr val="4471C4">
                  <a:alpha val="0"/>
                </a:srgbClr>
              </a:solidFill>
            </a:ln>
          </p:spPr>
          <p:txBody>
            <a:bodyPr wrap="square" lIns="0" tIns="0" rIns="0" bIns="0" rtlCol="0"/>
            <a:lstStyle/>
            <a:p>
              <a:endParaRPr/>
            </a:p>
          </p:txBody>
        </p:sp>
        <p:sp>
          <p:nvSpPr>
            <p:cNvPr id="34" name="object 22">
              <a:extLst>
                <a:ext uri="{FF2B5EF4-FFF2-40B4-BE49-F238E27FC236}">
                  <a16:creationId xmlns:a16="http://schemas.microsoft.com/office/drawing/2014/main" id="{34335045-BA9E-440F-8336-CF00F35C7C0F}"/>
                </a:ext>
              </a:extLst>
            </p:cNvPr>
            <p:cNvSpPr/>
            <p:nvPr/>
          </p:nvSpPr>
          <p:spPr>
            <a:xfrm>
              <a:off x="7876101" y="1476312"/>
              <a:ext cx="554990" cy="582295"/>
            </a:xfrm>
            <a:custGeom>
              <a:avLst/>
              <a:gdLst/>
              <a:ahLst/>
              <a:cxnLst/>
              <a:rect l="l" t="t" r="r" b="b"/>
              <a:pathLst>
                <a:path w="554990" h="582294">
                  <a:moveTo>
                    <a:pt x="383641" y="0"/>
                  </a:moveTo>
                  <a:lnTo>
                    <a:pt x="0" y="336359"/>
                  </a:lnTo>
                  <a:lnTo>
                    <a:pt x="554380" y="581710"/>
                  </a:lnTo>
                  <a:lnTo>
                    <a:pt x="383641" y="0"/>
                  </a:lnTo>
                  <a:close/>
                </a:path>
              </a:pathLst>
            </a:custGeom>
            <a:solidFill>
              <a:srgbClr val="4471C4"/>
            </a:solidFill>
          </p:spPr>
          <p:txBody>
            <a:bodyPr wrap="square" lIns="0" tIns="0" rIns="0" bIns="0" rtlCol="0"/>
            <a:lstStyle/>
            <a:p>
              <a:endParaRPr/>
            </a:p>
          </p:txBody>
        </p:sp>
        <p:sp>
          <p:nvSpPr>
            <p:cNvPr id="35" name="object 23">
              <a:extLst>
                <a:ext uri="{FF2B5EF4-FFF2-40B4-BE49-F238E27FC236}">
                  <a16:creationId xmlns:a16="http://schemas.microsoft.com/office/drawing/2014/main" id="{EE66C0CE-6BF1-4237-A259-16F7E9A3F929}"/>
                </a:ext>
              </a:extLst>
            </p:cNvPr>
            <p:cNvSpPr/>
            <p:nvPr/>
          </p:nvSpPr>
          <p:spPr>
            <a:xfrm>
              <a:off x="7876101" y="1476312"/>
              <a:ext cx="554990" cy="582295"/>
            </a:xfrm>
            <a:custGeom>
              <a:avLst/>
              <a:gdLst/>
              <a:ahLst/>
              <a:cxnLst/>
              <a:rect l="l" t="t" r="r" b="b"/>
              <a:pathLst>
                <a:path w="554990" h="582294">
                  <a:moveTo>
                    <a:pt x="383641" y="0"/>
                  </a:moveTo>
                  <a:lnTo>
                    <a:pt x="554380" y="581710"/>
                  </a:lnTo>
                  <a:lnTo>
                    <a:pt x="0" y="336359"/>
                  </a:lnTo>
                  <a:lnTo>
                    <a:pt x="383641" y="0"/>
                  </a:lnTo>
                  <a:close/>
                </a:path>
              </a:pathLst>
            </a:custGeom>
            <a:ln w="12700">
              <a:solidFill>
                <a:srgbClr val="2E528F"/>
              </a:solidFill>
            </a:ln>
          </p:spPr>
          <p:txBody>
            <a:bodyPr wrap="square" lIns="0" tIns="0" rIns="0" bIns="0" rtlCol="0"/>
            <a:lstStyle/>
            <a:p>
              <a:endParaRPr/>
            </a:p>
          </p:txBody>
        </p:sp>
        <p:sp>
          <p:nvSpPr>
            <p:cNvPr id="36" name="object 24">
              <a:extLst>
                <a:ext uri="{FF2B5EF4-FFF2-40B4-BE49-F238E27FC236}">
                  <a16:creationId xmlns:a16="http://schemas.microsoft.com/office/drawing/2014/main" id="{189EB8ED-AC53-4DAC-9613-15C18754DB37}"/>
                </a:ext>
              </a:extLst>
            </p:cNvPr>
            <p:cNvSpPr/>
            <p:nvPr/>
          </p:nvSpPr>
          <p:spPr>
            <a:xfrm>
              <a:off x="8167815" y="4502596"/>
              <a:ext cx="548640" cy="586105"/>
            </a:xfrm>
            <a:custGeom>
              <a:avLst/>
              <a:gdLst/>
              <a:ahLst/>
              <a:cxnLst/>
              <a:rect l="l" t="t" r="r" b="b"/>
              <a:pathLst>
                <a:path w="548640" h="586104">
                  <a:moveTo>
                    <a:pt x="156070" y="0"/>
                  </a:moveTo>
                  <a:lnTo>
                    <a:pt x="0" y="585812"/>
                  </a:lnTo>
                  <a:lnTo>
                    <a:pt x="548043" y="326605"/>
                  </a:lnTo>
                  <a:lnTo>
                    <a:pt x="156070" y="0"/>
                  </a:lnTo>
                  <a:close/>
                </a:path>
              </a:pathLst>
            </a:custGeom>
            <a:solidFill>
              <a:srgbClr val="4471C4"/>
            </a:solidFill>
          </p:spPr>
          <p:txBody>
            <a:bodyPr wrap="square" lIns="0" tIns="0" rIns="0" bIns="0" rtlCol="0"/>
            <a:lstStyle/>
            <a:p>
              <a:endParaRPr/>
            </a:p>
          </p:txBody>
        </p:sp>
        <p:sp>
          <p:nvSpPr>
            <p:cNvPr id="37" name="object 25">
              <a:extLst>
                <a:ext uri="{FF2B5EF4-FFF2-40B4-BE49-F238E27FC236}">
                  <a16:creationId xmlns:a16="http://schemas.microsoft.com/office/drawing/2014/main" id="{BFEBC468-42FA-49AA-9DBD-0A4ECAA9D16F}"/>
                </a:ext>
              </a:extLst>
            </p:cNvPr>
            <p:cNvSpPr/>
            <p:nvPr/>
          </p:nvSpPr>
          <p:spPr>
            <a:xfrm>
              <a:off x="8162719" y="4490588"/>
              <a:ext cx="548640" cy="586105"/>
            </a:xfrm>
            <a:custGeom>
              <a:avLst/>
              <a:gdLst/>
              <a:ahLst/>
              <a:cxnLst/>
              <a:rect l="l" t="t" r="r" b="b"/>
              <a:pathLst>
                <a:path w="548640" h="586104">
                  <a:moveTo>
                    <a:pt x="548043" y="326605"/>
                  </a:moveTo>
                  <a:lnTo>
                    <a:pt x="0" y="585812"/>
                  </a:lnTo>
                  <a:lnTo>
                    <a:pt x="156070" y="0"/>
                  </a:lnTo>
                  <a:lnTo>
                    <a:pt x="548043" y="326605"/>
                  </a:lnTo>
                  <a:close/>
                </a:path>
              </a:pathLst>
            </a:custGeom>
            <a:ln w="12700">
              <a:solidFill>
                <a:srgbClr val="2E528F"/>
              </a:solidFill>
            </a:ln>
          </p:spPr>
          <p:txBody>
            <a:bodyPr wrap="square" lIns="0" tIns="0" rIns="0" bIns="0" rtlCol="0"/>
            <a:lstStyle/>
            <a:p>
              <a:endParaRPr/>
            </a:p>
          </p:txBody>
        </p:sp>
        <p:sp>
          <p:nvSpPr>
            <p:cNvPr id="39" name="object 27">
              <a:extLst>
                <a:ext uri="{FF2B5EF4-FFF2-40B4-BE49-F238E27FC236}">
                  <a16:creationId xmlns:a16="http://schemas.microsoft.com/office/drawing/2014/main" id="{4101FFBC-AAFC-4C98-914A-CB8DD0AA289A}"/>
                </a:ext>
              </a:extLst>
            </p:cNvPr>
            <p:cNvSpPr/>
            <p:nvPr/>
          </p:nvSpPr>
          <p:spPr>
            <a:xfrm>
              <a:off x="1685544" y="5457445"/>
              <a:ext cx="2319655" cy="734695"/>
            </a:xfrm>
            <a:custGeom>
              <a:avLst/>
              <a:gdLst/>
              <a:ahLst/>
              <a:cxnLst/>
              <a:rect l="l" t="t" r="r" b="b"/>
              <a:pathLst>
                <a:path w="2319654" h="734695">
                  <a:moveTo>
                    <a:pt x="0" y="122428"/>
                  </a:moveTo>
                  <a:lnTo>
                    <a:pt x="9621" y="74773"/>
                  </a:lnTo>
                  <a:lnTo>
                    <a:pt x="35858" y="35858"/>
                  </a:lnTo>
                  <a:lnTo>
                    <a:pt x="74773" y="9621"/>
                  </a:lnTo>
                  <a:lnTo>
                    <a:pt x="122428" y="0"/>
                  </a:lnTo>
                  <a:lnTo>
                    <a:pt x="2197100" y="0"/>
                  </a:lnTo>
                  <a:lnTo>
                    <a:pt x="2244754" y="9621"/>
                  </a:lnTo>
                  <a:lnTo>
                    <a:pt x="2283669" y="35858"/>
                  </a:lnTo>
                  <a:lnTo>
                    <a:pt x="2309906" y="74773"/>
                  </a:lnTo>
                  <a:lnTo>
                    <a:pt x="2319528" y="122428"/>
                  </a:lnTo>
                  <a:lnTo>
                    <a:pt x="2319528" y="612140"/>
                  </a:lnTo>
                  <a:lnTo>
                    <a:pt x="2309906" y="659794"/>
                  </a:lnTo>
                  <a:lnTo>
                    <a:pt x="2283669" y="698709"/>
                  </a:lnTo>
                  <a:lnTo>
                    <a:pt x="2244754" y="724946"/>
                  </a:lnTo>
                  <a:lnTo>
                    <a:pt x="2197100" y="734568"/>
                  </a:lnTo>
                  <a:lnTo>
                    <a:pt x="122428" y="734568"/>
                  </a:lnTo>
                  <a:lnTo>
                    <a:pt x="74773" y="724946"/>
                  </a:lnTo>
                  <a:lnTo>
                    <a:pt x="35858" y="698709"/>
                  </a:lnTo>
                  <a:lnTo>
                    <a:pt x="9621" y="659794"/>
                  </a:lnTo>
                  <a:lnTo>
                    <a:pt x="0" y="612140"/>
                  </a:lnTo>
                  <a:lnTo>
                    <a:pt x="0" y="122428"/>
                  </a:lnTo>
                  <a:close/>
                </a:path>
              </a:pathLst>
            </a:custGeom>
            <a:ln w="12699">
              <a:noFill/>
            </a:ln>
          </p:spPr>
          <p:txBody>
            <a:bodyPr wrap="square" lIns="0" tIns="0" rIns="0" bIns="0" rtlCol="0"/>
            <a:lstStyle/>
            <a:p>
              <a:endParaRPr/>
            </a:p>
          </p:txBody>
        </p:sp>
      </p:grpSp>
      <p:pic>
        <p:nvPicPr>
          <p:cNvPr id="46" name="Picture 12">
            <a:extLst>
              <a:ext uri="{FF2B5EF4-FFF2-40B4-BE49-F238E27FC236}">
                <a16:creationId xmlns:a16="http://schemas.microsoft.com/office/drawing/2014/main" id="{DC7A6FA1-E843-4812-9207-90826BA742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3" t="30389" r="68521" b="19412"/>
          <a:stretch/>
        </p:blipFill>
        <p:spPr bwMode="auto">
          <a:xfrm>
            <a:off x="899224" y="3417523"/>
            <a:ext cx="1768010" cy="6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2">
            <a:extLst>
              <a:ext uri="{FF2B5EF4-FFF2-40B4-BE49-F238E27FC236}">
                <a16:creationId xmlns:a16="http://schemas.microsoft.com/office/drawing/2014/main" id="{6ED0FBE9-03B8-486E-96A5-4AEB8B8B83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609" t="20087" r="35406" b="9965"/>
          <a:stretch/>
        </p:blipFill>
        <p:spPr bwMode="auto">
          <a:xfrm>
            <a:off x="6435137" y="2172430"/>
            <a:ext cx="1844901" cy="97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object 14">
            <a:extLst>
              <a:ext uri="{FF2B5EF4-FFF2-40B4-BE49-F238E27FC236}">
                <a16:creationId xmlns:a16="http://schemas.microsoft.com/office/drawing/2014/main" id="{E0E016C6-D0CA-48A5-ABDD-ADDD3575533D}"/>
              </a:ext>
            </a:extLst>
          </p:cNvPr>
          <p:cNvSpPr/>
          <p:nvPr/>
        </p:nvSpPr>
        <p:spPr>
          <a:xfrm>
            <a:off x="925125" y="4353032"/>
            <a:ext cx="1730693" cy="1125855"/>
          </a:xfrm>
          <a:custGeom>
            <a:avLst/>
            <a:gdLst/>
            <a:ahLst/>
            <a:cxnLst/>
            <a:rect l="l" t="t" r="r" b="b"/>
            <a:pathLst>
              <a:path w="2307590" h="1501140">
                <a:moveTo>
                  <a:pt x="2057145" y="0"/>
                </a:moveTo>
                <a:lnTo>
                  <a:pt x="250190" y="0"/>
                </a:lnTo>
                <a:lnTo>
                  <a:pt x="205218" y="4030"/>
                </a:lnTo>
                <a:lnTo>
                  <a:pt x="162890" y="15652"/>
                </a:lnTo>
                <a:lnTo>
                  <a:pt x="123914" y="34158"/>
                </a:lnTo>
                <a:lnTo>
                  <a:pt x="88995" y="58841"/>
                </a:lnTo>
                <a:lnTo>
                  <a:pt x="58841" y="88995"/>
                </a:lnTo>
                <a:lnTo>
                  <a:pt x="34158" y="123914"/>
                </a:lnTo>
                <a:lnTo>
                  <a:pt x="15652" y="162890"/>
                </a:lnTo>
                <a:lnTo>
                  <a:pt x="4030" y="205218"/>
                </a:lnTo>
                <a:lnTo>
                  <a:pt x="0" y="250189"/>
                </a:lnTo>
                <a:lnTo>
                  <a:pt x="0" y="1250937"/>
                </a:lnTo>
                <a:lnTo>
                  <a:pt x="4030" y="1295913"/>
                </a:lnTo>
                <a:lnTo>
                  <a:pt x="15652" y="1338243"/>
                </a:lnTo>
                <a:lnTo>
                  <a:pt x="34158" y="1377221"/>
                </a:lnTo>
                <a:lnTo>
                  <a:pt x="58841" y="1412142"/>
                </a:lnTo>
                <a:lnTo>
                  <a:pt x="88995" y="1442297"/>
                </a:lnTo>
                <a:lnTo>
                  <a:pt x="123914" y="1466981"/>
                </a:lnTo>
                <a:lnTo>
                  <a:pt x="162890" y="1485487"/>
                </a:lnTo>
                <a:lnTo>
                  <a:pt x="205218" y="1497109"/>
                </a:lnTo>
                <a:lnTo>
                  <a:pt x="250190" y="1501139"/>
                </a:lnTo>
                <a:lnTo>
                  <a:pt x="2057145" y="1501139"/>
                </a:lnTo>
                <a:lnTo>
                  <a:pt x="2102117" y="1497109"/>
                </a:lnTo>
                <a:lnTo>
                  <a:pt x="2144445" y="1485487"/>
                </a:lnTo>
                <a:lnTo>
                  <a:pt x="2183421" y="1466981"/>
                </a:lnTo>
                <a:lnTo>
                  <a:pt x="2218340" y="1442297"/>
                </a:lnTo>
                <a:lnTo>
                  <a:pt x="2248494" y="1412142"/>
                </a:lnTo>
                <a:lnTo>
                  <a:pt x="2273177" y="1377221"/>
                </a:lnTo>
                <a:lnTo>
                  <a:pt x="2291683" y="1338243"/>
                </a:lnTo>
                <a:lnTo>
                  <a:pt x="2303305" y="1295913"/>
                </a:lnTo>
                <a:lnTo>
                  <a:pt x="2307336" y="1250937"/>
                </a:lnTo>
                <a:lnTo>
                  <a:pt x="2307336" y="250189"/>
                </a:lnTo>
                <a:lnTo>
                  <a:pt x="2303305" y="205218"/>
                </a:lnTo>
                <a:lnTo>
                  <a:pt x="2291683" y="162890"/>
                </a:lnTo>
                <a:lnTo>
                  <a:pt x="2273177" y="123914"/>
                </a:lnTo>
                <a:lnTo>
                  <a:pt x="2248494" y="88995"/>
                </a:lnTo>
                <a:lnTo>
                  <a:pt x="2218340" y="58841"/>
                </a:lnTo>
                <a:lnTo>
                  <a:pt x="2183421" y="34158"/>
                </a:lnTo>
                <a:lnTo>
                  <a:pt x="2144445" y="15652"/>
                </a:lnTo>
                <a:lnTo>
                  <a:pt x="2102117" y="4030"/>
                </a:lnTo>
                <a:lnTo>
                  <a:pt x="2057145" y="0"/>
                </a:lnTo>
                <a:close/>
              </a:path>
            </a:pathLst>
          </a:custGeom>
          <a:solidFill>
            <a:srgbClr val="B4C6E7"/>
          </a:solidFill>
        </p:spPr>
        <p:txBody>
          <a:bodyPr wrap="square" lIns="0" tIns="0" rIns="0" bIns="0" rtlCol="0"/>
          <a:lstStyle/>
          <a:p>
            <a:pPr algn="ctr"/>
            <a:r>
              <a:rPr lang="en-GB" sz="1050" b="1" dirty="0">
                <a:latin typeface="Calibri" panose="020F0502020204030204" pitchFamily="34" charset="0"/>
                <a:cs typeface="Calibri" panose="020F0502020204030204" pitchFamily="34" charset="0"/>
              </a:rPr>
              <a:t>Technology Development Programme: LITE</a:t>
            </a:r>
          </a:p>
          <a:p>
            <a:pPr algn="ctr">
              <a:spcAft>
                <a:spcPts val="600"/>
              </a:spcAft>
            </a:pPr>
            <a:r>
              <a:rPr lang="en-GB" sz="980" dirty="0">
                <a:latin typeface="Calibri" panose="020F0502020204030204" pitchFamily="34" charset="0"/>
                <a:cs typeface="Calibri" panose="020F0502020204030204" pitchFamily="34" charset="0"/>
              </a:rPr>
              <a:t>Expedited Applied Research Programme</a:t>
            </a:r>
          </a:p>
          <a:p>
            <a:pPr algn="ctr">
              <a:spcAft>
                <a:spcPts val="600"/>
              </a:spcAft>
            </a:pPr>
            <a:r>
              <a:rPr lang="en-GB" sz="980" dirty="0">
                <a:latin typeface="Calibri" panose="020F0502020204030204" pitchFamily="34" charset="0"/>
                <a:cs typeface="Calibri" panose="020F0502020204030204" pitchFamily="34" charset="0"/>
              </a:rPr>
              <a:t>Individual</a:t>
            </a:r>
          </a:p>
          <a:p>
            <a:pPr algn="ctr">
              <a:spcAft>
                <a:spcPts val="600"/>
              </a:spcAft>
            </a:pPr>
            <a:r>
              <a:rPr lang="en-GB" sz="980" dirty="0">
                <a:latin typeface="Calibri" panose="020F0502020204030204" pitchFamily="34" charset="0"/>
                <a:cs typeface="Calibri" panose="020F0502020204030204" pitchFamily="34" charset="0"/>
              </a:rPr>
              <a:t>Short Term</a:t>
            </a:r>
          </a:p>
          <a:p>
            <a:pPr algn="ctr"/>
            <a:endParaRPr lang="en-GB" sz="1050" dirty="0">
              <a:latin typeface="+mn-lt"/>
            </a:endParaRPr>
          </a:p>
        </p:txBody>
      </p:sp>
      <p:pic>
        <p:nvPicPr>
          <p:cNvPr id="44" name="Picture 4">
            <a:extLst>
              <a:ext uri="{FF2B5EF4-FFF2-40B4-BE49-F238E27FC236}">
                <a16:creationId xmlns:a16="http://schemas.microsoft.com/office/drawing/2014/main" id="{3EED41D2-E6BF-46CC-A169-7DF2383FA6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507" y="5478673"/>
            <a:ext cx="17811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D06114AD-4D2E-46F2-AA6E-433290E244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691" y="5392948"/>
            <a:ext cx="1800225" cy="971550"/>
          </a:xfrm>
          <a:prstGeom prst="rect">
            <a:avLst/>
          </a:prstGeom>
        </p:spPr>
      </p:pic>
      <p:pic>
        <p:nvPicPr>
          <p:cNvPr id="51" name="Picture 50">
            <a:extLst>
              <a:ext uri="{FF2B5EF4-FFF2-40B4-BE49-F238E27FC236}">
                <a16:creationId xmlns:a16="http://schemas.microsoft.com/office/drawing/2014/main" id="{A0A81706-A9F3-4E78-8DB3-451F1228B9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6586" y="1116414"/>
            <a:ext cx="1733550" cy="942975"/>
          </a:xfrm>
          <a:prstGeom prst="rect">
            <a:avLst/>
          </a:prstGeom>
        </p:spPr>
      </p:pic>
    </p:spTree>
    <p:extLst>
      <p:ext uri="{BB962C8B-B14F-4D97-AF65-F5344CB8AC3E}">
        <p14:creationId xmlns:p14="http://schemas.microsoft.com/office/powerpoint/2010/main" val="2885267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447079-D3AC-4D7A-984E-68CBA601BAB3}"/>
              </a:ext>
            </a:extLst>
          </p:cNvPr>
          <p:cNvSpPr>
            <a:spLocks noGrp="1"/>
          </p:cNvSpPr>
          <p:nvPr>
            <p:ph type="title"/>
          </p:nvPr>
        </p:nvSpPr>
        <p:spPr>
          <a:xfrm>
            <a:off x="0" y="470976"/>
            <a:ext cx="9144000" cy="591347"/>
          </a:xfrm>
          <a:solidFill>
            <a:srgbClr val="0099FF"/>
          </a:solidFill>
        </p:spPr>
        <p:txBody>
          <a:bodyPr>
            <a:normAutofit/>
          </a:bodyPr>
          <a:lstStyle/>
          <a:p>
            <a:pPr algn="ctr"/>
            <a:r>
              <a:rPr lang="en-GB" b="1" dirty="0" err="1">
                <a:solidFill>
                  <a:schemeClr val="bg1"/>
                </a:solidFill>
              </a:rPr>
              <a:t>DataDear</a:t>
            </a:r>
            <a:r>
              <a:rPr lang="en-GB" b="1" dirty="0">
                <a:solidFill>
                  <a:schemeClr val="bg1"/>
                </a:solidFill>
              </a:rPr>
              <a:t>: A case study</a:t>
            </a:r>
          </a:p>
        </p:txBody>
      </p:sp>
      <p:sp>
        <p:nvSpPr>
          <p:cNvPr id="10" name="文本框 9">
            <a:extLst>
              <a:ext uri="{FF2B5EF4-FFF2-40B4-BE49-F238E27FC236}">
                <a16:creationId xmlns:a16="http://schemas.microsoft.com/office/drawing/2014/main" id="{6315C366-5C1D-4CFD-A03E-C17D5E7A76E0}"/>
              </a:ext>
            </a:extLst>
          </p:cNvPr>
          <p:cNvSpPr txBox="1"/>
          <p:nvPr/>
        </p:nvSpPr>
        <p:spPr>
          <a:xfrm>
            <a:off x="659135" y="2053289"/>
            <a:ext cx="1257300" cy="1107996"/>
          </a:xfrm>
          <a:prstGeom prst="rect">
            <a:avLst/>
          </a:prstGeom>
          <a:noFill/>
        </p:spPr>
        <p:txBody>
          <a:bodyPr wrap="square" rtlCol="0">
            <a:spAutoFit/>
          </a:bodyPr>
          <a:lstStyle/>
          <a:p>
            <a:pPr algn="ctr"/>
            <a:r>
              <a:rPr kumimoji="1" lang="en-US" altLang="zh-CN" sz="6600" b="1" dirty="0">
                <a:solidFill>
                  <a:srgbClr val="FFFFFF"/>
                </a:solidFill>
                <a:latin typeface="+mj-lt"/>
              </a:rPr>
              <a:t>0</a:t>
            </a:r>
            <a:endParaRPr kumimoji="1" lang="zh-CN" altLang="en-US" sz="6600" b="1" dirty="0">
              <a:solidFill>
                <a:srgbClr val="FFFFFF"/>
              </a:solidFill>
              <a:latin typeface="+mj-lt"/>
            </a:endParaRPr>
          </a:p>
        </p:txBody>
      </p:sp>
      <p:sp>
        <p:nvSpPr>
          <p:cNvPr id="11" name="矩形 1">
            <a:extLst>
              <a:ext uri="{FF2B5EF4-FFF2-40B4-BE49-F238E27FC236}">
                <a16:creationId xmlns:a16="http://schemas.microsoft.com/office/drawing/2014/main" id="{0FA7F245-B5D2-4AF3-9DB2-EB9899A072EF}"/>
              </a:ext>
            </a:extLst>
          </p:cNvPr>
          <p:cNvSpPr/>
          <p:nvPr/>
        </p:nvSpPr>
        <p:spPr>
          <a:xfrm>
            <a:off x="1051679" y="2482622"/>
            <a:ext cx="6211694" cy="436273"/>
          </a:xfrm>
          <a:prstGeom prst="rect">
            <a:avLst/>
          </a:prstGeom>
        </p:spPr>
        <p:txBody>
          <a:bodyPr wrap="square">
            <a:spAutoFit/>
          </a:bodyPr>
          <a:lstStyle/>
          <a:p>
            <a:pPr algn="just">
              <a:lnSpc>
                <a:spcPct val="150000"/>
              </a:lnSpc>
            </a:pPr>
            <a:endParaRPr lang="en-GB" altLang="zh-CN" sz="1700" dirty="0">
              <a:solidFill>
                <a:schemeClr val="tx1">
                  <a:lumMod val="85000"/>
                  <a:lumOff val="15000"/>
                </a:schemeClr>
              </a:solidFill>
              <a:latin typeface="Arial"/>
              <a:cs typeface="Arial"/>
            </a:endParaRPr>
          </a:p>
        </p:txBody>
      </p:sp>
      <p:sp>
        <p:nvSpPr>
          <p:cNvPr id="2" name="Slide Number Placeholder 1">
            <a:extLst>
              <a:ext uri="{FF2B5EF4-FFF2-40B4-BE49-F238E27FC236}">
                <a16:creationId xmlns:a16="http://schemas.microsoft.com/office/drawing/2014/main" id="{F64E18A4-9199-48BF-8B2E-4B714BF91372}"/>
              </a:ext>
            </a:extLst>
          </p:cNvPr>
          <p:cNvSpPr>
            <a:spLocks noGrp="1"/>
          </p:cNvSpPr>
          <p:nvPr>
            <p:ph type="sldNum" sz="quarter" idx="12"/>
          </p:nvPr>
        </p:nvSpPr>
        <p:spPr/>
        <p:txBody>
          <a:bodyPr/>
          <a:lstStyle/>
          <a:p>
            <a:pPr>
              <a:defRPr/>
            </a:pPr>
            <a:fld id="{0C20F2A4-2C27-482F-A7A7-BA25B649ED31}" type="slidenum">
              <a:rPr lang="en-GB" smtClean="0"/>
              <a:pPr>
                <a:defRPr/>
              </a:pPr>
              <a:t>9</a:t>
            </a:fld>
            <a:endParaRPr lang="en-GB"/>
          </a:p>
        </p:txBody>
      </p:sp>
      <p:sp>
        <p:nvSpPr>
          <p:cNvPr id="43" name="Content Placeholder 2">
            <a:extLst>
              <a:ext uri="{FF2B5EF4-FFF2-40B4-BE49-F238E27FC236}">
                <a16:creationId xmlns:a16="http://schemas.microsoft.com/office/drawing/2014/main" id="{3AFA8BF8-3B47-4E3D-8959-07F4A1938B8B}"/>
              </a:ext>
            </a:extLst>
          </p:cNvPr>
          <p:cNvSpPr>
            <a:spLocks noGrp="1"/>
          </p:cNvSpPr>
          <p:nvPr>
            <p:ph idx="1"/>
          </p:nvPr>
        </p:nvSpPr>
        <p:spPr>
          <a:xfrm>
            <a:off x="577124" y="1499930"/>
            <a:ext cx="7989752" cy="3630795"/>
          </a:xfrm>
        </p:spPr>
        <p:txBody>
          <a:bodyPr>
            <a:normAutofit/>
          </a:bodyPr>
          <a:lstStyle/>
          <a:p>
            <a:pPr algn="just">
              <a:lnSpc>
                <a:spcPct val="150000"/>
              </a:lnSpc>
            </a:pPr>
            <a:r>
              <a:rPr lang="en-GB" sz="2000" dirty="0">
                <a:latin typeface="Arial" panose="020B0604020202020204" pitchFamily="34" charset="0"/>
                <a:cs typeface="Arial" panose="020B0604020202020204" pitchFamily="34" charset="0"/>
              </a:rPr>
              <a:t>This technology was developed by </a:t>
            </a:r>
            <a:r>
              <a:rPr lang="en-GB" sz="2000" dirty="0" err="1">
                <a:latin typeface="Arial" panose="020B0604020202020204" pitchFamily="34" charset="0"/>
                <a:cs typeface="Arial" panose="020B0604020202020204" pitchFamily="34" charset="0"/>
              </a:rPr>
              <a:t>DataDear</a:t>
            </a:r>
            <a:r>
              <a:rPr lang="en-GB" sz="2000" dirty="0">
                <a:latin typeface="Arial" panose="020B0604020202020204" pitchFamily="34" charset="0"/>
                <a:cs typeface="Arial" panose="020B0604020202020204" pitchFamily="34" charset="0"/>
              </a:rPr>
              <a:t> Consortium, represented by Scope Solutions and the University of Malta.</a:t>
            </a:r>
          </a:p>
          <a:p>
            <a:pPr algn="just">
              <a:lnSpc>
                <a:spcPct val="150000"/>
              </a:lnSpc>
            </a:pPr>
            <a:r>
              <a:rPr lang="en-GB" sz="2000" dirty="0">
                <a:latin typeface="Arial" panose="020B0604020202020204" pitchFamily="34" charset="0"/>
                <a:cs typeface="Arial" panose="020B0604020202020204" pitchFamily="34" charset="0"/>
              </a:rPr>
              <a:t>It is a project which received € 195,000 in funds through FUSION.</a:t>
            </a:r>
          </a:p>
          <a:p>
            <a:pPr algn="just">
              <a:lnSpc>
                <a:spcPct val="150000"/>
              </a:lnSpc>
            </a:pPr>
            <a:r>
              <a:rPr lang="en-GB" sz="2000" dirty="0" err="1">
                <a:latin typeface="Arial" panose="020B0604020202020204" pitchFamily="34" charset="0"/>
                <a:cs typeface="Arial" panose="020B0604020202020204" pitchFamily="34" charset="0"/>
              </a:rPr>
              <a:t>DataDear</a:t>
            </a:r>
            <a:r>
              <a:rPr lang="en-GB" sz="2000" dirty="0">
                <a:latin typeface="Arial" panose="020B0604020202020204" pitchFamily="34" charset="0"/>
                <a:cs typeface="Arial" panose="020B0604020202020204" pitchFamily="34" charset="0"/>
              </a:rPr>
              <a:t> project serves as a cloud-based solution for finance and business professionals. </a:t>
            </a:r>
          </a:p>
          <a:p>
            <a:pPr algn="just">
              <a:lnSpc>
                <a:spcPct val="150000"/>
              </a:lnSpc>
            </a:pPr>
            <a:endParaRPr lang="en-US" sz="2000" dirty="0">
              <a:latin typeface="Arial" panose="020B0604020202020204" pitchFamily="34" charset="0"/>
              <a:cs typeface="Arial" panose="020B0604020202020204" pitchFamily="34" charset="0"/>
            </a:endParaRPr>
          </a:p>
          <a:p>
            <a:pPr algn="just">
              <a:lnSpc>
                <a:spcPct val="150000"/>
              </a:lnSpc>
            </a:pPr>
            <a:endParaRPr lang="en-US" sz="2000" dirty="0">
              <a:latin typeface="Arial" panose="020B0604020202020204" pitchFamily="34" charset="0"/>
              <a:cs typeface="Arial" panose="020B0604020202020204" pitchFamily="34" charset="0"/>
            </a:endParaRPr>
          </a:p>
        </p:txBody>
      </p:sp>
      <p:pic>
        <p:nvPicPr>
          <p:cNvPr id="9" name="Picture 8">
            <a:hlinkClick r:id="rId3" action="ppaction://hlinkfile"/>
            <a:extLst>
              <a:ext uri="{FF2B5EF4-FFF2-40B4-BE49-F238E27FC236}">
                <a16:creationId xmlns:a16="http://schemas.microsoft.com/office/drawing/2014/main" id="{33A79D26-7E29-4DD6-B568-75B869AD64A7}"/>
              </a:ext>
            </a:extLst>
          </p:cNvPr>
          <p:cNvPicPr>
            <a:picLocks noChangeAspect="1"/>
          </p:cNvPicPr>
          <p:nvPr/>
        </p:nvPicPr>
        <p:blipFill>
          <a:blip r:embed="rId4"/>
          <a:stretch>
            <a:fillRect/>
          </a:stretch>
        </p:blipFill>
        <p:spPr>
          <a:xfrm>
            <a:off x="577124" y="5723316"/>
            <a:ext cx="3097379" cy="998159"/>
          </a:xfrm>
          <a:prstGeom prst="rect">
            <a:avLst/>
          </a:prstGeom>
        </p:spPr>
      </p:pic>
    </p:spTree>
    <p:extLst>
      <p:ext uri="{BB962C8B-B14F-4D97-AF65-F5344CB8AC3E}">
        <p14:creationId xmlns:p14="http://schemas.microsoft.com/office/powerpoint/2010/main" val="217517684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20111</TotalTime>
  <Words>1790</Words>
  <Application>Microsoft Office PowerPoint</Application>
  <PresentationFormat>On-screen Show (4:3)</PresentationFormat>
  <Paragraphs>195</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Century Gothic</vt:lpstr>
      <vt:lpstr>HelveticaNeueLT Std</vt:lpstr>
      <vt:lpstr>Source Sans Pro</vt:lpstr>
      <vt:lpstr>Custom Design</vt:lpstr>
      <vt:lpstr>Default Design</vt:lpstr>
      <vt:lpstr>PowerPoint Presentation</vt:lpstr>
      <vt:lpstr>The Malta Council for Science &amp; Technology</vt:lpstr>
      <vt:lpstr>State Aid</vt:lpstr>
      <vt:lpstr>Technology Readiness Levels</vt:lpstr>
      <vt:lpstr>PowerPoint Presentation</vt:lpstr>
      <vt:lpstr>Introduction to IPAS+</vt:lpstr>
      <vt:lpstr>Introduction to FUSION</vt:lpstr>
      <vt:lpstr>Introduction to FUSION</vt:lpstr>
      <vt:lpstr>DataDear: A case study</vt:lpstr>
      <vt:lpstr>Introduction to Space Research Fund</vt:lpstr>
      <vt:lpstr>Thank you for your attendance and interest.  For further information, and to schedule one-to-one meetings kindly contact us.  https://mcst.gov.mt/ri-programmes/fusion/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Commercialisation Voucher Programme</dc:title>
  <dc:creator>Claudine Dimech</dc:creator>
  <cp:lastModifiedBy>Martin Vieira</cp:lastModifiedBy>
  <cp:revision>284</cp:revision>
  <cp:lastPrinted>2021-08-25T10:02:33Z</cp:lastPrinted>
  <dcterms:created xsi:type="dcterms:W3CDTF">2020-09-30T08:27:01Z</dcterms:created>
  <dcterms:modified xsi:type="dcterms:W3CDTF">2021-12-14T12:22:34Z</dcterms:modified>
</cp:coreProperties>
</file>