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1" r:id="rId2"/>
    <p:sldId id="264" r:id="rId3"/>
    <p:sldId id="265" r:id="rId4"/>
    <p:sldId id="268" r:id="rId5"/>
    <p:sldId id="270" r:id="rId6"/>
    <p:sldId id="307" r:id="rId7"/>
    <p:sldId id="306" r:id="rId8"/>
    <p:sldId id="273" r:id="rId9"/>
    <p:sldId id="286" r:id="rId10"/>
    <p:sldId id="266" r:id="rId11"/>
    <p:sldId id="277" r:id="rId12"/>
    <p:sldId id="308" r:id="rId13"/>
    <p:sldId id="309" r:id="rId14"/>
    <p:sldId id="287" r:id="rId15"/>
    <p:sldId id="288" r:id="rId16"/>
    <p:sldId id="289" r:id="rId17"/>
    <p:sldId id="290" r:id="rId18"/>
    <p:sldId id="291" r:id="rId19"/>
    <p:sldId id="292" r:id="rId20"/>
    <p:sldId id="275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278" r:id="rId30"/>
    <p:sldId id="279" r:id="rId31"/>
    <p:sldId id="272" r:id="rId3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96" userDrawn="1">
          <p15:clr>
            <a:srgbClr val="A4A3A4"/>
          </p15:clr>
        </p15:guide>
        <p15:guide id="2" pos="3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A95FE2-47E0-4451-9C3D-C02A17459E62}" v="112" dt="2021-12-14T12:31:29.91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72" autoAdjust="0"/>
  </p:normalViewPr>
  <p:slideViewPr>
    <p:cSldViewPr>
      <p:cViewPr varScale="1">
        <p:scale>
          <a:sx n="95" d="100"/>
          <a:sy n="95" d="100"/>
        </p:scale>
        <p:origin x="1158" y="90"/>
      </p:cViewPr>
      <p:guideLst>
        <p:guide orient="horz" pos="3696"/>
        <p:guide pos="33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1" d="100"/>
          <a:sy n="111" d="100"/>
        </p:scale>
        <p:origin x="139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Vieira" userId="8ce836f0-c2c0-4e1c-9e4c-75c73557479f" providerId="ADAL" clId="{9FA95FE2-47E0-4451-9C3D-C02A17459E62}"/>
    <pc:docChg chg="custSel modSld">
      <pc:chgData name="Martin Vieira" userId="8ce836f0-c2c0-4e1c-9e4c-75c73557479f" providerId="ADAL" clId="{9FA95FE2-47E0-4451-9C3D-C02A17459E62}" dt="2021-12-14T12:40:46.378" v="74" actId="1076"/>
      <pc:docMkLst>
        <pc:docMk/>
      </pc:docMkLst>
      <pc:sldChg chg="modSp mod">
        <pc:chgData name="Martin Vieira" userId="8ce836f0-c2c0-4e1c-9e4c-75c73557479f" providerId="ADAL" clId="{9FA95FE2-47E0-4451-9C3D-C02A17459E62}" dt="2021-12-14T12:40:46.378" v="74" actId="1076"/>
        <pc:sldMkLst>
          <pc:docMk/>
          <pc:sldMk cId="695203130" sldId="272"/>
        </pc:sldMkLst>
        <pc:spChg chg="mod">
          <ac:chgData name="Martin Vieira" userId="8ce836f0-c2c0-4e1c-9e4c-75c73557479f" providerId="ADAL" clId="{9FA95FE2-47E0-4451-9C3D-C02A17459E62}" dt="2021-12-14T12:40:46.378" v="74" actId="1076"/>
          <ac:spMkLst>
            <pc:docMk/>
            <pc:sldMk cId="695203130" sldId="272"/>
            <ac:spMk id="7" creationId="{E20AFEB7-57FB-4DF0-8A96-BF59DD7A9E42}"/>
          </ac:spMkLst>
        </pc:spChg>
      </pc:sldChg>
      <pc:sldChg chg="addSp delSp modSp mod">
        <pc:chgData name="Martin Vieira" userId="8ce836f0-c2c0-4e1c-9e4c-75c73557479f" providerId="ADAL" clId="{9FA95FE2-47E0-4451-9C3D-C02A17459E62}" dt="2021-12-14T12:31:33.161" v="66" actId="1076"/>
        <pc:sldMkLst>
          <pc:docMk/>
          <pc:sldMk cId="3777667968" sldId="279"/>
        </pc:sldMkLst>
        <pc:spChg chg="del">
          <ac:chgData name="Martin Vieira" userId="8ce836f0-c2c0-4e1c-9e4c-75c73557479f" providerId="ADAL" clId="{9FA95FE2-47E0-4451-9C3D-C02A17459E62}" dt="2021-12-14T12:22:25.690" v="7" actId="478"/>
          <ac:spMkLst>
            <pc:docMk/>
            <pc:sldMk cId="3777667968" sldId="279"/>
            <ac:spMk id="3" creationId="{AC6FC4BF-C751-4715-9330-303D0ABE8A09}"/>
          </ac:spMkLst>
        </pc:spChg>
        <pc:spChg chg="del">
          <ac:chgData name="Martin Vieira" userId="8ce836f0-c2c0-4e1c-9e4c-75c73557479f" providerId="ADAL" clId="{9FA95FE2-47E0-4451-9C3D-C02A17459E62}" dt="2021-12-14T12:21:55.266" v="0" actId="478"/>
          <ac:spMkLst>
            <pc:docMk/>
            <pc:sldMk cId="3777667968" sldId="279"/>
            <ac:spMk id="5" creationId="{31F1C192-234D-4B09-80E0-620B3943B141}"/>
          </ac:spMkLst>
        </pc:spChg>
        <pc:spChg chg="del mod">
          <ac:chgData name="Martin Vieira" userId="8ce836f0-c2c0-4e1c-9e4c-75c73557479f" providerId="ADAL" clId="{9FA95FE2-47E0-4451-9C3D-C02A17459E62}" dt="2021-12-14T12:21:57.781" v="3" actId="478"/>
          <ac:spMkLst>
            <pc:docMk/>
            <pc:sldMk cId="3777667968" sldId="279"/>
            <ac:spMk id="6" creationId="{1183D246-6D51-46C5-841D-25573B35160F}"/>
          </ac:spMkLst>
        </pc:spChg>
        <pc:spChg chg="del">
          <ac:chgData name="Martin Vieira" userId="8ce836f0-c2c0-4e1c-9e4c-75c73557479f" providerId="ADAL" clId="{9FA95FE2-47E0-4451-9C3D-C02A17459E62}" dt="2021-12-14T12:22:25.690" v="7" actId="478"/>
          <ac:spMkLst>
            <pc:docMk/>
            <pc:sldMk cId="3777667968" sldId="279"/>
            <ac:spMk id="7" creationId="{6644829B-CB20-450E-9940-9C74E9CC4AF2}"/>
          </ac:spMkLst>
        </pc:spChg>
        <pc:spChg chg="del">
          <ac:chgData name="Martin Vieira" userId="8ce836f0-c2c0-4e1c-9e4c-75c73557479f" providerId="ADAL" clId="{9FA95FE2-47E0-4451-9C3D-C02A17459E62}" dt="2021-12-14T12:22:25.690" v="7" actId="478"/>
          <ac:spMkLst>
            <pc:docMk/>
            <pc:sldMk cId="3777667968" sldId="279"/>
            <ac:spMk id="8" creationId="{AE0EB9B9-BB56-46AD-BA77-39793A0BD442}"/>
          </ac:spMkLst>
        </pc:spChg>
        <pc:spChg chg="del">
          <ac:chgData name="Martin Vieira" userId="8ce836f0-c2c0-4e1c-9e4c-75c73557479f" providerId="ADAL" clId="{9FA95FE2-47E0-4451-9C3D-C02A17459E62}" dt="2021-12-14T12:22:25.690" v="7" actId="478"/>
          <ac:spMkLst>
            <pc:docMk/>
            <pc:sldMk cId="3777667968" sldId="279"/>
            <ac:spMk id="9" creationId="{C8878E9D-F64D-487C-AA71-D91A88773D6B}"/>
          </ac:spMkLst>
        </pc:spChg>
        <pc:spChg chg="del">
          <ac:chgData name="Martin Vieira" userId="8ce836f0-c2c0-4e1c-9e4c-75c73557479f" providerId="ADAL" clId="{9FA95FE2-47E0-4451-9C3D-C02A17459E62}" dt="2021-12-14T12:21:56.079" v="1" actId="478"/>
          <ac:spMkLst>
            <pc:docMk/>
            <pc:sldMk cId="3777667968" sldId="279"/>
            <ac:spMk id="11" creationId="{85B2F4E6-8F82-46D5-9DE4-071846BF5722}"/>
          </ac:spMkLst>
        </pc:spChg>
        <pc:spChg chg="mod">
          <ac:chgData name="Martin Vieira" userId="8ce836f0-c2c0-4e1c-9e4c-75c73557479f" providerId="ADAL" clId="{9FA95FE2-47E0-4451-9C3D-C02A17459E62}" dt="2021-12-14T12:26:06.547" v="33" actId="113"/>
          <ac:spMkLst>
            <pc:docMk/>
            <pc:sldMk cId="3777667968" sldId="279"/>
            <ac:spMk id="15" creationId="{54DF163F-2DF5-4BB4-A350-25CE6DE96352}"/>
          </ac:spMkLst>
        </pc:spChg>
        <pc:picChg chg="mod">
          <ac:chgData name="Martin Vieira" userId="8ce836f0-c2c0-4e1c-9e4c-75c73557479f" providerId="ADAL" clId="{9FA95FE2-47E0-4451-9C3D-C02A17459E62}" dt="2021-12-14T12:26:13.179" v="34" actId="1076"/>
          <ac:picMkLst>
            <pc:docMk/>
            <pc:sldMk cId="3777667968" sldId="279"/>
            <ac:picMk id="2" creationId="{68AFF988-CF04-444E-B6C3-047C45599AC8}"/>
          </ac:picMkLst>
        </pc:picChg>
        <pc:picChg chg="mod">
          <ac:chgData name="Martin Vieira" userId="8ce836f0-c2c0-4e1c-9e4c-75c73557479f" providerId="ADAL" clId="{9FA95FE2-47E0-4451-9C3D-C02A17459E62}" dt="2021-12-14T12:31:24.935" v="60" actId="1076"/>
          <ac:picMkLst>
            <pc:docMk/>
            <pc:sldMk cId="3777667968" sldId="279"/>
            <ac:picMk id="12" creationId="{EB610884-1398-417A-8E6B-7C8AB6F28ACD}"/>
          </ac:picMkLst>
        </pc:picChg>
        <pc:picChg chg="mod">
          <ac:chgData name="Martin Vieira" userId="8ce836f0-c2c0-4e1c-9e4c-75c73557479f" providerId="ADAL" clId="{9FA95FE2-47E0-4451-9C3D-C02A17459E62}" dt="2021-12-14T12:31:26.205" v="61" actId="1076"/>
          <ac:picMkLst>
            <pc:docMk/>
            <pc:sldMk cId="3777667968" sldId="279"/>
            <ac:picMk id="13" creationId="{6EBC776B-2241-4CDA-9936-63B569880E58}"/>
          </ac:picMkLst>
        </pc:picChg>
        <pc:picChg chg="mod">
          <ac:chgData name="Martin Vieira" userId="8ce836f0-c2c0-4e1c-9e4c-75c73557479f" providerId="ADAL" clId="{9FA95FE2-47E0-4451-9C3D-C02A17459E62}" dt="2021-12-14T12:31:27.541" v="62" actId="1076"/>
          <ac:picMkLst>
            <pc:docMk/>
            <pc:sldMk cId="3777667968" sldId="279"/>
            <ac:picMk id="14" creationId="{BC11900B-5060-414B-B41A-FAF859E4E703}"/>
          </ac:picMkLst>
        </pc:picChg>
        <pc:picChg chg="mod">
          <ac:chgData name="Martin Vieira" userId="8ce836f0-c2c0-4e1c-9e4c-75c73557479f" providerId="ADAL" clId="{9FA95FE2-47E0-4451-9C3D-C02A17459E62}" dt="2021-12-14T12:31:11.158" v="55" actId="1076"/>
          <ac:picMkLst>
            <pc:docMk/>
            <pc:sldMk cId="3777667968" sldId="279"/>
            <ac:picMk id="16" creationId="{A4E05517-6C78-4312-A04F-1CD07B369D87}"/>
          </ac:picMkLst>
        </pc:picChg>
        <pc:picChg chg="mod">
          <ac:chgData name="Martin Vieira" userId="8ce836f0-c2c0-4e1c-9e4c-75c73557479f" providerId="ADAL" clId="{9FA95FE2-47E0-4451-9C3D-C02A17459E62}" dt="2021-12-14T12:31:28.605" v="63" actId="1076"/>
          <ac:picMkLst>
            <pc:docMk/>
            <pc:sldMk cId="3777667968" sldId="279"/>
            <ac:picMk id="17" creationId="{217EE85E-760B-49B4-82E6-8A890142BFB1}"/>
          </ac:picMkLst>
        </pc:picChg>
        <pc:picChg chg="mod">
          <ac:chgData name="Martin Vieira" userId="8ce836f0-c2c0-4e1c-9e4c-75c73557479f" providerId="ADAL" clId="{9FA95FE2-47E0-4451-9C3D-C02A17459E62}" dt="2021-12-14T12:31:23.516" v="59" actId="1076"/>
          <ac:picMkLst>
            <pc:docMk/>
            <pc:sldMk cId="3777667968" sldId="279"/>
            <ac:picMk id="18" creationId="{F435C156-B9A3-4FFD-BB19-F7042B5B7B3D}"/>
          </ac:picMkLst>
        </pc:picChg>
        <pc:picChg chg="add mod">
          <ac:chgData name="Martin Vieira" userId="8ce836f0-c2c0-4e1c-9e4c-75c73557479f" providerId="ADAL" clId="{9FA95FE2-47E0-4451-9C3D-C02A17459E62}" dt="2021-12-14T12:31:33.161" v="66" actId="1076"/>
          <ac:picMkLst>
            <pc:docMk/>
            <pc:sldMk cId="3777667968" sldId="279"/>
            <ac:picMk id="19" creationId="{E605CA30-D273-49D8-83DF-A72B10E9ADC7}"/>
          </ac:picMkLst>
        </pc:picChg>
        <pc:picChg chg="add mod">
          <ac:chgData name="Martin Vieira" userId="8ce836f0-c2c0-4e1c-9e4c-75c73557479f" providerId="ADAL" clId="{9FA95FE2-47E0-4451-9C3D-C02A17459E62}" dt="2021-12-14T12:31:03.028" v="51" actId="1076"/>
          <ac:picMkLst>
            <pc:docMk/>
            <pc:sldMk cId="3777667968" sldId="279"/>
            <ac:picMk id="20" creationId="{732DDA33-8391-4D09-B42D-072CFF7EBFDC}"/>
          </ac:picMkLst>
        </pc:picChg>
        <pc:picChg chg="add mod">
          <ac:chgData name="Martin Vieira" userId="8ce836f0-c2c0-4e1c-9e4c-75c73557479f" providerId="ADAL" clId="{9FA95FE2-47E0-4451-9C3D-C02A17459E62}" dt="2021-12-14T12:31:00.938" v="50" actId="1076"/>
          <ac:picMkLst>
            <pc:docMk/>
            <pc:sldMk cId="3777667968" sldId="279"/>
            <ac:picMk id="21" creationId="{3A960B60-5FBD-40A4-A480-EE12DA2F6733}"/>
          </ac:picMkLst>
        </pc:picChg>
        <pc:picChg chg="add mod">
          <ac:chgData name="Martin Vieira" userId="8ce836f0-c2c0-4e1c-9e4c-75c73557479f" providerId="ADAL" clId="{9FA95FE2-47E0-4451-9C3D-C02A17459E62}" dt="2021-12-14T12:31:31.444" v="65" actId="1076"/>
          <ac:picMkLst>
            <pc:docMk/>
            <pc:sldMk cId="3777667968" sldId="279"/>
            <ac:picMk id="22" creationId="{DA09BC85-5B92-48C7-942D-D3AAABA12F46}"/>
          </ac:picMkLst>
        </pc:picChg>
        <pc:picChg chg="add mod">
          <ac:chgData name="Martin Vieira" userId="8ce836f0-c2c0-4e1c-9e4c-75c73557479f" providerId="ADAL" clId="{9FA95FE2-47E0-4451-9C3D-C02A17459E62}" dt="2021-12-14T12:30:59.771" v="49" actId="1076"/>
          <ac:picMkLst>
            <pc:docMk/>
            <pc:sldMk cId="3777667968" sldId="279"/>
            <ac:picMk id="23" creationId="{8E63B8BD-66D1-41AA-8B30-3714929D4C3B}"/>
          </ac:picMkLst>
        </pc:picChg>
        <pc:picChg chg="add mod">
          <ac:chgData name="Martin Vieira" userId="8ce836f0-c2c0-4e1c-9e4c-75c73557479f" providerId="ADAL" clId="{9FA95FE2-47E0-4451-9C3D-C02A17459E62}" dt="2021-12-14T12:30:58.591" v="48" actId="1076"/>
          <ac:picMkLst>
            <pc:docMk/>
            <pc:sldMk cId="3777667968" sldId="279"/>
            <ac:picMk id="24" creationId="{0BEDEAB3-16A0-4F7D-BEC4-81BD623658EE}"/>
          </ac:picMkLst>
        </pc:picChg>
        <pc:picChg chg="add mod">
          <ac:chgData name="Martin Vieira" userId="8ce836f0-c2c0-4e1c-9e4c-75c73557479f" providerId="ADAL" clId="{9FA95FE2-47E0-4451-9C3D-C02A17459E62}" dt="2021-12-14T12:31:29.918" v="64" actId="1076"/>
          <ac:picMkLst>
            <pc:docMk/>
            <pc:sldMk cId="3777667968" sldId="279"/>
            <ac:picMk id="25" creationId="{E1007CB5-FA20-491F-B8B4-C64C7A0BD93B}"/>
          </ac:picMkLst>
        </pc:picChg>
      </pc:sldChg>
      <pc:sldChg chg="modSp mod">
        <pc:chgData name="Martin Vieira" userId="8ce836f0-c2c0-4e1c-9e4c-75c73557479f" providerId="ADAL" clId="{9FA95FE2-47E0-4451-9C3D-C02A17459E62}" dt="2021-12-14T12:40:28.018" v="72" actId="14100"/>
        <pc:sldMkLst>
          <pc:docMk/>
          <pc:sldMk cId="4175204274" sldId="306"/>
        </pc:sldMkLst>
        <pc:spChg chg="mod">
          <ac:chgData name="Martin Vieira" userId="8ce836f0-c2c0-4e1c-9e4c-75c73557479f" providerId="ADAL" clId="{9FA95FE2-47E0-4451-9C3D-C02A17459E62}" dt="2021-12-14T12:40:28.018" v="72" actId="14100"/>
          <ac:spMkLst>
            <pc:docMk/>
            <pc:sldMk cId="4175204274" sldId="306"/>
            <ac:spMk id="4" creationId="{0588FF86-B515-4813-956F-69DAC58BAE08}"/>
          </ac:spMkLst>
        </pc:spChg>
      </pc:sldChg>
      <pc:sldChg chg="modSp mod">
        <pc:chgData name="Martin Vieira" userId="8ce836f0-c2c0-4e1c-9e4c-75c73557479f" providerId="ADAL" clId="{9FA95FE2-47E0-4451-9C3D-C02A17459E62}" dt="2021-12-14T12:40:31.315" v="73" actId="14100"/>
        <pc:sldMkLst>
          <pc:docMk/>
          <pc:sldMk cId="897238180" sldId="307"/>
        </pc:sldMkLst>
        <pc:spChg chg="mod">
          <ac:chgData name="Martin Vieira" userId="8ce836f0-c2c0-4e1c-9e4c-75c73557479f" providerId="ADAL" clId="{9FA95FE2-47E0-4451-9C3D-C02A17459E62}" dt="2021-12-14T12:40:31.315" v="73" actId="14100"/>
          <ac:spMkLst>
            <pc:docMk/>
            <pc:sldMk cId="897238180" sldId="307"/>
            <ac:spMk id="4" creationId="{0588FF86-B515-4813-956F-69DAC58BAE0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PRIMA S2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8E-4371-A4B6-4EE0B6706A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8E-4371-A4B6-4EE0B6706AEB}"/>
              </c:ext>
            </c:extLst>
          </c:dPt>
          <c:cat>
            <c:strRef>
              <c:f>Sheet1!$A$2:$A$3</c:f>
              <c:strCache>
                <c:ptCount val="2"/>
                <c:pt idx="0">
                  <c:v>SME</c:v>
                </c:pt>
                <c:pt idx="1">
                  <c:v>RKDO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5D-4725-AFE9-7308EA65DD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M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 err="1"/>
              <a:t>BlueBio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BlueBio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05-4B94-BD04-21BAFD6367E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05-4B94-BD04-21BAFD6367E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8F-495A-98DA-8265951AD6CD}"/>
              </c:ext>
            </c:extLst>
          </c:dPt>
          <c:cat>
            <c:strRef>
              <c:f>Sheet1!$A$2:$A$4</c:f>
              <c:strCache>
                <c:ptCount val="3"/>
                <c:pt idx="0">
                  <c:v>SME</c:v>
                </c:pt>
                <c:pt idx="1">
                  <c:v>RKDO</c:v>
                </c:pt>
                <c:pt idx="2">
                  <c:v>Public entity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05-4B94-BD04-21BAFD636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M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Marine and Maritime Technologies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MarTERA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87-4D3D-B616-4D1B970E95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87-4D3D-B616-4D1B970E95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87-4D3D-B616-4D1B970E95AB}"/>
              </c:ext>
            </c:extLst>
          </c:dPt>
          <c:cat>
            <c:strRef>
              <c:f>Sheet1!$A$2:$A$4</c:f>
              <c:strCache>
                <c:ptCount val="3"/>
                <c:pt idx="0">
                  <c:v>SME</c:v>
                </c:pt>
                <c:pt idx="1">
                  <c:v>RKDO</c:v>
                </c:pt>
                <c:pt idx="2">
                  <c:v>Private Foundation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F87-4D3D-B616-4D1B970E9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M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MCST-TUBITAK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33-46C7-8A1C-4601499A576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33-46C7-8A1C-4601499A57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80-4892-A523-87FEFFEBE8FD}"/>
              </c:ext>
            </c:extLst>
          </c:dPt>
          <c:cat>
            <c:strRef>
              <c:f>Sheet1!$A$2:$A$4</c:f>
              <c:strCache>
                <c:ptCount val="3"/>
                <c:pt idx="0">
                  <c:v>SME</c:v>
                </c:pt>
                <c:pt idx="1">
                  <c:v>RKDO</c:v>
                </c:pt>
                <c:pt idx="2">
                  <c:v>Public entity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33-46C7-8A1C-4601499A5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M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SINO</a:t>
            </a:r>
            <a:r>
              <a:rPr lang="en-US" baseline="0" dirty="0"/>
              <a:t> Malta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BlueBio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0A-420D-B5C1-8C1C8BD654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0A-420D-B5C1-8C1C8BD654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D0A-420D-B5C1-8C1C8BD6542B}"/>
              </c:ext>
            </c:extLst>
          </c:dPt>
          <c:cat>
            <c:strRef>
              <c:f>Sheet1!$A$2:$A$4</c:f>
              <c:strCache>
                <c:ptCount val="3"/>
                <c:pt idx="0">
                  <c:v>SME</c:v>
                </c:pt>
                <c:pt idx="1">
                  <c:v>RKDO</c:v>
                </c:pt>
                <c:pt idx="2">
                  <c:v>Private Foundation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</c:v>
                </c:pt>
                <c:pt idx="1">
                  <c:v>13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0A-420D-B5C1-8C1C8BD65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M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7E5D3A-A72A-4DA3-8CA8-168AB99189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4FAC3-E217-4508-9635-239B545C5E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EF246-04B5-46B1-9D14-8B44DBF92537}" type="datetimeFigureOut">
              <a:rPr lang="en-GB" smtClean="0"/>
              <a:t>14/12/2021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4B35D-54C2-45C9-956A-CF10B4571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C6487-7AFB-4FC8-8DBD-7664BB3D4A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BC130-BB67-4BEE-91E3-D079BE16D1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72963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BE4CC-EAF0-4BB0-90BD-A118C8C8CA4C}" type="datetimeFigureOut">
              <a:rPr lang="en-GB" smtClean="0"/>
              <a:t>14/12/2021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EC4DF-CFA6-4A19-AA98-0871A8D045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89184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 fontAlgn="t">
              <a:spcBef>
                <a:spcPts val="0"/>
              </a:spcBef>
              <a:spcAft>
                <a:spcPts val="0"/>
              </a:spcAft>
            </a:pPr>
            <a:r>
              <a:rPr lang="en-MT" sz="18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of signed Grant Agreements with MT participants</a:t>
            </a:r>
            <a:r>
              <a:rPr lang="es-ES" sz="18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MT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</a:t>
            </a:r>
            <a:endParaRPr lang="en-MT" sz="1800" b="0" i="0" u="none" strike="noStrike" dirty="0">
              <a:effectLst/>
              <a:latin typeface="Arial" panose="020B0604020202020204" pitchFamily="34" charset="0"/>
            </a:endParaRPr>
          </a:p>
          <a:p>
            <a:pPr marR="0" algn="l" rtl="0" fontAlgn="t">
              <a:spcBef>
                <a:spcPts val="0"/>
              </a:spcBef>
              <a:spcAft>
                <a:spcPts val="0"/>
              </a:spcAft>
            </a:pPr>
            <a:r>
              <a:rPr lang="en-MT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MT </a:t>
            </a: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unique </a:t>
            </a:r>
            <a:r>
              <a:rPr lang="en-MT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es-ES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77 </a:t>
            </a:r>
            <a:endParaRPr lang="en-MT" sz="1800" b="0" i="0" u="none" strike="noStrike" dirty="0">
              <a:effectLst/>
              <a:latin typeface="Arial" panose="020B0604020202020204" pitchFamily="34" charset="0"/>
            </a:endParaRPr>
          </a:p>
          <a:p>
            <a:pPr marR="0" algn="l" rtl="0" fontAlgn="t">
              <a:spcBef>
                <a:spcPts val="0"/>
              </a:spcBef>
              <a:spcAft>
                <a:spcPts val="0"/>
              </a:spcAft>
            </a:pPr>
            <a:r>
              <a:rPr lang="en-MT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EU Net funding for MT</a:t>
            </a:r>
            <a:r>
              <a:rPr lang="es-ES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T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(Net SMEs contribution)</a:t>
            </a:r>
            <a:r>
              <a:rPr lang="es-ES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M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€ 3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M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million</a:t>
            </a:r>
            <a:endParaRPr lang="en-MT" sz="1800" b="0" i="0" u="none" strike="noStrike" dirty="0">
              <a:effectLst/>
              <a:latin typeface="Arial" panose="020B0604020202020204" pitchFamily="34" charset="0"/>
            </a:endParaRPr>
          </a:p>
          <a:p>
            <a:pPr marR="0" algn="l" rtl="0" fontAlgn="t">
              <a:spcBef>
                <a:spcPts val="0"/>
              </a:spcBef>
              <a:spcAft>
                <a:spcPts val="0"/>
              </a:spcAft>
            </a:pPr>
            <a:r>
              <a:rPr lang="en-MT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MT success rate</a:t>
            </a:r>
            <a:r>
              <a:rPr lang="es-ES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13.94%</a:t>
            </a:r>
            <a:endParaRPr lang="en-MT" sz="1800" b="0" i="0" u="none" strike="noStrike" dirty="0">
              <a:effectLst/>
              <a:latin typeface="Arial" panose="020B0604020202020204" pitchFamily="34" charset="0"/>
            </a:endParaRPr>
          </a:p>
          <a:p>
            <a:pPr marR="0" algn="l" rtl="0" fontAlgn="t">
              <a:spcBef>
                <a:spcPts val="0"/>
              </a:spcBef>
              <a:spcAft>
                <a:spcPts val="0"/>
              </a:spcAft>
            </a:pPr>
            <a:r>
              <a:rPr lang="en-MT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EU28 success rate</a:t>
            </a:r>
            <a:r>
              <a:rPr lang="es-ES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M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15.29%</a:t>
            </a:r>
            <a:endParaRPr lang="en-MT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M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55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59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Programmes</a:t>
            </a:r>
            <a:r>
              <a:rPr lang="es-ES" dirty="0"/>
              <a:t> </a:t>
            </a:r>
            <a:r>
              <a:rPr lang="es-ES" dirty="0" err="1"/>
              <a:t>under</a:t>
            </a:r>
            <a:r>
              <a:rPr lang="es-ES" dirty="0"/>
              <a:t> pillar III are </a:t>
            </a:r>
            <a:r>
              <a:rPr lang="es-ES" dirty="0" err="1"/>
              <a:t>complementary</a:t>
            </a:r>
            <a:r>
              <a:rPr lang="es-ES" dirty="0"/>
              <a:t> and </a:t>
            </a:r>
            <a:r>
              <a:rPr lang="es-ES" dirty="0" err="1"/>
              <a:t>seek</a:t>
            </a:r>
            <a:r>
              <a:rPr lang="es-ES" dirty="0"/>
              <a:t> </a:t>
            </a:r>
            <a:r>
              <a:rPr lang="es-ES" dirty="0" err="1"/>
              <a:t>synergies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Themes may include gene therapies, Novel RNAs, </a:t>
            </a:r>
            <a:r>
              <a:rPr lang="en-US" dirty="0" err="1"/>
              <a:t>Cardiogenomics</a:t>
            </a:r>
            <a:r>
              <a:rPr lang="en-US" dirty="0"/>
              <a:t>, Space regenerative medicine, High Tech Mental health practitioner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Time to grant from application: 8 months</a:t>
            </a:r>
          </a:p>
          <a:p>
            <a:endParaRPr lang="en-M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136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 dirty="0">
                <a:solidFill>
                  <a:schemeClr val="tx1"/>
                </a:solidFill>
              </a:rPr>
              <a:t>The COFUND is the result of a collaboration between JPI Oceans and the former ERA-NETs COFASP (2012 – 2017) and ERA MBT (2012 – 2017) and consist of 32 partners from 17 European countries. 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527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86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include any statistics about current stakeholders or projects that were funded that included SMEs and what these projects were about.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129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Tenders</a:t>
            </a:r>
            <a:r>
              <a:rPr lang="es-ES" dirty="0"/>
              <a:t> and </a:t>
            </a:r>
            <a:r>
              <a:rPr lang="es-ES" dirty="0" err="1"/>
              <a:t>funding</a:t>
            </a:r>
            <a:r>
              <a:rPr lang="es-ES" dirty="0"/>
              <a:t> portal</a:t>
            </a:r>
          </a:p>
          <a:p>
            <a:r>
              <a:rPr lang="es-ES" dirty="0"/>
              <a:t>Enterprise </a:t>
            </a:r>
            <a:r>
              <a:rPr lang="es-ES" dirty="0" err="1"/>
              <a:t>Europe</a:t>
            </a:r>
            <a:r>
              <a:rPr lang="es-ES" dirty="0"/>
              <a:t> Network</a:t>
            </a:r>
          </a:p>
          <a:p>
            <a:r>
              <a:rPr lang="es-ES" dirty="0" err="1"/>
              <a:t>Plumtri</a:t>
            </a:r>
            <a:endParaRPr lang="es-ES" dirty="0"/>
          </a:p>
          <a:p>
            <a:r>
              <a:rPr lang="en-US" dirty="0"/>
              <a:t>https://european-union.europa.eu/contact-eu/meet-us_en?country=MT&amp;level1=MT0&amp;level2=MT00</a:t>
            </a:r>
            <a:endParaRPr lang="en-MT" dirty="0"/>
          </a:p>
          <a:p>
            <a:endParaRPr lang="en-M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40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FE730A2A-80CB-4928-98C3-F95E5C09D8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14197" b="4444"/>
          <a:stretch/>
        </p:blipFill>
        <p:spPr>
          <a:xfrm>
            <a:off x="6018955" y="0"/>
            <a:ext cx="6173045" cy="5867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E16D9530-0035-4E41-986D-6D30C47F5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14197" b="4444"/>
          <a:stretch/>
        </p:blipFill>
        <p:spPr>
          <a:xfrm rot="10800000">
            <a:off x="0" y="0"/>
            <a:ext cx="6173045" cy="5867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38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41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FE65300-7EC1-4C04-A61D-F6A442C647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48437"/>
            <a:ext cx="1981200" cy="6216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international.mcst@gov.m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em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47.jpeg"/><Relationship Id="rId5" Type="http://schemas.openxmlformats.org/officeDocument/2006/relationships/image" Target="../media/image23.png"/><Relationship Id="rId10" Type="http://schemas.openxmlformats.org/officeDocument/2006/relationships/image" Target="../media/image46.jpeg"/><Relationship Id="rId4" Type="http://schemas.openxmlformats.org/officeDocument/2006/relationships/image" Target="../media/image22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rtdi.mcst@gov.mt" TargetMode="External"/><Relationship Id="rId2" Type="http://schemas.openxmlformats.org/officeDocument/2006/relationships/hyperlink" Target="mailto:Horizon.malta@gov.m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international.mcst@gov.m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riting on a whiteboard&#10;&#10;Description automatically generated with medium confidence">
            <a:extLst>
              <a:ext uri="{FF2B5EF4-FFF2-40B4-BE49-F238E27FC236}">
                <a16:creationId xmlns:a16="http://schemas.microsoft.com/office/drawing/2014/main" id="{152C91F8-EC3F-46A6-B746-5897EE3F5D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38"/>
          <a:stretch/>
        </p:blipFill>
        <p:spPr>
          <a:xfrm>
            <a:off x="-27317" y="0"/>
            <a:ext cx="12216821" cy="58673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DA7ACE-70ED-494B-8340-8BA4087D9160}"/>
              </a:ext>
            </a:extLst>
          </p:cNvPr>
          <p:cNvSpPr/>
          <p:nvPr/>
        </p:nvSpPr>
        <p:spPr>
          <a:xfrm>
            <a:off x="0" y="-1"/>
            <a:ext cx="12192000" cy="5867400"/>
          </a:xfrm>
          <a:prstGeom prst="rect">
            <a:avLst/>
          </a:prstGeom>
          <a:solidFill>
            <a:schemeClr val="dk1">
              <a:alpha val="4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466228-1DF2-4437-A88E-851F1C8243E7}"/>
              </a:ext>
            </a:extLst>
          </p:cNvPr>
          <p:cNvGrpSpPr/>
          <p:nvPr/>
        </p:nvGrpSpPr>
        <p:grpSpPr>
          <a:xfrm>
            <a:off x="5324740" y="914400"/>
            <a:ext cx="6830292" cy="4419600"/>
            <a:chOff x="5361708" y="914400"/>
            <a:chExt cx="6830292" cy="4419600"/>
          </a:xfrm>
        </p:grpSpPr>
        <p:sp>
          <p:nvSpPr>
            <p:cNvPr id="2" name="Rectangle: Diagonal Corners Snipped 1">
              <a:extLst>
                <a:ext uri="{FF2B5EF4-FFF2-40B4-BE49-F238E27FC236}">
                  <a16:creationId xmlns:a16="http://schemas.microsoft.com/office/drawing/2014/main" id="{E62F94EE-5169-4C50-A51A-40F4315439D2}"/>
                </a:ext>
              </a:extLst>
            </p:cNvPr>
            <p:cNvSpPr/>
            <p:nvPr/>
          </p:nvSpPr>
          <p:spPr>
            <a:xfrm rot="10800000">
              <a:off x="6096000" y="914400"/>
              <a:ext cx="6096000" cy="4038600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: Diagonal Corners Snipped 2">
              <a:extLst>
                <a:ext uri="{FF2B5EF4-FFF2-40B4-BE49-F238E27FC236}">
                  <a16:creationId xmlns:a16="http://schemas.microsoft.com/office/drawing/2014/main" id="{55F1CDFA-E432-469F-8883-558C891E721C}"/>
                </a:ext>
              </a:extLst>
            </p:cNvPr>
            <p:cNvSpPr/>
            <p:nvPr/>
          </p:nvSpPr>
          <p:spPr>
            <a:xfrm rot="10800000" flipV="1">
              <a:off x="5361708" y="1399886"/>
              <a:ext cx="5611092" cy="3934114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object 16">
            <a:extLst>
              <a:ext uri="{FF2B5EF4-FFF2-40B4-BE49-F238E27FC236}">
                <a16:creationId xmlns:a16="http://schemas.microsoft.com/office/drawing/2014/main" id="{0588FF86-B515-4813-956F-69DAC58BAE08}"/>
              </a:ext>
            </a:extLst>
          </p:cNvPr>
          <p:cNvSpPr txBox="1">
            <a:spLocks/>
          </p:cNvSpPr>
          <p:nvPr/>
        </p:nvSpPr>
        <p:spPr>
          <a:xfrm>
            <a:off x="6321610" y="1925135"/>
            <a:ext cx="4343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3600" kern="0" dirty="0" err="1">
                <a:solidFill>
                  <a:schemeClr val="bg1"/>
                </a:solidFill>
              </a:rPr>
              <a:t>Webinar</a:t>
            </a:r>
            <a:r>
              <a:rPr lang="es-ES" sz="3600" kern="0" dirty="0">
                <a:solidFill>
                  <a:schemeClr val="bg1"/>
                </a:solidFill>
              </a:rPr>
              <a:t>: </a:t>
            </a:r>
            <a:r>
              <a:rPr lang="es-ES" sz="3600" kern="0" dirty="0" err="1">
                <a:solidFill>
                  <a:schemeClr val="bg1"/>
                </a:solidFill>
              </a:rPr>
              <a:t>Support</a:t>
            </a:r>
            <a:r>
              <a:rPr lang="es-ES" sz="3600" kern="0" dirty="0">
                <a:solidFill>
                  <a:schemeClr val="bg1"/>
                </a:solidFill>
              </a:rPr>
              <a:t> </a:t>
            </a:r>
            <a:r>
              <a:rPr lang="es-ES" sz="3600" kern="0" dirty="0" err="1">
                <a:solidFill>
                  <a:schemeClr val="bg1"/>
                </a:solidFill>
              </a:rPr>
              <a:t>for</a:t>
            </a:r>
            <a:r>
              <a:rPr lang="es-ES" sz="3600" kern="0" dirty="0">
                <a:solidFill>
                  <a:schemeClr val="bg1"/>
                </a:solidFill>
              </a:rPr>
              <a:t> Business </a:t>
            </a:r>
            <a:r>
              <a:rPr lang="es-ES" sz="3600" kern="0" dirty="0" err="1">
                <a:solidFill>
                  <a:schemeClr val="bg1"/>
                </a:solidFill>
              </a:rPr>
              <a:t>Innovation</a:t>
            </a:r>
            <a:r>
              <a:rPr lang="es-ES" sz="3600" kern="0" dirty="0">
                <a:solidFill>
                  <a:schemeClr val="bg1"/>
                </a:solidFill>
              </a:rPr>
              <a:t> </a:t>
            </a:r>
            <a:endParaRPr lang="en-GB" sz="3600" kern="0" dirty="0">
              <a:solidFill>
                <a:schemeClr val="bg1"/>
              </a:solidFill>
            </a:endParaRP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22F2688C-83B3-405A-AD7B-77AC4CAD0422}"/>
              </a:ext>
            </a:extLst>
          </p:cNvPr>
          <p:cNvSpPr txBox="1"/>
          <p:nvPr/>
        </p:nvSpPr>
        <p:spPr>
          <a:xfrm>
            <a:off x="6851062" y="3453063"/>
            <a:ext cx="343593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000" b="0" spc="-5" dirty="0">
                <a:solidFill>
                  <a:schemeClr val="bg1"/>
                </a:solidFill>
                <a:latin typeface="Gotham Narrow Book"/>
                <a:cs typeface="Gotham Narrow Book"/>
              </a:rPr>
              <a:t>Malta Chamber of SMEs and Malta Council for Science and Technology </a:t>
            </a:r>
            <a:endParaRPr sz="2000" dirty="0">
              <a:solidFill>
                <a:schemeClr val="bg1"/>
              </a:solidFill>
              <a:latin typeface="Gotham Narrow Book"/>
              <a:cs typeface="Gotham Narrow Book"/>
            </a:endParaRPr>
          </a:p>
        </p:txBody>
      </p:sp>
      <p:pic>
        <p:nvPicPr>
          <p:cNvPr id="9" name="Picture 2" descr="Malta Chamber of SMEs">
            <a:extLst>
              <a:ext uri="{FF2B5EF4-FFF2-40B4-BE49-F238E27FC236}">
                <a16:creationId xmlns:a16="http://schemas.microsoft.com/office/drawing/2014/main" id="{A5134C4D-4B7F-4033-A80A-7FC7974B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943600"/>
            <a:ext cx="23812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929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uropean Innovation Procurement Awards launched | EURAXESS">
            <a:extLst>
              <a:ext uri="{FF2B5EF4-FFF2-40B4-BE49-F238E27FC236}">
                <a16:creationId xmlns:a16="http://schemas.microsoft.com/office/drawing/2014/main" id="{D22A0024-9C1A-4FC2-806D-BBDAFDB01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5" y="324214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618A293-50C4-417D-A343-C489EB77B22D}"/>
              </a:ext>
            </a:extLst>
          </p:cNvPr>
          <p:cNvSpPr txBox="1"/>
          <p:nvPr/>
        </p:nvSpPr>
        <p:spPr>
          <a:xfrm>
            <a:off x="2885281" y="938660"/>
            <a:ext cx="4172585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8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EIC</a:t>
            </a:r>
            <a:endParaRPr sz="28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n-U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Supporting breakthrough technologies and game-changing innovations. Aimed at SMEs. </a:t>
            </a: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F4F25CE4-7F6C-46AC-9869-2A6D0BB702A0}"/>
              </a:ext>
            </a:extLst>
          </p:cNvPr>
          <p:cNvSpPr txBox="1">
            <a:spLocks/>
          </p:cNvSpPr>
          <p:nvPr/>
        </p:nvSpPr>
        <p:spPr>
          <a:xfrm>
            <a:off x="8153400" y="176152"/>
            <a:ext cx="3898300" cy="3005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400" b="1" dirty="0">
                <a:solidFill>
                  <a:srgbClr val="00AEEF"/>
                </a:solidFill>
              </a:rPr>
              <a:t>Pillar III: </a:t>
            </a:r>
          </a:p>
          <a:p>
            <a:pPr marL="12700">
              <a:spcBef>
                <a:spcPts val="100"/>
              </a:spcBef>
            </a:pPr>
            <a:r>
              <a:rPr lang="es-ES" sz="2400" b="1" dirty="0" err="1">
                <a:solidFill>
                  <a:srgbClr val="00AEEF"/>
                </a:solidFill>
              </a:rPr>
              <a:t>European</a:t>
            </a:r>
            <a:r>
              <a:rPr lang="es-ES" sz="2400" b="1" dirty="0">
                <a:solidFill>
                  <a:srgbClr val="00AEEF"/>
                </a:solidFill>
              </a:rPr>
              <a:t> </a:t>
            </a:r>
            <a:r>
              <a:rPr lang="es-ES" sz="2400" b="1" dirty="0" err="1">
                <a:solidFill>
                  <a:srgbClr val="00AEEF"/>
                </a:solidFill>
              </a:rPr>
              <a:t>Innovation</a:t>
            </a:r>
            <a:r>
              <a:rPr lang="es-ES" sz="2400" b="1" dirty="0">
                <a:solidFill>
                  <a:srgbClr val="00AEEF"/>
                </a:solidFill>
              </a:rPr>
              <a:t> Council (EIC)</a:t>
            </a:r>
          </a:p>
          <a:p>
            <a:pPr marL="12700">
              <a:spcBef>
                <a:spcPts val="100"/>
              </a:spcBef>
            </a:pPr>
            <a:r>
              <a:rPr lang="es-ES" sz="2400" b="1" kern="0" dirty="0" err="1">
                <a:solidFill>
                  <a:srgbClr val="00AEEF"/>
                </a:solidFill>
              </a:rPr>
              <a:t>European</a:t>
            </a:r>
            <a:r>
              <a:rPr lang="es-ES" sz="2400" b="1" kern="0" dirty="0">
                <a:solidFill>
                  <a:srgbClr val="00AEEF"/>
                </a:solidFill>
              </a:rPr>
              <a:t> </a:t>
            </a:r>
            <a:r>
              <a:rPr lang="es-ES" sz="2400" b="1" kern="0" dirty="0" err="1">
                <a:solidFill>
                  <a:srgbClr val="00AEEF"/>
                </a:solidFill>
              </a:rPr>
              <a:t>Innovation</a:t>
            </a:r>
            <a:r>
              <a:rPr lang="es-ES" sz="2400" b="1" kern="0" dirty="0">
                <a:solidFill>
                  <a:srgbClr val="00AEEF"/>
                </a:solidFill>
              </a:rPr>
              <a:t> </a:t>
            </a:r>
            <a:r>
              <a:rPr lang="es-ES" sz="2400" b="1" kern="0" dirty="0" err="1">
                <a:solidFill>
                  <a:srgbClr val="00AEEF"/>
                </a:solidFill>
              </a:rPr>
              <a:t>Ecosystems</a:t>
            </a:r>
            <a:r>
              <a:rPr lang="es-ES" sz="2400" b="1" kern="0" dirty="0">
                <a:solidFill>
                  <a:srgbClr val="00AEEF"/>
                </a:solidFill>
              </a:rPr>
              <a:t> (EIE)</a:t>
            </a:r>
          </a:p>
          <a:p>
            <a:pPr marL="12700">
              <a:spcBef>
                <a:spcPts val="100"/>
              </a:spcBef>
            </a:pPr>
            <a:r>
              <a:rPr lang="es-ES" sz="2400" b="1" kern="0" dirty="0" err="1">
                <a:solidFill>
                  <a:srgbClr val="00AEEF"/>
                </a:solidFill>
              </a:rPr>
              <a:t>European</a:t>
            </a:r>
            <a:r>
              <a:rPr lang="es-ES" sz="2400" b="1" kern="0" dirty="0">
                <a:solidFill>
                  <a:srgbClr val="00AEEF"/>
                </a:solidFill>
              </a:rPr>
              <a:t> </a:t>
            </a:r>
            <a:r>
              <a:rPr lang="es-ES" sz="2400" b="1" kern="0" dirty="0" err="1">
                <a:solidFill>
                  <a:srgbClr val="00AEEF"/>
                </a:solidFill>
              </a:rPr>
              <a:t>Institute</a:t>
            </a:r>
            <a:r>
              <a:rPr lang="es-ES" sz="2400" b="1" kern="0" dirty="0">
                <a:solidFill>
                  <a:srgbClr val="00AEEF"/>
                </a:solidFill>
              </a:rPr>
              <a:t> </a:t>
            </a:r>
            <a:r>
              <a:rPr lang="es-ES" sz="2400" b="1" kern="0" dirty="0" err="1">
                <a:solidFill>
                  <a:srgbClr val="00AEEF"/>
                </a:solidFill>
              </a:rPr>
              <a:t>of</a:t>
            </a:r>
            <a:r>
              <a:rPr lang="es-ES" sz="2400" b="1" kern="0" dirty="0">
                <a:solidFill>
                  <a:srgbClr val="00AEEF"/>
                </a:solidFill>
              </a:rPr>
              <a:t> </a:t>
            </a:r>
            <a:r>
              <a:rPr lang="es-ES" sz="2400" b="1" kern="0" dirty="0" err="1">
                <a:solidFill>
                  <a:srgbClr val="00AEEF"/>
                </a:solidFill>
              </a:rPr>
              <a:t>Innovation</a:t>
            </a:r>
            <a:r>
              <a:rPr lang="es-ES" sz="2400" b="1" kern="0" dirty="0">
                <a:solidFill>
                  <a:srgbClr val="00AEEF"/>
                </a:solidFill>
              </a:rPr>
              <a:t> and </a:t>
            </a:r>
            <a:r>
              <a:rPr lang="es-ES" sz="2400" b="1" kern="0" dirty="0" err="1">
                <a:solidFill>
                  <a:srgbClr val="00AEEF"/>
                </a:solidFill>
              </a:rPr>
              <a:t>Technology</a:t>
            </a:r>
            <a:r>
              <a:rPr lang="es-ES" sz="2400" b="1" kern="0" dirty="0">
                <a:solidFill>
                  <a:srgbClr val="00AEEF"/>
                </a:solidFill>
              </a:rPr>
              <a:t> (EIT)</a:t>
            </a:r>
            <a:endParaRPr lang="en-GB" sz="2400" b="1" kern="0" dirty="0">
              <a:solidFill>
                <a:srgbClr val="00AEEF"/>
              </a:solidFill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208F923-2BA1-4CC7-8425-B8505AAC7819}"/>
              </a:ext>
            </a:extLst>
          </p:cNvPr>
          <p:cNvSpPr txBox="1"/>
          <p:nvPr/>
        </p:nvSpPr>
        <p:spPr>
          <a:xfrm>
            <a:off x="1423253" y="2303053"/>
            <a:ext cx="4172585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8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EIE</a:t>
            </a:r>
            <a:endParaRPr sz="28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n-US" sz="1600" dirty="0">
                <a:solidFill>
                  <a:srgbClr val="404040"/>
                </a:solidFill>
                <a:latin typeface="Arial" panose="020B0604020202020204" pitchFamily="34" charset="0"/>
              </a:rPr>
              <a:t>C</a:t>
            </a:r>
            <a:r>
              <a:rPr lang="en-US" sz="16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reating more connected and efficient innovation ecosystems to support the scaling of companies, encourage innovation and stimulate cooperation.</a:t>
            </a: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D3E9FE5-F474-43EA-830D-23F42566035F}"/>
              </a:ext>
            </a:extLst>
          </p:cNvPr>
          <p:cNvSpPr txBox="1"/>
          <p:nvPr/>
        </p:nvSpPr>
        <p:spPr>
          <a:xfrm>
            <a:off x="2885281" y="4191000"/>
            <a:ext cx="4172585" cy="15978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8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EIT</a:t>
            </a:r>
            <a:endParaRPr sz="28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n-US" sz="1500" dirty="0">
                <a:solidFill>
                  <a:srgbClr val="231F20"/>
                </a:solidFill>
                <a:latin typeface="Gotham Narrow Book"/>
              </a:rPr>
              <a:t>Support the development of dynamic, long-term European partnerships among leading companies, research labs and higher education, through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Knowledge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and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Innovation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Communities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(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KICs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). </a:t>
            </a:r>
            <a:r>
              <a:rPr lang="en-US" sz="1500" dirty="0">
                <a:solidFill>
                  <a:srgbClr val="231F20"/>
                </a:solidFill>
                <a:latin typeface="Gotham Narrow Book"/>
              </a:rPr>
              <a:t> </a:t>
            </a:r>
            <a:endParaRPr sz="1500" dirty="0">
              <a:solidFill>
                <a:srgbClr val="231F20"/>
              </a:solidFill>
              <a:latin typeface="Gotham Narrow Book"/>
            </a:endParaRPr>
          </a:p>
        </p:txBody>
      </p:sp>
      <p:sp>
        <p:nvSpPr>
          <p:cNvPr id="7" name="Rectangle: Diagonal Corners Snipped 6" descr="Engineer programming robot in robotics research facility">
            <a:extLst>
              <a:ext uri="{FF2B5EF4-FFF2-40B4-BE49-F238E27FC236}">
                <a16:creationId xmlns:a16="http://schemas.microsoft.com/office/drawing/2014/main" id="{82CA893F-4AA7-4EF8-A12B-A9648C3FB334}"/>
              </a:ext>
            </a:extLst>
          </p:cNvPr>
          <p:cNvSpPr/>
          <p:nvPr/>
        </p:nvSpPr>
        <p:spPr>
          <a:xfrm>
            <a:off x="7848600" y="3738403"/>
            <a:ext cx="3355994" cy="2915654"/>
          </a:xfrm>
          <a:prstGeom prst="snip2DiagRect">
            <a:avLst>
              <a:gd name="adj1" fmla="val 50000"/>
              <a:gd name="adj2" fmla="val 16667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Visual identity | European Institute of Innovation &amp;amp; Technology (EIT)">
            <a:extLst>
              <a:ext uri="{FF2B5EF4-FFF2-40B4-BE49-F238E27FC236}">
                <a16:creationId xmlns:a16="http://schemas.microsoft.com/office/drawing/2014/main" id="{3BCD2F2F-6A1A-46BF-AD4C-6257AB1EB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13" y="4436653"/>
            <a:ext cx="2286001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136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08475-67F1-498C-9906-2284E6FA3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76400"/>
            <a:ext cx="8809250" cy="4325605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13DE0099-2431-485B-9F48-D418DFED3D03}"/>
              </a:ext>
            </a:extLst>
          </p:cNvPr>
          <p:cNvSpPr txBox="1">
            <a:spLocks/>
          </p:cNvSpPr>
          <p:nvPr/>
        </p:nvSpPr>
        <p:spPr>
          <a:xfrm>
            <a:off x="2286000" y="418696"/>
            <a:ext cx="9296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800" dirty="0">
                <a:solidFill>
                  <a:srgbClr val="00AEEF"/>
                </a:solidFill>
              </a:rPr>
              <a:t>Pillar III: </a:t>
            </a:r>
            <a:r>
              <a:rPr lang="es-ES" sz="2800" dirty="0" err="1">
                <a:solidFill>
                  <a:srgbClr val="00AEEF"/>
                </a:solidFill>
              </a:rPr>
              <a:t>European</a:t>
            </a:r>
            <a:r>
              <a:rPr lang="es-ES" sz="2800" dirty="0">
                <a:solidFill>
                  <a:srgbClr val="00AEEF"/>
                </a:solidFill>
              </a:rPr>
              <a:t> </a:t>
            </a:r>
            <a:r>
              <a:rPr lang="es-ES" sz="2800" dirty="0" err="1">
                <a:solidFill>
                  <a:srgbClr val="00AEEF"/>
                </a:solidFill>
              </a:rPr>
              <a:t>Innovation</a:t>
            </a:r>
            <a:r>
              <a:rPr lang="es-ES" sz="2800" dirty="0">
                <a:solidFill>
                  <a:srgbClr val="00AEEF"/>
                </a:solidFill>
              </a:rPr>
              <a:t> Council </a:t>
            </a:r>
            <a:r>
              <a:rPr lang="es-ES" sz="2800" dirty="0" err="1">
                <a:solidFill>
                  <a:srgbClr val="00AEEF"/>
                </a:solidFill>
              </a:rPr>
              <a:t>funding</a:t>
            </a:r>
            <a:r>
              <a:rPr lang="es-ES" sz="2800" dirty="0">
                <a:solidFill>
                  <a:srgbClr val="00AEEF"/>
                </a:solidFill>
              </a:rPr>
              <a:t> </a:t>
            </a:r>
            <a:r>
              <a:rPr lang="es-ES" sz="2800" dirty="0" err="1">
                <a:solidFill>
                  <a:srgbClr val="00AEEF"/>
                </a:solidFill>
              </a:rPr>
              <a:t>schemes</a:t>
            </a:r>
            <a:endParaRPr lang="en-GB" sz="2800" kern="0" dirty="0">
              <a:solidFill>
                <a:srgbClr val="00AE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36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4FE42F-A50A-42FD-A2F8-C931EA449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6859510" cy="5575712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D3299B77-0902-43AE-9396-644F849E7D9C}"/>
              </a:ext>
            </a:extLst>
          </p:cNvPr>
          <p:cNvSpPr txBox="1">
            <a:spLocks/>
          </p:cNvSpPr>
          <p:nvPr/>
        </p:nvSpPr>
        <p:spPr>
          <a:xfrm>
            <a:off x="1371600" y="381000"/>
            <a:ext cx="92964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3200" b="1" kern="0" dirty="0">
                <a:solidFill>
                  <a:srgbClr val="00AEEF"/>
                </a:solidFill>
              </a:rPr>
              <a:t>MCST EIC </a:t>
            </a:r>
            <a:r>
              <a:rPr lang="es-ES" sz="3200" b="1" kern="0" dirty="0" err="1">
                <a:solidFill>
                  <a:srgbClr val="00AEEF"/>
                </a:solidFill>
              </a:rPr>
              <a:t>Support</a:t>
            </a:r>
            <a:r>
              <a:rPr lang="es-ES" sz="3200" b="1" kern="0" dirty="0">
                <a:solidFill>
                  <a:srgbClr val="00AEEF"/>
                </a:solidFill>
              </a:rPr>
              <a:t> </a:t>
            </a:r>
            <a:r>
              <a:rPr lang="es-ES" sz="3200" b="1" kern="0" dirty="0" err="1">
                <a:solidFill>
                  <a:srgbClr val="00AEEF"/>
                </a:solidFill>
              </a:rPr>
              <a:t>Scheme</a:t>
            </a:r>
            <a:endParaRPr lang="en-GB" sz="3200" b="1" kern="0" dirty="0">
              <a:solidFill>
                <a:srgbClr val="00AEE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E2D4C-C400-4F0B-9382-B666B2E9E74A}"/>
              </a:ext>
            </a:extLst>
          </p:cNvPr>
          <p:cNvSpPr txBox="1"/>
          <p:nvPr/>
        </p:nvSpPr>
        <p:spPr>
          <a:xfrm>
            <a:off x="7543800" y="952874"/>
            <a:ext cx="4191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latin typeface="Gotham Narrow"/>
              </a:rPr>
              <a:t>Business Coach </a:t>
            </a:r>
            <a:r>
              <a:rPr lang="en-US" sz="2400" dirty="0">
                <a:solidFill>
                  <a:srgbClr val="00B050"/>
                </a:solidFill>
                <a:latin typeface="Gotham Narrow"/>
              </a:rPr>
              <a:t>(Option A - </a:t>
            </a:r>
            <a:r>
              <a:rPr lang="en-US" sz="2400" dirty="0">
                <a:solidFill>
                  <a:srgbClr val="00B050"/>
                </a:solidFill>
                <a:latin typeface="Gotham Narrow"/>
                <a:cs typeface="Calibri" panose="020F0502020204030204" pitchFamily="34" charset="0"/>
              </a:rPr>
              <a:t>€</a:t>
            </a:r>
            <a:r>
              <a:rPr lang="en-US" sz="2400" dirty="0">
                <a:solidFill>
                  <a:srgbClr val="00B050"/>
                </a:solidFill>
                <a:latin typeface="Gotham Narrow"/>
              </a:rPr>
              <a:t>5000)</a:t>
            </a:r>
          </a:p>
          <a:p>
            <a:pPr lvl="0" algn="ctr"/>
            <a:r>
              <a:rPr lang="en-GB" sz="1400" b="0" i="0" dirty="0">
                <a:latin typeface="Gotham Narrow"/>
              </a:rPr>
              <a:t>- Business Development of idea </a:t>
            </a:r>
          </a:p>
          <a:p>
            <a:pPr lvl="0" algn="ctr"/>
            <a:r>
              <a:rPr lang="en-GB" sz="1400" b="0" i="0" dirty="0">
                <a:latin typeface="Gotham Narrow"/>
              </a:rPr>
              <a:t>- Organisational Development</a:t>
            </a:r>
          </a:p>
          <a:p>
            <a:pPr marL="285750" lvl="0" indent="-285750" algn="ctr">
              <a:buFontTx/>
              <a:buChar char="-"/>
            </a:pPr>
            <a:r>
              <a:rPr lang="en-GB" sz="1400" b="0" i="0" dirty="0">
                <a:latin typeface="Gotham Narrow"/>
              </a:rPr>
              <a:t>Financial Development</a:t>
            </a:r>
          </a:p>
          <a:p>
            <a:pPr lvl="0" algn="ctr"/>
            <a:endParaRPr lang="en-GB" sz="1400" b="0" i="0" dirty="0">
              <a:latin typeface="Gotham Narrow"/>
            </a:endParaRPr>
          </a:p>
          <a:p>
            <a:pPr lvl="0" algn="ctr"/>
            <a:r>
              <a:rPr lang="en-US" sz="2800" dirty="0">
                <a:latin typeface="Gotham Narrow"/>
              </a:rPr>
              <a:t>Pitch Coach</a:t>
            </a:r>
          </a:p>
          <a:p>
            <a:pPr lvl="0" algn="ctr"/>
            <a:r>
              <a:rPr lang="en-US" sz="2400" dirty="0">
                <a:solidFill>
                  <a:srgbClr val="00B050"/>
                </a:solidFill>
                <a:latin typeface="Gotham Narrow"/>
              </a:rPr>
              <a:t>(Option B - </a:t>
            </a:r>
            <a:r>
              <a:rPr lang="en-US" sz="2400" dirty="0">
                <a:solidFill>
                  <a:srgbClr val="00B050"/>
                </a:solidFill>
                <a:latin typeface="Gotham Narrow"/>
                <a:cs typeface="Calibri" panose="020F0502020204030204" pitchFamily="34" charset="0"/>
              </a:rPr>
              <a:t>€2000</a:t>
            </a:r>
            <a:r>
              <a:rPr lang="en-US" sz="2400" dirty="0">
                <a:solidFill>
                  <a:srgbClr val="00B050"/>
                </a:solidFill>
                <a:latin typeface="Gotham Narrow"/>
              </a:rPr>
              <a:t>)</a:t>
            </a:r>
            <a:r>
              <a:rPr lang="en-US" sz="2400" dirty="0">
                <a:latin typeface="Gotham Narrow"/>
              </a:rPr>
              <a:t> </a:t>
            </a:r>
          </a:p>
          <a:p>
            <a:pPr lvl="0" algn="ctr"/>
            <a:r>
              <a:rPr lang="en-GB" sz="1400" b="0" i="0" dirty="0">
                <a:latin typeface="Gotham Narrow"/>
              </a:rPr>
              <a:t> - Investor Pitch Support </a:t>
            </a:r>
          </a:p>
          <a:p>
            <a:pPr lvl="0" algn="ctr"/>
            <a:r>
              <a:rPr lang="en-GB" sz="1400" b="0" i="0" dirty="0">
                <a:latin typeface="Gotham Narrow"/>
              </a:rPr>
              <a:t>- Practice Session and suggest</a:t>
            </a:r>
          </a:p>
          <a:p>
            <a:pPr lvl="0" algn="ctr"/>
            <a:r>
              <a:rPr lang="en-GB" sz="1400" b="0" i="0" dirty="0">
                <a:latin typeface="Gotham Narrow"/>
              </a:rPr>
              <a:t>- Video scripting and structure</a:t>
            </a:r>
          </a:p>
          <a:p>
            <a:pPr lvl="0" algn="ctr"/>
            <a:r>
              <a:rPr lang="en-GB" sz="1400" b="0" i="0" dirty="0">
                <a:latin typeface="Gotham Narrow"/>
              </a:rPr>
              <a:t>- Preparation of Pitch Deck</a:t>
            </a:r>
          </a:p>
          <a:p>
            <a:pPr lvl="0" algn="ctr"/>
            <a:endParaRPr lang="en-US" sz="2800" dirty="0">
              <a:latin typeface="Gotham Narrow"/>
            </a:endParaRPr>
          </a:p>
          <a:p>
            <a:pPr lvl="0" algn="ctr"/>
            <a:r>
              <a:rPr lang="en-US" sz="2800" dirty="0">
                <a:latin typeface="Gotham Narrow"/>
              </a:rPr>
              <a:t>Consultancy &amp; Proposal Writer</a:t>
            </a:r>
          </a:p>
          <a:p>
            <a:pPr lvl="0" algn="ctr"/>
            <a:r>
              <a:rPr lang="en-US" sz="2400" dirty="0">
                <a:solidFill>
                  <a:srgbClr val="00B050"/>
                </a:solidFill>
                <a:latin typeface="Gotham Narrow"/>
              </a:rPr>
              <a:t>(Option C - </a:t>
            </a:r>
            <a:r>
              <a:rPr lang="en-US" sz="2400" dirty="0">
                <a:solidFill>
                  <a:srgbClr val="00B050"/>
                </a:solidFill>
                <a:latin typeface="Gotham Narrow"/>
                <a:cs typeface="Calibri" panose="020F0502020204030204" pitchFamily="34" charset="0"/>
              </a:rPr>
              <a:t>€10000</a:t>
            </a:r>
            <a:r>
              <a:rPr lang="en-US" sz="2400" dirty="0">
                <a:solidFill>
                  <a:srgbClr val="00B050"/>
                </a:solidFill>
                <a:latin typeface="Gotham Narrow"/>
              </a:rPr>
              <a:t>)</a:t>
            </a:r>
          </a:p>
          <a:p>
            <a:pPr lvl="0" algn="ctr"/>
            <a:r>
              <a:rPr lang="en-GB" sz="1400" b="0" i="0" dirty="0">
                <a:latin typeface="Gotham Narrow"/>
              </a:rPr>
              <a:t>- Project Idea Formation</a:t>
            </a:r>
          </a:p>
          <a:p>
            <a:pPr lvl="0" algn="ctr"/>
            <a:r>
              <a:rPr lang="en-GB" sz="1400" b="0" i="0" dirty="0">
                <a:latin typeface="Gotham Narrow"/>
              </a:rPr>
              <a:t>- Create work plan</a:t>
            </a:r>
          </a:p>
          <a:p>
            <a:pPr lvl="0" algn="ctr"/>
            <a:r>
              <a:rPr lang="en-GB" sz="1400" b="0" i="0" dirty="0">
                <a:latin typeface="Gotham Narrow"/>
              </a:rPr>
              <a:t>- Project budgeting</a:t>
            </a:r>
          </a:p>
          <a:p>
            <a:pPr lvl="0" algn="ctr"/>
            <a:r>
              <a:rPr lang="en-GB" sz="1400" b="0" i="0" dirty="0">
                <a:latin typeface="Gotham Narrow"/>
              </a:rPr>
              <a:t>- Business plan compilation</a:t>
            </a:r>
            <a:endParaRPr lang="en-MT" sz="1400" dirty="0">
              <a:latin typeface="Gotham Narrow"/>
            </a:endParaRPr>
          </a:p>
        </p:txBody>
      </p:sp>
    </p:spTree>
    <p:extLst>
      <p:ext uri="{BB962C8B-B14F-4D97-AF65-F5344CB8AC3E}">
        <p14:creationId xmlns:p14="http://schemas.microsoft.com/office/powerpoint/2010/main" val="714448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F0D29-B89D-4EC7-A659-2A8D79B70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7559"/>
            <a:ext cx="12192000" cy="68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2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30CD57-DA0A-428C-9011-457A396CA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6767" r="10488"/>
          <a:stretch/>
        </p:blipFill>
        <p:spPr>
          <a:xfrm>
            <a:off x="0" y="0"/>
            <a:ext cx="9061169" cy="5868738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466228-1DF2-4437-A88E-851F1C8243E7}"/>
              </a:ext>
            </a:extLst>
          </p:cNvPr>
          <p:cNvGrpSpPr/>
          <p:nvPr/>
        </p:nvGrpSpPr>
        <p:grpSpPr>
          <a:xfrm>
            <a:off x="5257800" y="723899"/>
            <a:ext cx="6830292" cy="4419600"/>
            <a:chOff x="5361708" y="914400"/>
            <a:chExt cx="6830292" cy="4419600"/>
          </a:xfrm>
        </p:grpSpPr>
        <p:sp>
          <p:nvSpPr>
            <p:cNvPr id="2" name="Rectangle: Diagonal Corners Snipped 1">
              <a:extLst>
                <a:ext uri="{FF2B5EF4-FFF2-40B4-BE49-F238E27FC236}">
                  <a16:creationId xmlns:a16="http://schemas.microsoft.com/office/drawing/2014/main" id="{E62F94EE-5169-4C50-A51A-40F4315439D2}"/>
                </a:ext>
              </a:extLst>
            </p:cNvPr>
            <p:cNvSpPr/>
            <p:nvPr/>
          </p:nvSpPr>
          <p:spPr>
            <a:xfrm rot="10800000">
              <a:off x="6096000" y="914400"/>
              <a:ext cx="6096000" cy="4038600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: Diagonal Corners Snipped 2">
              <a:extLst>
                <a:ext uri="{FF2B5EF4-FFF2-40B4-BE49-F238E27FC236}">
                  <a16:creationId xmlns:a16="http://schemas.microsoft.com/office/drawing/2014/main" id="{55F1CDFA-E432-469F-8883-558C891E721C}"/>
                </a:ext>
              </a:extLst>
            </p:cNvPr>
            <p:cNvSpPr/>
            <p:nvPr/>
          </p:nvSpPr>
          <p:spPr>
            <a:xfrm rot="10800000" flipV="1">
              <a:off x="5361708" y="1399886"/>
              <a:ext cx="5611092" cy="3934114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object 16">
            <a:extLst>
              <a:ext uri="{FF2B5EF4-FFF2-40B4-BE49-F238E27FC236}">
                <a16:creationId xmlns:a16="http://schemas.microsoft.com/office/drawing/2014/main" id="{0588FF86-B515-4813-956F-69DAC58BAE08}"/>
              </a:ext>
            </a:extLst>
          </p:cNvPr>
          <p:cNvSpPr txBox="1">
            <a:spLocks/>
          </p:cNvSpPr>
          <p:nvPr/>
        </p:nvSpPr>
        <p:spPr>
          <a:xfrm>
            <a:off x="5594799" y="2066121"/>
            <a:ext cx="6604188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6000" kern="0" dirty="0">
                <a:solidFill>
                  <a:schemeClr val="bg1"/>
                </a:solidFill>
              </a:rPr>
              <a:t>Internationalisation Unit</a:t>
            </a: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22F2688C-83B3-405A-AD7B-77AC4CAD0422}"/>
              </a:ext>
            </a:extLst>
          </p:cNvPr>
          <p:cNvSpPr txBox="1"/>
          <p:nvPr/>
        </p:nvSpPr>
        <p:spPr>
          <a:xfrm>
            <a:off x="5625231" y="4831171"/>
            <a:ext cx="3435938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1500" b="0" spc="-5" dirty="0">
                <a:solidFill>
                  <a:schemeClr val="bg1"/>
                </a:solidFill>
                <a:latin typeface="Gotham Narrow Book"/>
                <a:cs typeface="Gotham Narrow Book"/>
              </a:rPr>
              <a:t>Maria Azzopardi </a:t>
            </a:r>
            <a:endParaRPr sz="1500" dirty="0">
              <a:solidFill>
                <a:schemeClr val="bg1"/>
              </a:solidFill>
              <a:latin typeface="Gotham Narrow Book"/>
              <a:cs typeface="Gotham Narrow Book"/>
            </a:endParaRPr>
          </a:p>
        </p:txBody>
      </p:sp>
      <p:sp>
        <p:nvSpPr>
          <p:cNvPr id="9" name="Rettangolo 1">
            <a:extLst>
              <a:ext uri="{FF2B5EF4-FFF2-40B4-BE49-F238E27FC236}">
                <a16:creationId xmlns:a16="http://schemas.microsoft.com/office/drawing/2014/main" id="{4C685134-EE6D-4D43-8985-CCDD717AD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867400"/>
            <a:ext cx="368989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R: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1400" dirty="0">
                <a:solidFill>
                  <a:schemeClr val="accent1">
                    <a:lumMod val="50000"/>
                  </a:schemeClr>
                </a:solidFill>
              </a:rPr>
              <a:t>This is </a:t>
            </a:r>
            <a:r>
              <a:rPr lang="en-GB" altLang="it-IT" sz="1400" dirty="0">
                <a:solidFill>
                  <a:schemeClr val="accent1">
                    <a:lumMod val="50000"/>
                  </a:schemeClr>
                </a:solidFill>
              </a:rPr>
              <a:t>preliminary information that is subject to change according to rules of each Call launched.</a:t>
            </a:r>
          </a:p>
        </p:txBody>
      </p:sp>
    </p:spTree>
    <p:extLst>
      <p:ext uri="{BB962C8B-B14F-4D97-AF65-F5344CB8AC3E}">
        <p14:creationId xmlns:p14="http://schemas.microsoft.com/office/powerpoint/2010/main" val="1793113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6">
            <a:extLst>
              <a:ext uri="{FF2B5EF4-FFF2-40B4-BE49-F238E27FC236}">
                <a16:creationId xmlns:a16="http://schemas.microsoft.com/office/drawing/2014/main" id="{9517BF7F-4B46-4E25-BE70-5FF00EA02C2B}"/>
              </a:ext>
            </a:extLst>
          </p:cNvPr>
          <p:cNvSpPr txBox="1">
            <a:spLocks/>
          </p:cNvSpPr>
          <p:nvPr/>
        </p:nvSpPr>
        <p:spPr>
          <a:xfrm>
            <a:off x="6160100" y="838200"/>
            <a:ext cx="496510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GB" b="1" kern="0" dirty="0">
                <a:solidFill>
                  <a:srgbClr val="00AEEF"/>
                </a:solidFill>
              </a:rPr>
              <a:t>Aims and Objectives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CF6520F1-7490-4F7C-AF42-01F4B9C5DB46}"/>
              </a:ext>
            </a:extLst>
          </p:cNvPr>
          <p:cNvSpPr/>
          <p:nvPr/>
        </p:nvSpPr>
        <p:spPr>
          <a:xfrm>
            <a:off x="-11476" y="0"/>
            <a:ext cx="4812075" cy="4724399"/>
          </a:xfrm>
          <a:prstGeom prst="snip2Diag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2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99BDFFD9-9BE0-4B9E-B987-CED8A7CC0146}"/>
              </a:ext>
            </a:extLst>
          </p:cNvPr>
          <p:cNvSpPr/>
          <p:nvPr/>
        </p:nvSpPr>
        <p:spPr>
          <a:xfrm>
            <a:off x="3886200" y="4876800"/>
            <a:ext cx="914399" cy="838200"/>
          </a:xfrm>
          <a:prstGeom prst="snip2Diag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77F6872-4823-4B5B-9B21-274E075248DD}"/>
              </a:ext>
            </a:extLst>
          </p:cNvPr>
          <p:cNvSpPr txBox="1">
            <a:spLocks/>
          </p:cNvSpPr>
          <p:nvPr/>
        </p:nvSpPr>
        <p:spPr>
          <a:xfrm>
            <a:off x="5239966" y="1497080"/>
            <a:ext cx="6934200" cy="452596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chemeClr val="tx1"/>
                </a:solidFill>
                <a:latin typeface="Gotham Narrow Book"/>
              </a:rPr>
              <a:t>The main aim of the internationalisation unit is to </a:t>
            </a:r>
            <a:r>
              <a:rPr lang="en-GB" sz="2800" b="1" kern="0" dirty="0">
                <a:solidFill>
                  <a:schemeClr val="tx1"/>
                </a:solidFill>
                <a:latin typeface="Gotham Narrow Book"/>
              </a:rPr>
              <a:t>strengthen international R&amp;I collaboration amongst local and foreign researchers and stakeholders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kern="0" dirty="0">
              <a:solidFill>
                <a:schemeClr val="tx1"/>
              </a:solidFill>
              <a:latin typeface="Gotham Narrow Boo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chemeClr val="tx1"/>
                </a:solidFill>
                <a:latin typeface="Gotham Narrow Book"/>
              </a:rPr>
              <a:t>The Unit implements regional and international funding programmes, </a:t>
            </a:r>
            <a:r>
              <a:rPr lang="en-GB" sz="2800" b="1" kern="0" dirty="0">
                <a:solidFill>
                  <a:schemeClr val="tx1"/>
                </a:solidFill>
                <a:latin typeface="Gotham Narrow Book"/>
              </a:rPr>
              <a:t>using national funds</a:t>
            </a:r>
            <a:r>
              <a:rPr lang="en-GB" sz="2800" kern="0" dirty="0">
                <a:solidFill>
                  <a:schemeClr val="tx1"/>
                </a:solidFill>
                <a:latin typeface="Gotham Narrow Book"/>
              </a:rPr>
              <a:t>, aimed at the local R&amp;I stakeholder community</a:t>
            </a:r>
            <a:endParaRPr lang="en-MT" sz="2800" kern="0" dirty="0">
              <a:solidFill>
                <a:schemeClr val="tx1"/>
              </a:solidFill>
              <a:latin typeface="Gotham Narrow Book"/>
            </a:endParaRPr>
          </a:p>
        </p:txBody>
      </p:sp>
    </p:spTree>
    <p:extLst>
      <p:ext uri="{BB962C8B-B14F-4D97-AF65-F5344CB8AC3E}">
        <p14:creationId xmlns:p14="http://schemas.microsoft.com/office/powerpoint/2010/main" val="3127239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88DD1BAA-5566-422E-8292-516DC0FF3563}"/>
              </a:ext>
            </a:extLst>
          </p:cNvPr>
          <p:cNvSpPr/>
          <p:nvPr/>
        </p:nvSpPr>
        <p:spPr>
          <a:xfrm>
            <a:off x="898805" y="1561339"/>
            <a:ext cx="3248025" cy="2694172"/>
          </a:xfrm>
          <a:prstGeom prst="snip2DiagRect">
            <a:avLst/>
          </a:prstGeom>
          <a:ln>
            <a:solidFill>
              <a:srgbClr val="00AEE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AC8EE0A6-26F6-43CF-97EC-FB5122FEBB50}"/>
              </a:ext>
            </a:extLst>
          </p:cNvPr>
          <p:cNvSpPr/>
          <p:nvPr/>
        </p:nvSpPr>
        <p:spPr>
          <a:xfrm>
            <a:off x="4463627" y="1577552"/>
            <a:ext cx="3248025" cy="2694172"/>
          </a:xfrm>
          <a:prstGeom prst="snip2DiagRect">
            <a:avLst/>
          </a:prstGeom>
          <a:ln>
            <a:solidFill>
              <a:srgbClr val="00AEE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D66D499A-4A53-4560-B565-301ECA0AAEF6}"/>
              </a:ext>
            </a:extLst>
          </p:cNvPr>
          <p:cNvSpPr/>
          <p:nvPr/>
        </p:nvSpPr>
        <p:spPr>
          <a:xfrm>
            <a:off x="8031691" y="1561339"/>
            <a:ext cx="3248025" cy="2694172"/>
          </a:xfrm>
          <a:prstGeom prst="snip2DiagRect">
            <a:avLst/>
          </a:prstGeom>
          <a:ln>
            <a:solidFill>
              <a:srgbClr val="00AEE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D3EB0146-12BD-4BB9-A17B-6E0EF5B0DBB8}"/>
              </a:ext>
            </a:extLst>
          </p:cNvPr>
          <p:cNvSpPr txBox="1">
            <a:spLocks/>
          </p:cNvSpPr>
          <p:nvPr/>
        </p:nvSpPr>
        <p:spPr>
          <a:xfrm>
            <a:off x="915488" y="515906"/>
            <a:ext cx="10542702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GB" b="1" kern="0" dirty="0">
                <a:solidFill>
                  <a:schemeClr val="tx1"/>
                </a:solidFill>
              </a:rPr>
              <a:t>Internationalisation Programmes</a:t>
            </a: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C7C141C8-36AF-41CF-80C3-39EC5C5F1BD4}"/>
              </a:ext>
            </a:extLst>
          </p:cNvPr>
          <p:cNvSpPr txBox="1"/>
          <p:nvPr/>
        </p:nvSpPr>
        <p:spPr>
          <a:xfrm>
            <a:off x="899998" y="4629683"/>
            <a:ext cx="3248025" cy="967573"/>
          </a:xfrm>
          <a:prstGeom prst="rect">
            <a:avLst/>
          </a:prstGeom>
          <a:gradFill flip="none" rotWithShape="1">
            <a:gsLst>
              <a:gs pos="0">
                <a:srgbClr val="00AEEF">
                  <a:tint val="66000"/>
                  <a:satMod val="160000"/>
                </a:srgbClr>
              </a:gs>
              <a:gs pos="50000">
                <a:srgbClr val="00AEEF">
                  <a:tint val="44500"/>
                  <a:satMod val="160000"/>
                </a:srgbClr>
              </a:gs>
              <a:gs pos="100000">
                <a:srgbClr val="00AEE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00AEEF"/>
            </a:solidFill>
          </a:ln>
        </p:spPr>
        <p:txBody>
          <a:bodyPr vert="horz" wrap="square" lIns="0" tIns="94615" rIns="0" bIns="0" rtlCol="0">
            <a:spAutoFit/>
          </a:bodyPr>
          <a:lstStyle/>
          <a:p>
            <a:pPr marL="179705" marR="355600">
              <a:lnSpc>
                <a:spcPct val="100000"/>
              </a:lnSpc>
              <a:spcBef>
                <a:spcPts val="745"/>
              </a:spcBef>
            </a:pPr>
            <a:r>
              <a:rPr lang="en-GB" sz="1500" b="1" spc="-5" dirty="0">
                <a:solidFill>
                  <a:sysClr val="windowText" lastClr="000000"/>
                </a:solidFill>
                <a:latin typeface="Gotham Narrow Book"/>
                <a:cs typeface="Gotham Narrow Book"/>
              </a:rPr>
              <a:t>Multilateral Programmes:</a:t>
            </a:r>
          </a:p>
          <a:p>
            <a:pPr marL="465455" marR="355600" indent="-285750">
              <a:lnSpc>
                <a:spcPct val="100000"/>
              </a:lnSpc>
              <a:spcBef>
                <a:spcPts val="745"/>
              </a:spcBef>
              <a:buFontTx/>
              <a:buChar char="-"/>
            </a:pPr>
            <a:r>
              <a:rPr lang="en-GB" sz="1500" spc="-5" dirty="0">
                <a:solidFill>
                  <a:sysClr val="windowText" lastClr="000000"/>
                </a:solidFill>
                <a:latin typeface="Gotham Narrow Book"/>
                <a:cs typeface="Gotham Narrow Book"/>
              </a:rPr>
              <a:t>PRIMA </a:t>
            </a:r>
          </a:p>
          <a:p>
            <a:pPr marL="465455" marR="355600" indent="-285750">
              <a:lnSpc>
                <a:spcPct val="100000"/>
              </a:lnSpc>
              <a:spcBef>
                <a:spcPts val="745"/>
              </a:spcBef>
              <a:buFontTx/>
              <a:buChar char="-"/>
            </a:pPr>
            <a:r>
              <a:rPr lang="en-GB" sz="1500" spc="-5" dirty="0" err="1">
                <a:solidFill>
                  <a:sysClr val="windowText" lastClr="000000"/>
                </a:solidFill>
                <a:latin typeface="Gotham Narrow Book"/>
                <a:cs typeface="Gotham Narrow Book"/>
              </a:rPr>
              <a:t>BlueBio</a:t>
            </a:r>
            <a:r>
              <a:rPr lang="en-GB" sz="1500" spc="-5" dirty="0">
                <a:solidFill>
                  <a:sysClr val="windowText" lastClr="000000"/>
                </a:solidFill>
                <a:latin typeface="Gotham Narrow Book"/>
                <a:cs typeface="Gotham Narrow Book"/>
              </a:rPr>
              <a:t> ERA-NET COFUND</a:t>
            </a:r>
            <a:endParaRPr sz="1500" dirty="0">
              <a:solidFill>
                <a:sysClr val="windowText" lastClr="000000"/>
              </a:solidFill>
              <a:latin typeface="Gotham Narrow Book"/>
              <a:cs typeface="Gotham Narrow Book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7B0CDD0E-789E-4EE7-A52C-8027F4BB1772}"/>
              </a:ext>
            </a:extLst>
          </p:cNvPr>
          <p:cNvSpPr txBox="1"/>
          <p:nvPr/>
        </p:nvSpPr>
        <p:spPr>
          <a:xfrm>
            <a:off x="4472584" y="4629683"/>
            <a:ext cx="3248025" cy="967573"/>
          </a:xfrm>
          <a:prstGeom prst="rect">
            <a:avLst/>
          </a:prstGeom>
          <a:gradFill flip="none" rotWithShape="1">
            <a:gsLst>
              <a:gs pos="0">
                <a:srgbClr val="00AEEF">
                  <a:tint val="66000"/>
                  <a:satMod val="160000"/>
                </a:srgbClr>
              </a:gs>
              <a:gs pos="50000">
                <a:srgbClr val="00AEEF">
                  <a:tint val="44500"/>
                  <a:satMod val="160000"/>
                </a:srgbClr>
              </a:gs>
              <a:gs pos="100000">
                <a:srgbClr val="00AEE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AEEF"/>
            </a:solidFill>
          </a:ln>
        </p:spPr>
        <p:txBody>
          <a:bodyPr vert="horz" wrap="square" lIns="0" tIns="94615" rIns="0" bIns="0" rtlCol="0">
            <a:spAutoFit/>
          </a:bodyPr>
          <a:lstStyle/>
          <a:p>
            <a:pPr marL="249554" marR="285750">
              <a:lnSpc>
                <a:spcPct val="100000"/>
              </a:lnSpc>
              <a:spcBef>
                <a:spcPts val="745"/>
              </a:spcBef>
            </a:pPr>
            <a:r>
              <a:rPr lang="en-GB" sz="1500" b="1" spc="-5" dirty="0">
                <a:solidFill>
                  <a:sysClr val="windowText" lastClr="000000"/>
                </a:solidFill>
                <a:latin typeface="Gotham Narrow Book"/>
                <a:cs typeface="Gotham Narrow Book"/>
              </a:rPr>
              <a:t>Bilateral Programmes: </a:t>
            </a:r>
          </a:p>
          <a:p>
            <a:pPr marL="535304" marR="285750" indent="-285750">
              <a:lnSpc>
                <a:spcPct val="100000"/>
              </a:lnSpc>
              <a:spcBef>
                <a:spcPts val="745"/>
              </a:spcBef>
              <a:buFontTx/>
              <a:buChar char="-"/>
            </a:pPr>
            <a:r>
              <a:rPr lang="en-GB" sz="1500" spc="-5" dirty="0">
                <a:solidFill>
                  <a:sysClr val="windowText" lastClr="000000"/>
                </a:solidFill>
                <a:latin typeface="Gotham Narrow Book"/>
                <a:cs typeface="Gotham Narrow Book"/>
              </a:rPr>
              <a:t>Sino-Malta Fund</a:t>
            </a:r>
          </a:p>
          <a:p>
            <a:pPr marL="535304" marR="285750" indent="-285750">
              <a:lnSpc>
                <a:spcPct val="100000"/>
              </a:lnSpc>
              <a:spcBef>
                <a:spcPts val="745"/>
              </a:spcBef>
              <a:buFontTx/>
              <a:buChar char="-"/>
            </a:pPr>
            <a:r>
              <a:rPr lang="en-GB" sz="1500" spc="-5" dirty="0">
                <a:solidFill>
                  <a:sysClr val="windowText" lastClr="000000"/>
                </a:solidFill>
                <a:latin typeface="Gotham Narrow Book"/>
                <a:cs typeface="Gotham Narrow Book"/>
              </a:rPr>
              <a:t>MCST-TUBITAK (PRIMA S3)</a:t>
            </a:r>
            <a:endParaRPr sz="1500" dirty="0">
              <a:solidFill>
                <a:sysClr val="windowText" lastClr="000000"/>
              </a:solidFill>
              <a:latin typeface="Gotham Narrow Book"/>
              <a:cs typeface="Gotham Narrow Book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BD12BA1F-5A80-4CB0-AD4B-A808F8D22AD4}"/>
              </a:ext>
            </a:extLst>
          </p:cNvPr>
          <p:cNvSpPr txBox="1"/>
          <p:nvPr/>
        </p:nvSpPr>
        <p:spPr>
          <a:xfrm>
            <a:off x="8045170" y="4629683"/>
            <a:ext cx="3248025" cy="1749838"/>
          </a:xfrm>
          <a:prstGeom prst="rect">
            <a:avLst/>
          </a:prstGeom>
          <a:gradFill flip="none" rotWithShape="1">
            <a:gsLst>
              <a:gs pos="0">
                <a:srgbClr val="00AEEF">
                  <a:tint val="66000"/>
                  <a:satMod val="160000"/>
                </a:srgbClr>
              </a:gs>
              <a:gs pos="50000">
                <a:srgbClr val="00AEEF">
                  <a:tint val="44500"/>
                  <a:satMod val="160000"/>
                </a:srgbClr>
              </a:gs>
              <a:gs pos="100000">
                <a:srgbClr val="00AEE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AEEF"/>
            </a:solidFill>
          </a:ln>
        </p:spPr>
        <p:txBody>
          <a:bodyPr vert="horz" wrap="square" lIns="0" tIns="94615" rIns="0" bIns="0" rtlCol="0">
            <a:spAutoFit/>
          </a:bodyPr>
          <a:lstStyle/>
          <a:p>
            <a:pPr marL="249554" marR="285750">
              <a:lnSpc>
                <a:spcPct val="100000"/>
              </a:lnSpc>
              <a:spcBef>
                <a:spcPts val="745"/>
              </a:spcBef>
            </a:pPr>
            <a:r>
              <a:rPr lang="en-GB" sz="1500" b="1" spc="-5" dirty="0">
                <a:solidFill>
                  <a:sysClr val="windowText" lastClr="000000"/>
                </a:solidFill>
                <a:latin typeface="Gotham Narrow Book"/>
                <a:cs typeface="Gotham Narrow Book"/>
              </a:rPr>
              <a:t>Horizon Europe Partnerships (multilateral): </a:t>
            </a:r>
          </a:p>
          <a:p>
            <a:pPr marL="535304" marR="285750" indent="-285750">
              <a:lnSpc>
                <a:spcPct val="100000"/>
              </a:lnSpc>
              <a:spcBef>
                <a:spcPts val="745"/>
              </a:spcBef>
              <a:buFontTx/>
              <a:buChar char="-"/>
            </a:pPr>
            <a:r>
              <a:rPr lang="en-GB" sz="1500" b="0" spc="-5" dirty="0">
                <a:solidFill>
                  <a:sysClr val="windowText" lastClr="000000"/>
                </a:solidFill>
                <a:latin typeface="Gotham Narrow Book"/>
                <a:cs typeface="Gotham Narrow Book"/>
              </a:rPr>
              <a:t>Clean Energy Transitions</a:t>
            </a:r>
          </a:p>
          <a:p>
            <a:pPr marL="535304" marR="285750" indent="-285750">
              <a:lnSpc>
                <a:spcPct val="100000"/>
              </a:lnSpc>
              <a:spcBef>
                <a:spcPts val="745"/>
              </a:spcBef>
              <a:buFontTx/>
              <a:buChar char="-"/>
            </a:pPr>
            <a:r>
              <a:rPr lang="en-GB" sz="1500" spc="-5" dirty="0">
                <a:solidFill>
                  <a:sysClr val="windowText" lastClr="000000"/>
                </a:solidFill>
                <a:latin typeface="Gotham Narrow Book"/>
                <a:cs typeface="Gotham Narrow Book"/>
              </a:rPr>
              <a:t>Sustainable Blue Economy</a:t>
            </a:r>
          </a:p>
          <a:p>
            <a:pPr marL="535304" marR="285750" indent="-285750">
              <a:lnSpc>
                <a:spcPct val="100000"/>
              </a:lnSpc>
              <a:spcBef>
                <a:spcPts val="745"/>
              </a:spcBef>
              <a:buFontTx/>
              <a:buChar char="-"/>
            </a:pPr>
            <a:r>
              <a:rPr lang="en-GB" sz="1500" spc="-5" dirty="0">
                <a:solidFill>
                  <a:sysClr val="windowText" lastClr="000000"/>
                </a:solidFill>
                <a:latin typeface="Gotham Narrow Book"/>
                <a:cs typeface="Gotham Narrow Book"/>
              </a:rPr>
              <a:t>Transforming Health and Care Systems</a:t>
            </a:r>
            <a:endParaRPr lang="en-GB" sz="1500" b="0" spc="-5" dirty="0">
              <a:solidFill>
                <a:sysClr val="windowText" lastClr="000000"/>
              </a:solidFill>
              <a:latin typeface="Gotham Narrow Book"/>
              <a:cs typeface="Gotham Narrow Book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F7C8D0-4B5D-4CFB-9831-5297D620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48" y="1861938"/>
            <a:ext cx="2688851" cy="929574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FD8AF86-12E0-48C1-BAEB-BAF1C5381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96" y="1756852"/>
            <a:ext cx="1524000" cy="12823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C89B43-0E36-4197-A539-CA89403ED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218" y="3218517"/>
            <a:ext cx="2973564" cy="554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02014D-C844-4466-8274-E2C632148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490" y="1593770"/>
            <a:ext cx="1876425" cy="2614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8964A6-11DA-4316-B1D0-FF7811B22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9364" y="2712278"/>
            <a:ext cx="1735032" cy="149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16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6">
            <a:extLst>
              <a:ext uri="{FF2B5EF4-FFF2-40B4-BE49-F238E27FC236}">
                <a16:creationId xmlns:a16="http://schemas.microsoft.com/office/drawing/2014/main" id="{9517BF7F-4B46-4E25-BE70-5FF00EA02C2B}"/>
              </a:ext>
            </a:extLst>
          </p:cNvPr>
          <p:cNvSpPr txBox="1">
            <a:spLocks/>
          </p:cNvSpPr>
          <p:nvPr/>
        </p:nvSpPr>
        <p:spPr>
          <a:xfrm>
            <a:off x="6160100" y="838200"/>
            <a:ext cx="4355500" cy="1102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 algn="ctr">
              <a:spcBef>
                <a:spcPts val="100"/>
              </a:spcBef>
              <a:defRPr sz="3500" b="1" i="0" kern="0">
                <a:solidFill>
                  <a:srgbClr val="00AEEF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r>
              <a:rPr lang="en-GB" dirty="0"/>
              <a:t>Blue Bio </a:t>
            </a:r>
          </a:p>
          <a:p>
            <a:r>
              <a:rPr lang="en-GB" dirty="0"/>
              <a:t>ERA-NET Co-Fund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99BDFFD9-9BE0-4B9E-B987-CED8A7CC0146}"/>
              </a:ext>
            </a:extLst>
          </p:cNvPr>
          <p:cNvSpPr/>
          <p:nvPr/>
        </p:nvSpPr>
        <p:spPr>
          <a:xfrm>
            <a:off x="3886200" y="4876800"/>
            <a:ext cx="914399" cy="838200"/>
          </a:xfrm>
          <a:prstGeom prst="snip2Diag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77F6872-4823-4B5B-9B21-274E075248DD}"/>
              </a:ext>
            </a:extLst>
          </p:cNvPr>
          <p:cNvSpPr txBox="1">
            <a:spLocks/>
          </p:cNvSpPr>
          <p:nvPr/>
        </p:nvSpPr>
        <p:spPr>
          <a:xfrm>
            <a:off x="5257800" y="2133600"/>
            <a:ext cx="6934200" cy="289884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kern="0" dirty="0"/>
              <a:t>The main objective is to establish a coordinated R&amp;D funding scheme that will strengthen Europe’s blue bio economy.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kern="0" dirty="0"/>
              <a:t>A </a:t>
            </a:r>
            <a:r>
              <a:rPr lang="en-GB" sz="3000" b="1" kern="0" dirty="0"/>
              <a:t>3</a:t>
            </a:r>
            <a:r>
              <a:rPr lang="en-GB" sz="3000" b="1" kern="0" baseline="30000" dirty="0"/>
              <a:t>rd</a:t>
            </a:r>
            <a:r>
              <a:rPr lang="en-GB" sz="3000" b="1" kern="0" dirty="0"/>
              <a:t> additional Call </a:t>
            </a:r>
            <a:r>
              <a:rPr lang="en-GB" sz="3000" kern="0" dirty="0"/>
              <a:t>is still being discussed, to be launched in 2022.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kern="0" dirty="0"/>
              <a:t>National Budget Allocation: </a:t>
            </a:r>
            <a:r>
              <a:rPr lang="en-GB" sz="3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€ 300,000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kern="0" dirty="0"/>
              <a:t>https://bluebioeconomy.eu/</a:t>
            </a:r>
          </a:p>
          <a:p>
            <a:endParaRPr lang="en-MT" sz="3000" kern="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D88963-9D90-42AD-A742-6512F79EE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976"/>
          <a:stretch/>
        </p:blipFill>
        <p:spPr>
          <a:xfrm>
            <a:off x="152400" y="-152400"/>
            <a:ext cx="4898926" cy="4876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807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89">
            <a:extLst>
              <a:ext uri="{FF2B5EF4-FFF2-40B4-BE49-F238E27FC236}">
                <a16:creationId xmlns:a16="http://schemas.microsoft.com/office/drawing/2014/main" id="{8E3D12A7-5E74-400F-BD55-5E2C9441B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10499776" cy="511352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34978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ED1FB-CDD4-43AC-A81B-C97749C35369}"/>
              </a:ext>
            </a:extLst>
          </p:cNvPr>
          <p:cNvSpPr txBox="1"/>
          <p:nvPr/>
        </p:nvSpPr>
        <p:spPr>
          <a:xfrm>
            <a:off x="6705600" y="803701"/>
            <a:ext cx="525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aim of PROFIUS is to address challenges in the supply chain related to lumpfish (roe and carcass) and tuna side-streams by developing preservation solutions for maintaining quality and improving utilization of the entire biomass. </a:t>
            </a:r>
          </a:p>
          <a:p>
            <a:endParaRPr lang="en-US" dirty="0"/>
          </a:p>
          <a:p>
            <a:r>
              <a:rPr lang="en-US" dirty="0"/>
              <a:t>Improved preservation methods will be developed to enhance quality and shelf life of lumpfish roe and thereby reduce waste. A major bottleneck for success of further utilization of the side-stream from tuna is their short shelf life. </a:t>
            </a:r>
          </a:p>
          <a:p>
            <a:endParaRPr lang="en-US" dirty="0"/>
          </a:p>
          <a:p>
            <a:r>
              <a:rPr lang="en-US" dirty="0"/>
              <a:t>PROFIUS will study the processes responsible for the chemical and microbial deterioration of these side-streams and develop strategies to prevent them. Furthermore, </a:t>
            </a:r>
            <a:r>
              <a:rPr lang="en-US" b="1" dirty="0"/>
              <a:t>PROFIUS will look into new applications of lumpfish and tuna side-streams including logistics and development of gelatin extraction processes for lumpfish and development of fish feed based on tuna side-streams. </a:t>
            </a:r>
            <a:endParaRPr lang="en-GB" b="1" dirty="0"/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73774FC9-5390-41C3-B143-C1FCD38190C0}"/>
              </a:ext>
            </a:extLst>
          </p:cNvPr>
          <p:cNvSpPr txBox="1">
            <a:spLocks/>
          </p:cNvSpPr>
          <p:nvPr/>
        </p:nvSpPr>
        <p:spPr>
          <a:xfrm>
            <a:off x="914400" y="609600"/>
            <a:ext cx="435550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 algn="ctr">
              <a:spcBef>
                <a:spcPts val="100"/>
              </a:spcBef>
              <a:defRPr sz="3500" b="1" i="0" kern="0">
                <a:solidFill>
                  <a:srgbClr val="00AEEF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r>
              <a:rPr lang="en-US" dirty="0"/>
              <a:t>P</a:t>
            </a:r>
            <a:r>
              <a:rPr lang="en-GB" dirty="0"/>
              <a:t>ROFIUS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2DBF3-8164-4065-A2FC-A79C41211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0"/>
            <a:ext cx="5505450" cy="266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C3AB28-106F-4888-B0F9-8E771086F4F0}"/>
              </a:ext>
            </a:extLst>
          </p:cNvPr>
          <p:cNvSpPr txBox="1"/>
          <p:nvPr/>
        </p:nvSpPr>
        <p:spPr>
          <a:xfrm>
            <a:off x="838200" y="4343400"/>
            <a:ext cx="571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Technical University of Denmark, Denmark (Coordinator),</a:t>
            </a:r>
          </a:p>
          <a:p>
            <a:r>
              <a:rPr lang="en-US" b="1" dirty="0"/>
              <a:t>AquaBioTech Group, Malta,</a:t>
            </a:r>
          </a:p>
          <a:p>
            <a:r>
              <a:rPr lang="en-US" dirty="0"/>
              <a:t>Norwegian University of Science and Technology, Norway,</a:t>
            </a:r>
          </a:p>
          <a:p>
            <a:r>
              <a:rPr lang="en-US" dirty="0"/>
              <a:t>University of </a:t>
            </a:r>
            <a:r>
              <a:rPr lang="en-US" dirty="0" err="1"/>
              <a:t>Akureyri</a:t>
            </a:r>
            <a:r>
              <a:rPr lang="en-US" dirty="0"/>
              <a:t>, Iceland</a:t>
            </a:r>
          </a:p>
          <a:p>
            <a:r>
              <a:rPr lang="en-GB" dirty="0" err="1"/>
              <a:t>Sjávarfíftæknisetrið</a:t>
            </a:r>
            <a:r>
              <a:rPr lang="en-GB" dirty="0"/>
              <a:t> </a:t>
            </a:r>
            <a:r>
              <a:rPr lang="en-GB" dirty="0" err="1"/>
              <a:t>BioPol</a:t>
            </a:r>
            <a:r>
              <a:rPr lang="en-GB" dirty="0"/>
              <a:t> </a:t>
            </a:r>
            <a:r>
              <a:rPr lang="en-GB" dirty="0" err="1"/>
              <a:t>ehf</a:t>
            </a:r>
            <a:r>
              <a:rPr lang="en-US" dirty="0"/>
              <a:t>, Iceland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98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6">
            <a:extLst>
              <a:ext uri="{FF2B5EF4-FFF2-40B4-BE49-F238E27FC236}">
                <a16:creationId xmlns:a16="http://schemas.microsoft.com/office/drawing/2014/main" id="{9517BF7F-4B46-4E25-BE70-5FF00EA02C2B}"/>
              </a:ext>
            </a:extLst>
          </p:cNvPr>
          <p:cNvSpPr txBox="1">
            <a:spLocks/>
          </p:cNvSpPr>
          <p:nvPr/>
        </p:nvSpPr>
        <p:spPr>
          <a:xfrm>
            <a:off x="5334000" y="117227"/>
            <a:ext cx="3456101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kern="0" dirty="0"/>
              <a:t>Agenda</a:t>
            </a:r>
          </a:p>
        </p:txBody>
      </p:sp>
      <p:sp>
        <p:nvSpPr>
          <p:cNvPr id="6" name="Rectangle: Diagonal Corners Snipped 5" descr="Calendar on table">
            <a:extLst>
              <a:ext uri="{FF2B5EF4-FFF2-40B4-BE49-F238E27FC236}">
                <a16:creationId xmlns:a16="http://schemas.microsoft.com/office/drawing/2014/main" id="{CF6520F1-7490-4F7C-AF42-01F4B9C5DB46}"/>
              </a:ext>
            </a:extLst>
          </p:cNvPr>
          <p:cNvSpPr/>
          <p:nvPr/>
        </p:nvSpPr>
        <p:spPr>
          <a:xfrm>
            <a:off x="0" y="1"/>
            <a:ext cx="4812075" cy="3429000"/>
          </a:xfrm>
          <a:prstGeom prst="snip2Diag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99BDFFD9-9BE0-4B9E-B987-CED8A7CC0146}"/>
              </a:ext>
            </a:extLst>
          </p:cNvPr>
          <p:cNvSpPr/>
          <p:nvPr/>
        </p:nvSpPr>
        <p:spPr>
          <a:xfrm>
            <a:off x="3886200" y="4876800"/>
            <a:ext cx="914399" cy="838200"/>
          </a:xfrm>
          <a:prstGeom prst="snip2Diag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85AEEE3-0D84-40F0-ADAF-EB60C652E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337031"/>
              </p:ext>
            </p:extLst>
          </p:nvPr>
        </p:nvGraphicFramePr>
        <p:xfrm>
          <a:off x="5029200" y="914400"/>
          <a:ext cx="6477000" cy="5182521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1964521213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682111408"/>
                    </a:ext>
                  </a:extLst>
                </a:gridCol>
              </a:tblGrid>
              <a:tr h="474470">
                <a:tc>
                  <a:txBody>
                    <a:bodyPr/>
                    <a:lstStyle/>
                    <a:p>
                      <a:pPr algn="l" fontAlgn="b"/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4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:00-1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4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:15</a:t>
                      </a:r>
                      <a:endParaRPr lang="en-MT" sz="1400" b="0" i="0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Gotham Narrow"/>
                        </a:rPr>
                        <a:t>Introduction: Welcome by Abigail Mamo. SMEs and innovation in Malta – Martin Vieira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55127670"/>
                  </a:ext>
                </a:extLst>
              </a:tr>
              <a:tr h="506644">
                <a:tc>
                  <a:txBody>
                    <a:bodyPr/>
                    <a:lstStyle/>
                    <a:p>
                      <a:pPr algn="l" fontAlgn="b"/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4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15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-1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4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30</a:t>
                      </a:r>
                      <a:endParaRPr lang="en-MT" sz="1400" b="0" i="0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Gotham Narrow"/>
                        </a:rPr>
                        <a:t>Overview of R+I Unit Funding Schemes &amp; </a:t>
                      </a:r>
                      <a:r>
                        <a:rPr lang="en-US" sz="1400" u="none" strike="noStrike" dirty="0" err="1">
                          <a:effectLst/>
                          <a:latin typeface="Gotham Narrow"/>
                        </a:rPr>
                        <a:t>Programmes</a:t>
                      </a:r>
                      <a:r>
                        <a:rPr lang="en-US" sz="1400" u="none" strike="noStrike" dirty="0">
                          <a:effectLst/>
                          <a:latin typeface="Gotham Narrow"/>
                        </a:rPr>
                        <a:t> – Mr. Owen Zammit &amp; Mr. Stephen Borg (RI Unit)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29043934"/>
                  </a:ext>
                </a:extLst>
              </a:tr>
              <a:tr h="616591">
                <a:tc>
                  <a:txBody>
                    <a:bodyPr/>
                    <a:lstStyle/>
                    <a:p>
                      <a:pPr algn="l" fontAlgn="b"/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4:30-14:45</a:t>
                      </a:r>
                      <a:endParaRPr lang="en-MT" sz="1400" b="0" i="0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Gotham Narrow"/>
                        </a:rPr>
                        <a:t>Overview of Funding Opportunities in Horizon Europe </a:t>
                      </a:r>
                      <a:r>
                        <a:rPr lang="en-US" sz="1400" u="none" strike="noStrike" dirty="0" err="1">
                          <a:effectLst/>
                          <a:latin typeface="Gotham Narrow"/>
                        </a:rPr>
                        <a:t>Programme</a:t>
                      </a:r>
                      <a:r>
                        <a:rPr lang="en-US" sz="1400" u="none" strike="noStrike" dirty="0">
                          <a:effectLst/>
                          <a:latin typeface="Gotham Narrow"/>
                        </a:rPr>
                        <a:t> – Mr. Martin Vieira and Mark Meilak (FP Unit)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4540858"/>
                  </a:ext>
                </a:extLst>
              </a:tr>
              <a:tr h="574987">
                <a:tc>
                  <a:txBody>
                    <a:bodyPr/>
                    <a:lstStyle/>
                    <a:p>
                      <a:r>
                        <a:rPr lang="es-ES" sz="1400" u="none" strike="noStrike" dirty="0">
                          <a:solidFill>
                            <a:schemeClr val="tx1"/>
                          </a:solidFill>
                          <a:effectLst/>
                          <a:latin typeface="Gotham Narrow"/>
                          <a:ea typeface="+mn-ea"/>
                          <a:cs typeface="+mn-cs"/>
                        </a:rPr>
                        <a:t>14:45-14:50</a:t>
                      </a:r>
                      <a:endParaRPr lang="en-MT" sz="1400" u="none" strike="noStrike" dirty="0">
                        <a:solidFill>
                          <a:schemeClr val="tx1"/>
                        </a:solidFill>
                        <a:effectLst/>
                        <a:latin typeface="Gotham Narrow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Gotham Narrow"/>
                        </a:rPr>
                        <a:t>Q&amp;A R+I and Horizon </a:t>
                      </a:r>
                      <a:r>
                        <a:rPr lang="es-ES" sz="1400" dirty="0" err="1">
                          <a:latin typeface="Gotham Narrow"/>
                        </a:rPr>
                        <a:t>Europe</a:t>
                      </a:r>
                      <a:endParaRPr lang="en-MT" sz="1400" dirty="0">
                        <a:latin typeface="Gotham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57870590"/>
                  </a:ext>
                </a:extLst>
              </a:tr>
              <a:tr h="440822">
                <a:tc>
                  <a:txBody>
                    <a:bodyPr/>
                    <a:lstStyle/>
                    <a:p>
                      <a:pPr algn="l" fontAlgn="b"/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4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50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-1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5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00</a:t>
                      </a:r>
                      <a:endParaRPr lang="en-MT" sz="1400" b="0" i="0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Gotham Narrow"/>
                        </a:rPr>
                        <a:t>Break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55347723"/>
                  </a:ext>
                </a:extLst>
              </a:tr>
              <a:tr h="621925">
                <a:tc>
                  <a:txBody>
                    <a:bodyPr/>
                    <a:lstStyle/>
                    <a:p>
                      <a:pPr algn="l" fontAlgn="b"/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5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00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-1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5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15</a:t>
                      </a:r>
                      <a:endParaRPr lang="en-MT" sz="1400" b="0" i="0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Gotham Narrow"/>
                        </a:rPr>
                        <a:t>Overview of I</a:t>
                      </a:r>
                      <a:r>
                        <a:rPr lang="en-GB" sz="1400" u="none" strike="noStrike" dirty="0" err="1">
                          <a:effectLst/>
                          <a:latin typeface="Gotham Narrow"/>
                        </a:rPr>
                        <a:t>nternationalisation</a:t>
                      </a:r>
                      <a:r>
                        <a:rPr lang="en-GB" sz="1400" u="none" strike="noStrike" dirty="0">
                          <a:effectLst/>
                          <a:latin typeface="Gotham Narrow"/>
                        </a:rPr>
                        <a:t> Unit programmes – Ms </a:t>
                      </a:r>
                      <a:r>
                        <a:rPr lang="en-GB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Gotham Narrow"/>
                          <a:ea typeface="Calibri"/>
                          <a:cs typeface="Calibri"/>
                          <a:sym typeface="Arial"/>
                        </a:rPr>
                        <a:t>Maria Azzopardi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90439131"/>
                  </a:ext>
                </a:extLst>
              </a:tr>
              <a:tr h="750170">
                <a:tc>
                  <a:txBody>
                    <a:bodyPr/>
                    <a:lstStyle/>
                    <a:p>
                      <a:pPr algn="l" fontAlgn="b"/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5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15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-1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5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30</a:t>
                      </a:r>
                      <a:endParaRPr lang="en-MT" sz="1400" b="0" i="0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Gotham Narrow"/>
                        </a:rPr>
                        <a:t>Review of essential tools and portals and MCST support scheme for proposal development (IPAS, EIC, PRIMA section 1 and 2) – </a:t>
                      </a:r>
                      <a:r>
                        <a:rPr lang="en-US" sz="1400" u="none" strike="noStrike" dirty="0" err="1">
                          <a:effectLst/>
                          <a:latin typeface="Gotham Narrow"/>
                        </a:rPr>
                        <a:t>Mr</a:t>
                      </a:r>
                      <a:r>
                        <a:rPr lang="en-US" sz="1400" u="none" strike="noStrike" dirty="0">
                          <a:effectLst/>
                          <a:latin typeface="Gotham Narrow"/>
                        </a:rPr>
                        <a:t> Martin Vieira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16992312"/>
                  </a:ext>
                </a:extLst>
              </a:tr>
              <a:tr h="6219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Narrow"/>
                        </a:rPr>
                        <a:t>15:30-15:35</a:t>
                      </a:r>
                      <a:endParaRPr lang="en-MT" sz="1400" b="0" i="0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Gotham Narrow"/>
                        </a:rPr>
                        <a:t>Q&amp;A </a:t>
                      </a:r>
                      <a:r>
                        <a:rPr lang="en-US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Gotham Narrow"/>
                        </a:rPr>
                        <a:t>Internationalisation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Gotham Narrow"/>
                        </a:rPr>
                        <a:t>, tools and portals and proposal support schemes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63325282"/>
                  </a:ext>
                </a:extLst>
              </a:tr>
              <a:tr h="574987">
                <a:tc>
                  <a:txBody>
                    <a:bodyPr/>
                    <a:lstStyle/>
                    <a:p>
                      <a:pPr algn="l" fontAlgn="b"/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5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35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-1</a:t>
                      </a:r>
                      <a:r>
                        <a:rPr lang="es-ES" sz="1400" u="none" strike="noStrike" dirty="0">
                          <a:effectLst/>
                          <a:latin typeface="Gotham Narrow"/>
                        </a:rPr>
                        <a:t>6</a:t>
                      </a:r>
                      <a:r>
                        <a:rPr lang="en-MT" sz="1400" u="none" strike="noStrike" dirty="0">
                          <a:effectLst/>
                          <a:latin typeface="Gotham Narrow"/>
                        </a:rPr>
                        <a:t>:00</a:t>
                      </a:r>
                      <a:endParaRPr lang="en-MT" sz="1400" b="0" i="0" u="none" strike="noStrike" dirty="0">
                        <a:solidFill>
                          <a:srgbClr val="000000"/>
                        </a:solidFill>
                        <a:effectLst/>
                        <a:latin typeface="Gotham Narrow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Gotham Narrow"/>
                        </a:rPr>
                        <a:t>Concluding remarks and Break out rooms (3x)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95900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357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F8E7B2F-27D2-4702-BCAA-3E609D155E7D}"/>
              </a:ext>
            </a:extLst>
          </p:cNvPr>
          <p:cNvSpPr txBox="1"/>
          <p:nvPr/>
        </p:nvSpPr>
        <p:spPr>
          <a:xfrm>
            <a:off x="694136" y="1752600"/>
            <a:ext cx="10858851" cy="4385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5" dirty="0">
                <a:latin typeface="Gotham Narrow Book" pitchFamily="2" charset="0"/>
                <a:cs typeface="Gotham Narrow Book"/>
              </a:rPr>
              <a:t>An Article 185 Initiative for a programming period of 10 years involving both EU and non-EU countries (PRIMA participating states). 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2000" spc="-5" dirty="0">
              <a:latin typeface="Gotham Narrow Book" pitchFamily="2" charset="0"/>
              <a:cs typeface="Gotham Narrow Book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5" dirty="0">
                <a:latin typeface="Gotham Narrow Book" pitchFamily="2" charset="0"/>
                <a:cs typeface="Gotham Narrow Book"/>
              </a:rPr>
              <a:t>Align national R&amp;I policies and budgets to </a:t>
            </a:r>
            <a:r>
              <a:rPr lang="en-GB" sz="2000" b="1" spc="-5" dirty="0">
                <a:latin typeface="Gotham Narrow Book" pitchFamily="2" charset="0"/>
                <a:cs typeface="Gotham Narrow Book"/>
              </a:rPr>
              <a:t>strengthen cooperation and avoid fragmentation of R&amp;I efforts in the Mediterranean.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GB" sz="2000" spc="-5" dirty="0">
              <a:latin typeface="Gotham Narrow Book" pitchFamily="2" charset="0"/>
              <a:cs typeface="Gotham Narrow Book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5" dirty="0">
                <a:latin typeface="Gotham Narrow Book" pitchFamily="2" charset="0"/>
                <a:cs typeface="Gotham Narrow Book"/>
              </a:rPr>
              <a:t>Supports transnational R&amp;I projects in the Mediterranean Area </a:t>
            </a:r>
          </a:p>
          <a:p>
            <a:pPr marL="755650" lvl="1" indent="-28575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GB" sz="2000" spc="-5" dirty="0">
                <a:latin typeface="Gotham Narrow Book" pitchFamily="2" charset="0"/>
                <a:cs typeface="Gotham Narrow Book"/>
              </a:rPr>
              <a:t>Water scarcity and overexploitation of natural resources</a:t>
            </a:r>
          </a:p>
          <a:p>
            <a:pPr marL="755650" lvl="1" indent="-28575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GB" sz="2000" spc="-5" dirty="0">
                <a:latin typeface="Gotham Narrow Book" pitchFamily="2" charset="0"/>
                <a:cs typeface="Gotham Narrow Book"/>
              </a:rPr>
              <a:t>Population growth and food security issues</a:t>
            </a:r>
          </a:p>
          <a:p>
            <a:pPr marL="755650" lvl="1" indent="-28575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GB" sz="2000" spc="-5" dirty="0">
                <a:latin typeface="Gotham Narrow Book" pitchFamily="2" charset="0"/>
                <a:cs typeface="Gotham Narrow Book"/>
              </a:rPr>
              <a:t>Lack of innovation in Mediterranean </a:t>
            </a:r>
            <a:r>
              <a:rPr lang="en-GB" sz="2000" spc="-5" dirty="0" err="1">
                <a:latin typeface="Gotham Narrow Book" pitchFamily="2" charset="0"/>
                <a:cs typeface="Gotham Narrow Book"/>
              </a:rPr>
              <a:t>agro</a:t>
            </a:r>
            <a:r>
              <a:rPr lang="en-GB" sz="2000" spc="-5" dirty="0">
                <a:latin typeface="Gotham Narrow Book" pitchFamily="2" charset="0"/>
                <a:cs typeface="Gotham Narrow Book"/>
              </a:rPr>
              <a:t>-food value chains</a:t>
            </a:r>
          </a:p>
          <a:p>
            <a:pPr marL="755650" lvl="1" indent="-28575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GB" sz="2000" spc="-5" dirty="0">
                <a:latin typeface="Gotham Narrow Book" pitchFamily="2" charset="0"/>
                <a:cs typeface="Gotham Narrow Book"/>
              </a:rPr>
              <a:t>Unsustainable agricultural practices</a:t>
            </a:r>
          </a:p>
          <a:p>
            <a:pPr marL="755650" lvl="1" indent="-28575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GB" sz="2000" spc="-5" dirty="0" err="1">
                <a:latin typeface="Gotham Narrow Book" pitchFamily="2" charset="0"/>
                <a:cs typeface="Gotham Narrow Book"/>
              </a:rPr>
              <a:t>Agro</a:t>
            </a:r>
            <a:r>
              <a:rPr lang="en-GB" sz="2000" spc="-5" dirty="0">
                <a:latin typeface="Gotham Narrow Book" pitchFamily="2" charset="0"/>
                <a:cs typeface="Gotham Narrow Book"/>
              </a:rPr>
              <a:t>-biodiversity loss</a:t>
            </a:r>
          </a:p>
          <a:p>
            <a:pPr marL="755650" lvl="1" indent="-28575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GB" sz="2000" spc="-5" dirty="0">
                <a:latin typeface="Gotham Narrow Book" pitchFamily="2" charset="0"/>
                <a:cs typeface="Gotham Narrow Book"/>
              </a:rPr>
              <a:t>Climate change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1500" spc="-5" dirty="0">
              <a:latin typeface="Gotham Narrow Book" pitchFamily="2" charset="0"/>
              <a:cs typeface="Gotham Narrow Book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5BA466A-19A8-4A37-A2E5-0DD7F12F3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9585"/>
            <a:ext cx="4191000" cy="1613015"/>
          </a:xfrm>
          <a:prstGeom prst="rect">
            <a:avLst/>
          </a:prstGeom>
        </p:spPr>
      </p:pic>
      <p:sp>
        <p:nvSpPr>
          <p:cNvPr id="2" name="Rectangle: Diagonal Corners Snipped 1" descr="Close-up of rows of produce in boxes: Roma tomatoes, string beans, jalapeños, plums">
            <a:extLst>
              <a:ext uri="{FF2B5EF4-FFF2-40B4-BE49-F238E27FC236}">
                <a16:creationId xmlns:a16="http://schemas.microsoft.com/office/drawing/2014/main" id="{21DAA101-1EB7-4488-8604-433E3729A1FB}"/>
              </a:ext>
            </a:extLst>
          </p:cNvPr>
          <p:cNvSpPr/>
          <p:nvPr/>
        </p:nvSpPr>
        <p:spPr>
          <a:xfrm>
            <a:off x="8252988" y="3124200"/>
            <a:ext cx="3323387" cy="2807329"/>
          </a:xfrm>
          <a:prstGeom prst="snip2Diag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EF4A4-3E44-4CEC-9EF1-3C52367CDADB}"/>
              </a:ext>
            </a:extLst>
          </p:cNvPr>
          <p:cNvSpPr txBox="1"/>
          <p:nvPr/>
        </p:nvSpPr>
        <p:spPr>
          <a:xfrm>
            <a:off x="8915400" y="6172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https://prima-med.org/</a:t>
            </a:r>
          </a:p>
        </p:txBody>
      </p:sp>
    </p:spTree>
    <p:extLst>
      <p:ext uri="{BB962C8B-B14F-4D97-AF65-F5344CB8AC3E}">
        <p14:creationId xmlns:p14="http://schemas.microsoft.com/office/powerpoint/2010/main" val="2589902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E4FE2-1A2C-4BFA-B47A-9CC1C715C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1257300"/>
            <a:ext cx="8696325" cy="434340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99F833B0-47CD-4447-9CBF-39761674E761}"/>
              </a:ext>
            </a:extLst>
          </p:cNvPr>
          <p:cNvSpPr txBox="1">
            <a:spLocks/>
          </p:cNvSpPr>
          <p:nvPr/>
        </p:nvSpPr>
        <p:spPr>
          <a:xfrm>
            <a:off x="2286000" y="705867"/>
            <a:ext cx="7142431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GB" b="1" kern="0" dirty="0">
                <a:solidFill>
                  <a:srgbClr val="00AEEF"/>
                </a:solidFill>
              </a:rPr>
              <a:t>Thematic areas</a:t>
            </a:r>
          </a:p>
        </p:txBody>
      </p:sp>
    </p:spTree>
    <p:extLst>
      <p:ext uri="{BB962C8B-B14F-4D97-AF65-F5344CB8AC3E}">
        <p14:creationId xmlns:p14="http://schemas.microsoft.com/office/powerpoint/2010/main" val="2525099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6">
            <a:extLst>
              <a:ext uri="{FF2B5EF4-FFF2-40B4-BE49-F238E27FC236}">
                <a16:creationId xmlns:a16="http://schemas.microsoft.com/office/drawing/2014/main" id="{588C77FC-25B2-4206-980D-FC97EB83C710}"/>
              </a:ext>
            </a:extLst>
          </p:cNvPr>
          <p:cNvSpPr txBox="1">
            <a:spLocks/>
          </p:cNvSpPr>
          <p:nvPr/>
        </p:nvSpPr>
        <p:spPr>
          <a:xfrm>
            <a:off x="92690" y="934748"/>
            <a:ext cx="7142431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GB" b="1" kern="0" dirty="0">
                <a:solidFill>
                  <a:srgbClr val="00AEEF"/>
                </a:solidFill>
              </a:rPr>
              <a:t>Some food for thought…</a:t>
            </a: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38D40064-E0F4-4903-B53C-4BDDB487C86B}"/>
              </a:ext>
            </a:extLst>
          </p:cNvPr>
          <p:cNvSpPr/>
          <p:nvPr/>
        </p:nvSpPr>
        <p:spPr>
          <a:xfrm>
            <a:off x="6153263" y="2259969"/>
            <a:ext cx="3323387" cy="2807329"/>
          </a:xfrm>
          <a:prstGeom prst="snip2Diag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FCF043-B714-405A-B24B-0545BEFA4948}"/>
              </a:ext>
            </a:extLst>
          </p:cNvPr>
          <p:cNvSpPr txBox="1">
            <a:spLocks/>
          </p:cNvSpPr>
          <p:nvPr/>
        </p:nvSpPr>
        <p:spPr>
          <a:xfrm>
            <a:off x="755111" y="1980847"/>
            <a:ext cx="5398152" cy="3865576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000" spc="-5" dirty="0">
                <a:latin typeface="Gotham Narrow Book" pitchFamily="2" charset="0"/>
              </a:rPr>
              <a:t>GIS technologies (Geographical Information System) platforms to analyse spatial and geographic data for ground water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spc="-5" dirty="0">
                <a:latin typeface="Gotham Narrow Book" pitchFamily="2" charset="0"/>
              </a:rPr>
              <a:t>Innovative sensor technology for smart irrigation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spc="-5" dirty="0">
                <a:latin typeface="Gotham Narrow Book" pitchFamily="2" charset="0"/>
              </a:rPr>
              <a:t>SMART technologies to improve water quality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spc="-5" dirty="0">
                <a:latin typeface="Gotham Narrow Book" pitchFamily="2" charset="0"/>
              </a:rPr>
              <a:t>Food drying technologies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spc="-5" dirty="0">
                <a:latin typeface="Gotham Narrow Book" pitchFamily="2" charset="0"/>
              </a:rPr>
              <a:t>Drones for monitoring and analysis of crop health, soil and fields, planting and crop spraying and irrigation.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858B8FC8-F315-4186-8705-2E3372A7F38C}"/>
              </a:ext>
            </a:extLst>
          </p:cNvPr>
          <p:cNvSpPr/>
          <p:nvPr/>
        </p:nvSpPr>
        <p:spPr>
          <a:xfrm>
            <a:off x="8458200" y="3988390"/>
            <a:ext cx="3558011" cy="2667000"/>
          </a:xfrm>
          <a:prstGeom prst="snip2Diag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F186F003-20B7-4F90-9C69-7735FF1E9BE9}"/>
              </a:ext>
            </a:extLst>
          </p:cNvPr>
          <p:cNvSpPr/>
          <p:nvPr/>
        </p:nvSpPr>
        <p:spPr>
          <a:xfrm>
            <a:off x="8775923" y="621671"/>
            <a:ext cx="3323387" cy="2807329"/>
          </a:xfrm>
          <a:prstGeom prst="snip2Diag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068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6">
            <a:extLst>
              <a:ext uri="{FF2B5EF4-FFF2-40B4-BE49-F238E27FC236}">
                <a16:creationId xmlns:a16="http://schemas.microsoft.com/office/drawing/2014/main" id="{BDB864C0-C1E9-4C1C-BECD-9A6D581B21B5}"/>
              </a:ext>
            </a:extLst>
          </p:cNvPr>
          <p:cNvSpPr txBox="1">
            <a:spLocks/>
          </p:cNvSpPr>
          <p:nvPr/>
        </p:nvSpPr>
        <p:spPr>
          <a:xfrm>
            <a:off x="419100" y="714883"/>
            <a:ext cx="1135380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GB" b="1" kern="0" dirty="0">
                <a:solidFill>
                  <a:srgbClr val="00AEEF"/>
                </a:solidFill>
              </a:rPr>
              <a:t>MCST-</a:t>
            </a:r>
            <a:r>
              <a:rPr lang="en-GB" b="1" kern="0" dirty="0" err="1">
                <a:solidFill>
                  <a:srgbClr val="00AEEF"/>
                </a:solidFill>
              </a:rPr>
              <a:t>Tübïtak</a:t>
            </a:r>
            <a:r>
              <a:rPr lang="en-GB" b="1" kern="0" dirty="0">
                <a:solidFill>
                  <a:srgbClr val="00AEEF"/>
                </a:solidFill>
              </a:rPr>
              <a:t> Bilateral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4ADA1-321C-45E3-8950-30EA035D2CA8}"/>
              </a:ext>
            </a:extLst>
          </p:cNvPr>
          <p:cNvSpPr txBox="1"/>
          <p:nvPr/>
        </p:nvSpPr>
        <p:spPr>
          <a:xfrm>
            <a:off x="222704" y="1752600"/>
            <a:ext cx="6406696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800" dirty="0">
              <a:latin typeface="Gotham Narrow Book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800" dirty="0">
                <a:latin typeface="Gotham Narrow Book"/>
              </a:rPr>
              <a:t>The 2021 Joint Call for Proposals of MCST-</a:t>
            </a:r>
            <a:r>
              <a:rPr lang="en-US" sz="8800" b="0" i="0" dirty="0">
                <a:effectLst/>
                <a:latin typeface="Gotham Narrow Book"/>
              </a:rPr>
              <a:t>T</a:t>
            </a:r>
            <a:r>
              <a:rPr lang="en-US" sz="8800" b="0" i="0" dirty="0">
                <a:effectLst/>
                <a:latin typeface="Gotham Narrow Book"/>
                <a:cs typeface="Calibri" panose="020F0502020204030204" pitchFamily="34" charset="0"/>
              </a:rPr>
              <a:t>Ü</a:t>
            </a:r>
            <a:r>
              <a:rPr lang="en-US" sz="8800" b="0" i="0" dirty="0">
                <a:effectLst/>
                <a:latin typeface="Gotham Narrow Book"/>
              </a:rPr>
              <a:t>B</a:t>
            </a:r>
            <a:r>
              <a:rPr lang="en-US" sz="8800" b="0" i="0" dirty="0">
                <a:effectLst/>
                <a:latin typeface="Gotham Narrow Book"/>
                <a:cs typeface="Calibri" panose="020F0502020204030204" pitchFamily="34" charset="0"/>
              </a:rPr>
              <a:t>İ</a:t>
            </a:r>
            <a:r>
              <a:rPr lang="en-US" sz="8800" b="0" i="0" dirty="0">
                <a:effectLst/>
                <a:latin typeface="Gotham Narrow Book"/>
              </a:rPr>
              <a:t>TAK Bilateral Research &amp; Innovation (R&amp;I) Projects </a:t>
            </a:r>
            <a:r>
              <a:rPr lang="en-US" sz="8800" dirty="0">
                <a:latin typeface="Gotham Narrow Book"/>
              </a:rPr>
              <a:t>were carried out in accordance with the framework of this said collaborative agreement. 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800" dirty="0">
              <a:latin typeface="Gotham Narrow Book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b="1" dirty="0"/>
              <a:t>MCST Call Budget: </a:t>
            </a:r>
            <a:r>
              <a:rPr lang="en-US" sz="9600" b="1" dirty="0">
                <a:latin typeface="Calibri" panose="020F0502020204030204" pitchFamily="34" charset="0"/>
                <a:cs typeface="Calibri" panose="020F0502020204030204" pitchFamily="34" charset="0"/>
              </a:rPr>
              <a:t>€ 200,000 for 2 projects</a:t>
            </a:r>
            <a:endParaRPr lang="en-GB" sz="9600" b="1" dirty="0"/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800" dirty="0">
              <a:latin typeface="Gotham Narrow Book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800" dirty="0">
              <a:latin typeface="Gotham Narrow Book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800" dirty="0">
              <a:latin typeface="Gotham Narrow Book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5" name="Rectangle: Diagonal Corners Snipped 4" descr="An olive branch on sunset background">
            <a:extLst>
              <a:ext uri="{FF2B5EF4-FFF2-40B4-BE49-F238E27FC236}">
                <a16:creationId xmlns:a16="http://schemas.microsoft.com/office/drawing/2014/main" id="{F4096DD7-E8ED-4E38-A731-FB5863B1005A}"/>
              </a:ext>
            </a:extLst>
          </p:cNvPr>
          <p:cNvSpPr/>
          <p:nvPr/>
        </p:nvSpPr>
        <p:spPr>
          <a:xfrm>
            <a:off x="7021717" y="1924616"/>
            <a:ext cx="5170283" cy="3733800"/>
          </a:xfrm>
          <a:prstGeom prst="snip2Diag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Logo of TÜBİTAK">
            <a:extLst>
              <a:ext uri="{FF2B5EF4-FFF2-40B4-BE49-F238E27FC236}">
                <a16:creationId xmlns:a16="http://schemas.microsoft.com/office/drawing/2014/main" id="{9E7BCB9B-E870-458B-9A6B-3DA73152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9663"/>
            <a:ext cx="808042" cy="8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18E3E39-6B63-4954-8B76-20C42AF627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5734181"/>
            <a:ext cx="2238196" cy="111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68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8AC9E-34AE-4342-B3D3-F17FACE2C3A7}"/>
              </a:ext>
            </a:extLst>
          </p:cNvPr>
          <p:cNvSpPr/>
          <p:nvPr/>
        </p:nvSpPr>
        <p:spPr>
          <a:xfrm>
            <a:off x="7239000" y="0"/>
            <a:ext cx="4953000" cy="58674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9493B839-6F3A-46AB-882D-ADE56DA2C0D4}"/>
              </a:ext>
            </a:extLst>
          </p:cNvPr>
          <p:cNvSpPr txBox="1"/>
          <p:nvPr/>
        </p:nvSpPr>
        <p:spPr>
          <a:xfrm>
            <a:off x="304800" y="1196566"/>
            <a:ext cx="6248400" cy="5935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300" dirty="0">
              <a:latin typeface="Gotham Narrow Book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Gotham Narrow Book"/>
              </a:rPr>
              <a:t>The SINO-MALTA Fund Call for Proposals for Science and Technology Cooperation is carried out based on the agreements by the Joint Commission on Science and Technology.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latin typeface="Gotham Narrow Book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</a:rPr>
              <a:t>Thematic Areas for 2022: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</a:rPr>
              <a:t>Health,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</a:rPr>
              <a:t>Green Transitions,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Narrow Book"/>
              </a:rPr>
              <a:t>Digital Technologies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latin typeface="Gotham Narrow Book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Call Budget: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€ 600,000 for 3 projects</a:t>
            </a:r>
            <a:r>
              <a:rPr lang="en-US" sz="2800" dirty="0">
                <a:latin typeface="Gotham Narrow Book"/>
              </a:rPr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latin typeface="Gotham Narrow Book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Narrow Book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Narrow Book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100" dirty="0">
              <a:latin typeface="Gotham Narrow Book"/>
            </a:endParaRP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EC811ABB-6434-4B47-884B-FA01ED8EE824}"/>
              </a:ext>
            </a:extLst>
          </p:cNvPr>
          <p:cNvSpPr/>
          <p:nvPr/>
        </p:nvSpPr>
        <p:spPr>
          <a:xfrm>
            <a:off x="7391400" y="1219200"/>
            <a:ext cx="4610100" cy="3314700"/>
          </a:xfrm>
          <a:prstGeom prst="snip2DiagRect">
            <a:avLst>
              <a:gd name="adj1" fmla="val 0"/>
              <a:gd name="adj2" fmla="val 15158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4BB7D9F9-BE56-4781-B434-307FF89D09AE}"/>
              </a:ext>
            </a:extLst>
          </p:cNvPr>
          <p:cNvSpPr txBox="1">
            <a:spLocks/>
          </p:cNvSpPr>
          <p:nvPr/>
        </p:nvSpPr>
        <p:spPr>
          <a:xfrm>
            <a:off x="1039700" y="645133"/>
            <a:ext cx="505630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GB" b="1" kern="0" dirty="0">
                <a:solidFill>
                  <a:srgbClr val="00AEEF"/>
                </a:solidFill>
              </a:rPr>
              <a:t>SINO-Malta Bilateral</a:t>
            </a:r>
          </a:p>
        </p:txBody>
      </p:sp>
    </p:spTree>
    <p:extLst>
      <p:ext uri="{BB962C8B-B14F-4D97-AF65-F5344CB8AC3E}">
        <p14:creationId xmlns:p14="http://schemas.microsoft.com/office/powerpoint/2010/main" val="2227509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6">
            <a:extLst>
              <a:ext uri="{FF2B5EF4-FFF2-40B4-BE49-F238E27FC236}">
                <a16:creationId xmlns:a16="http://schemas.microsoft.com/office/drawing/2014/main" id="{9517BF7F-4B46-4E25-BE70-5FF00EA02C2B}"/>
              </a:ext>
            </a:extLst>
          </p:cNvPr>
          <p:cNvSpPr txBox="1">
            <a:spLocks/>
          </p:cNvSpPr>
          <p:nvPr/>
        </p:nvSpPr>
        <p:spPr>
          <a:xfrm>
            <a:off x="5289782" y="871847"/>
            <a:ext cx="649483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GB" b="1" kern="0" dirty="0">
                <a:solidFill>
                  <a:srgbClr val="00AEEF"/>
                </a:solidFill>
              </a:rPr>
              <a:t>Horizon Europe Partnerships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CF6520F1-7490-4F7C-AF42-01F4B9C5DB46}"/>
              </a:ext>
            </a:extLst>
          </p:cNvPr>
          <p:cNvSpPr/>
          <p:nvPr/>
        </p:nvSpPr>
        <p:spPr>
          <a:xfrm>
            <a:off x="390786" y="685800"/>
            <a:ext cx="3592876" cy="4267200"/>
          </a:xfrm>
          <a:prstGeom prst="snip2Diag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99BDFFD9-9BE0-4B9E-B987-CED8A7CC0146}"/>
              </a:ext>
            </a:extLst>
          </p:cNvPr>
          <p:cNvSpPr/>
          <p:nvPr/>
        </p:nvSpPr>
        <p:spPr>
          <a:xfrm>
            <a:off x="3069263" y="4953000"/>
            <a:ext cx="914399" cy="838200"/>
          </a:xfrm>
          <a:prstGeom prst="snip2Diag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94ACABB6-83DC-49CC-8BC2-3EC01FEF971D}"/>
              </a:ext>
            </a:extLst>
          </p:cNvPr>
          <p:cNvSpPr txBox="1"/>
          <p:nvPr/>
        </p:nvSpPr>
        <p:spPr>
          <a:xfrm>
            <a:off x="4800599" y="1862848"/>
            <a:ext cx="70866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3200" dirty="0">
                <a:latin typeface="Gotham Narrow Book"/>
              </a:rPr>
              <a:t>Clean Energy Transition Partnership </a:t>
            </a:r>
          </a:p>
          <a:p>
            <a:endParaRPr lang="en-GB" sz="3200" dirty="0">
              <a:latin typeface="Gotham Narrow Book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3200" dirty="0">
                <a:latin typeface="Gotham Narrow Book"/>
              </a:rPr>
              <a:t>Sustainable Blue Economy Partnership </a:t>
            </a:r>
          </a:p>
          <a:p>
            <a:endParaRPr lang="en-GB" sz="3200" dirty="0">
              <a:latin typeface="Gotham Narrow Book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3200" dirty="0">
                <a:latin typeface="Gotham Narrow Book"/>
              </a:rPr>
              <a:t>Transforming Health Care Systems Partnership </a:t>
            </a:r>
          </a:p>
        </p:txBody>
      </p:sp>
    </p:spTree>
    <p:extLst>
      <p:ext uri="{BB962C8B-B14F-4D97-AF65-F5344CB8AC3E}">
        <p14:creationId xmlns:p14="http://schemas.microsoft.com/office/powerpoint/2010/main" val="405448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DD128-0A75-49DD-9C15-05FE1A20F928}"/>
              </a:ext>
            </a:extLst>
          </p:cNvPr>
          <p:cNvSpPr txBox="1">
            <a:spLocks/>
          </p:cNvSpPr>
          <p:nvPr/>
        </p:nvSpPr>
        <p:spPr>
          <a:xfrm>
            <a:off x="838200" y="253397"/>
            <a:ext cx="10515600" cy="1273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  <a:spcAft>
                <a:spcPts val="600"/>
              </a:spcAft>
            </a:pPr>
            <a:r>
              <a:rPr lang="en-US" sz="3500" b="1" kern="0" dirty="0">
                <a:solidFill>
                  <a:srgbClr val="00AEEF"/>
                </a:solidFill>
                <a:latin typeface="Gotham Narrow Ultra"/>
              </a:rPr>
              <a:t>Co-funded Horizon Europe Partnerships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F3A9C-FA38-4DB3-BE4E-15FA78AFBB37}"/>
              </a:ext>
            </a:extLst>
          </p:cNvPr>
          <p:cNvSpPr txBox="1"/>
          <p:nvPr/>
        </p:nvSpPr>
        <p:spPr>
          <a:xfrm>
            <a:off x="1143000" y="1510588"/>
            <a:ext cx="10515600" cy="369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latin typeface="Gotham Narrow Book"/>
              </a:rPr>
              <a:t>The Co-funded Horizon Europe Partnerships involve EU countries, research funders and other public authorities. These partnerships bring the European Commission and private and/or public partners together to </a:t>
            </a:r>
            <a:r>
              <a:rPr lang="en-US" sz="2500" b="1" dirty="0">
                <a:latin typeface="Gotham Narrow Book"/>
              </a:rPr>
              <a:t>address some of Europe’s most pressing challenges through concerted research and innovation initiatives.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>
              <a:latin typeface="Gotham Narrow Book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latin typeface="Gotham Narrow Book"/>
              </a:rPr>
              <a:t>MCST, on behalf of Malta, shall be participating in the following three partnerships (2021 – 2027):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>
                <a:latin typeface="Gotham Narrow Book"/>
              </a:rPr>
              <a:t>Clean Energy Transition Partnership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>
                <a:latin typeface="Gotham Narrow Book"/>
              </a:rPr>
              <a:t>Sustainable Blue Economy Partnership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>
                <a:latin typeface="Gotham Narrow Book"/>
              </a:rPr>
              <a:t>Transforming Health Care Systems Partnership </a:t>
            </a:r>
          </a:p>
        </p:txBody>
      </p:sp>
    </p:spTree>
    <p:extLst>
      <p:ext uri="{BB962C8B-B14F-4D97-AF65-F5344CB8AC3E}">
        <p14:creationId xmlns:p14="http://schemas.microsoft.com/office/powerpoint/2010/main" val="1350401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6">
            <a:extLst>
              <a:ext uri="{FF2B5EF4-FFF2-40B4-BE49-F238E27FC236}">
                <a16:creationId xmlns:a16="http://schemas.microsoft.com/office/drawing/2014/main" id="{B96B61D6-1642-422C-B12C-AA3D5FABBE64}"/>
              </a:ext>
            </a:extLst>
          </p:cNvPr>
          <p:cNvSpPr txBox="1">
            <a:spLocks/>
          </p:cNvSpPr>
          <p:nvPr/>
        </p:nvSpPr>
        <p:spPr>
          <a:xfrm>
            <a:off x="915488" y="515906"/>
            <a:ext cx="10542702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GB" b="1" kern="0" dirty="0">
                <a:solidFill>
                  <a:srgbClr val="00AEEF"/>
                </a:solidFill>
              </a:rPr>
              <a:t>Proportion of Applicant Stakeholders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638C7B2-33FE-4CBC-9F01-44F0ECF9E85B}"/>
              </a:ext>
            </a:extLst>
          </p:cNvPr>
          <p:cNvGraphicFramePr/>
          <p:nvPr/>
        </p:nvGraphicFramePr>
        <p:xfrm>
          <a:off x="1066800" y="1189235"/>
          <a:ext cx="3060000" cy="25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2E22158-16C3-45C0-A8D5-D7ED6023354F}"/>
              </a:ext>
            </a:extLst>
          </p:cNvPr>
          <p:cNvGraphicFramePr/>
          <p:nvPr/>
        </p:nvGraphicFramePr>
        <p:xfrm>
          <a:off x="1066800" y="3796095"/>
          <a:ext cx="3060000" cy="25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068D326-2848-48BB-BD5D-8D4467B09406}"/>
              </a:ext>
            </a:extLst>
          </p:cNvPr>
          <p:cNvGraphicFramePr/>
          <p:nvPr/>
        </p:nvGraphicFramePr>
        <p:xfrm>
          <a:off x="6352790" y="1164164"/>
          <a:ext cx="5105400" cy="25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391228E-A333-47E3-83DB-6B9BCFB626D4}"/>
              </a:ext>
            </a:extLst>
          </p:cNvPr>
          <p:cNvGraphicFramePr/>
          <p:nvPr/>
        </p:nvGraphicFramePr>
        <p:xfrm>
          <a:off x="3905249" y="1185332"/>
          <a:ext cx="30607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BDDF321-A572-4A43-9E56-06053E94BD24}"/>
              </a:ext>
            </a:extLst>
          </p:cNvPr>
          <p:cNvGraphicFramePr/>
          <p:nvPr/>
        </p:nvGraphicFramePr>
        <p:xfrm>
          <a:off x="3905249" y="3796095"/>
          <a:ext cx="3060000" cy="25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5B3B444-7849-4A2A-9F52-2CFEFF0EBE5E}"/>
              </a:ext>
            </a:extLst>
          </p:cNvPr>
          <p:cNvSpPr txBox="1"/>
          <p:nvPr/>
        </p:nvSpPr>
        <p:spPr>
          <a:xfrm>
            <a:off x="7543800" y="4122599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MCST strives to support more SMEs to undertake R&amp;I activities: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we can guide you to apply to the most relevant Calls,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assist you with the search of international partners.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82393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3F2FBE9-526D-4670-BAEA-A0FBAE11DFA4}"/>
              </a:ext>
            </a:extLst>
          </p:cNvPr>
          <p:cNvGrpSpPr/>
          <p:nvPr/>
        </p:nvGrpSpPr>
        <p:grpSpPr>
          <a:xfrm>
            <a:off x="592285" y="1296532"/>
            <a:ext cx="5503715" cy="3581400"/>
            <a:chOff x="2362200" y="914400"/>
            <a:chExt cx="6830292" cy="4419600"/>
          </a:xfrm>
        </p:grpSpPr>
        <p:sp>
          <p:nvSpPr>
            <p:cNvPr id="2" name="Rectangle: Diagonal Corners Snipped 1">
              <a:extLst>
                <a:ext uri="{FF2B5EF4-FFF2-40B4-BE49-F238E27FC236}">
                  <a16:creationId xmlns:a16="http://schemas.microsoft.com/office/drawing/2014/main" id="{C970B902-C199-401B-99D3-711C6C0D9F5A}"/>
                </a:ext>
              </a:extLst>
            </p:cNvPr>
            <p:cNvSpPr/>
            <p:nvPr/>
          </p:nvSpPr>
          <p:spPr>
            <a:xfrm rot="10800000">
              <a:off x="3096492" y="914400"/>
              <a:ext cx="6096000" cy="4038600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: Diagonal Corners Snipped 2">
              <a:extLst>
                <a:ext uri="{FF2B5EF4-FFF2-40B4-BE49-F238E27FC236}">
                  <a16:creationId xmlns:a16="http://schemas.microsoft.com/office/drawing/2014/main" id="{868CF313-2559-4536-B618-8968F6E4B4A2}"/>
                </a:ext>
              </a:extLst>
            </p:cNvPr>
            <p:cNvSpPr/>
            <p:nvPr/>
          </p:nvSpPr>
          <p:spPr>
            <a:xfrm rot="10800000" flipV="1">
              <a:off x="2362200" y="1399886"/>
              <a:ext cx="5611092" cy="3934114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object 16">
            <a:extLst>
              <a:ext uri="{FF2B5EF4-FFF2-40B4-BE49-F238E27FC236}">
                <a16:creationId xmlns:a16="http://schemas.microsoft.com/office/drawing/2014/main" id="{54C80B43-FD89-4F2D-8756-58D72D2AE1DE}"/>
              </a:ext>
            </a:extLst>
          </p:cNvPr>
          <p:cNvSpPr txBox="1">
            <a:spLocks/>
          </p:cNvSpPr>
          <p:nvPr/>
        </p:nvSpPr>
        <p:spPr>
          <a:xfrm>
            <a:off x="1410955" y="2627977"/>
            <a:ext cx="3664538" cy="13970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6000" kern="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C0460-A129-4A78-8D3D-8CEAEC4B59D9}"/>
              </a:ext>
            </a:extLst>
          </p:cNvPr>
          <p:cNvSpPr txBox="1"/>
          <p:nvPr/>
        </p:nvSpPr>
        <p:spPr>
          <a:xfrm>
            <a:off x="6781800" y="534193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Contact email address:</a:t>
            </a:r>
          </a:p>
          <a:p>
            <a:r>
              <a:rPr lang="en-US" sz="2400" b="1" dirty="0">
                <a:hlinkClick r:id="rId2"/>
              </a:rPr>
              <a:t>international.mcst@gov.mt</a:t>
            </a:r>
            <a:r>
              <a:rPr lang="en-US" sz="2400" b="1" dirty="0"/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960940-946A-4711-8354-811CA590A7EF}"/>
              </a:ext>
            </a:extLst>
          </p:cNvPr>
          <p:cNvSpPr txBox="1">
            <a:spLocks/>
          </p:cNvSpPr>
          <p:nvPr/>
        </p:nvSpPr>
        <p:spPr>
          <a:xfrm>
            <a:off x="6781800" y="1516062"/>
            <a:ext cx="5190257" cy="435133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Gotham Narrow Book"/>
              </a:rPr>
              <a:t>Facilitate proposal writing - schemes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Gotham Narrow Book"/>
              </a:rPr>
              <a:t>Organise Information Sessions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Gotham Narrow Book"/>
              </a:rPr>
              <a:t>Organise One-to-One sessions for tailor-made advice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Gotham Narrow Book"/>
              </a:rPr>
              <a:t>Facilitate search for partners - </a:t>
            </a:r>
            <a:r>
              <a:rPr lang="en-GB" sz="2200" dirty="0" err="1">
                <a:latin typeface="Gotham Narrow Book"/>
              </a:rPr>
              <a:t>plumtri</a:t>
            </a:r>
            <a:endParaRPr lang="en-GB" sz="2200" dirty="0">
              <a:latin typeface="Gotham Narrow Book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latin typeface="Gotham Narrow Book"/>
              </a:rPr>
              <a:t>Networking opportunities – brokerage events</a:t>
            </a:r>
          </a:p>
          <a:p>
            <a:pPr>
              <a:lnSpc>
                <a:spcPct val="150000"/>
              </a:lnSpc>
              <a:defRPr/>
            </a:pPr>
            <a:endParaRPr lang="en-GB" sz="2400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0" name="Immagine 21">
            <a:extLst>
              <a:ext uri="{FF2B5EF4-FFF2-40B4-BE49-F238E27FC236}">
                <a16:creationId xmlns:a16="http://schemas.microsoft.com/office/drawing/2014/main" id="{7ED7152F-E734-4233-86F6-6BE6CA8B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297" y="5441047"/>
            <a:ext cx="556760" cy="652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11" name="Immagine 15">
            <a:extLst>
              <a:ext uri="{FF2B5EF4-FFF2-40B4-BE49-F238E27FC236}">
                <a16:creationId xmlns:a16="http://schemas.microsoft.com/office/drawing/2014/main" id="{FB4B8DC1-19F6-4069-8F6D-7C667F7278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67" y="5410200"/>
            <a:ext cx="561622" cy="6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01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618A293-50C4-417D-A343-C489EB77B22D}"/>
              </a:ext>
            </a:extLst>
          </p:cNvPr>
          <p:cNvSpPr txBox="1"/>
          <p:nvPr/>
        </p:nvSpPr>
        <p:spPr>
          <a:xfrm>
            <a:off x="304804" y="304800"/>
            <a:ext cx="5727098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Enterprise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Europe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Network - een.ec.europa.eu</a:t>
            </a:r>
            <a:endParaRPr sz="15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n-U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Find partners and offer services to companies across the EU, as well as accessing events and business services.</a:t>
            </a: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F4F25CE4-7F6C-46AC-9869-2A6D0BB702A0}"/>
              </a:ext>
            </a:extLst>
          </p:cNvPr>
          <p:cNvSpPr txBox="1">
            <a:spLocks/>
          </p:cNvSpPr>
          <p:nvPr/>
        </p:nvSpPr>
        <p:spPr>
          <a:xfrm>
            <a:off x="6160100" y="595591"/>
            <a:ext cx="57271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800" dirty="0"/>
              <a:t>Tools and </a:t>
            </a:r>
            <a:r>
              <a:rPr lang="es-ES" sz="2800" dirty="0" err="1"/>
              <a:t>portals</a:t>
            </a:r>
            <a:endParaRPr lang="en-GB" sz="2800" kern="0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208F923-2BA1-4CC7-8425-B8505AAC7819}"/>
              </a:ext>
            </a:extLst>
          </p:cNvPr>
          <p:cNvSpPr txBox="1"/>
          <p:nvPr/>
        </p:nvSpPr>
        <p:spPr>
          <a:xfrm>
            <a:off x="304800" y="1459681"/>
            <a:ext cx="5727098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Plumtri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- plumtri.org</a:t>
            </a:r>
            <a:endParaRPr sz="15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n-U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Platform for R+I partnerships and opportunities focused on the Mediterranean region</a:t>
            </a: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D3E9FE5-F474-43EA-830D-23F42566035F}"/>
              </a:ext>
            </a:extLst>
          </p:cNvPr>
          <p:cNvSpPr txBox="1"/>
          <p:nvPr/>
        </p:nvSpPr>
        <p:spPr>
          <a:xfrm>
            <a:off x="304800" y="2641953"/>
            <a:ext cx="572709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Funding and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Tenders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Portal - ec.europa.eu/info/funding-tenders/opportunities/portal/screen/programmes/horizon</a:t>
            </a:r>
            <a:endParaRPr sz="15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Main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EU portal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to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find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financing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and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collaboration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opportunities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in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EU’s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innovation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programme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. </a:t>
            </a: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7" name="Rectangle: Diagonal Corners Snipped 6" descr="Work tools and supplies">
            <a:extLst>
              <a:ext uri="{FF2B5EF4-FFF2-40B4-BE49-F238E27FC236}">
                <a16:creationId xmlns:a16="http://schemas.microsoft.com/office/drawing/2014/main" id="{82CA893F-4AA7-4EF8-A12B-A9648C3FB334}"/>
              </a:ext>
            </a:extLst>
          </p:cNvPr>
          <p:cNvSpPr/>
          <p:nvPr/>
        </p:nvSpPr>
        <p:spPr>
          <a:xfrm>
            <a:off x="6160099" y="1969044"/>
            <a:ext cx="5144601" cy="3593556"/>
          </a:xfrm>
          <a:prstGeom prst="snip2Diag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70B10C7-A323-456B-B4A9-A5F547D8BF8F}"/>
              </a:ext>
            </a:extLst>
          </p:cNvPr>
          <p:cNvSpPr txBox="1"/>
          <p:nvPr/>
        </p:nvSpPr>
        <p:spPr>
          <a:xfrm>
            <a:off x="304800" y="5209939"/>
            <a:ext cx="5727098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Use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the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national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network</a:t>
            </a:r>
            <a:endParaRPr sz="15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n-U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Malta Chamber for SMEs, Malta Enterprise, Government’s EU Funds Unit, MCST….</a:t>
            </a: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951D4C86-8078-4B05-B449-A1683C93D913}"/>
              </a:ext>
            </a:extLst>
          </p:cNvPr>
          <p:cNvSpPr txBox="1"/>
          <p:nvPr/>
        </p:nvSpPr>
        <p:spPr>
          <a:xfrm>
            <a:off x="304800" y="3907027"/>
            <a:ext cx="5727098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EU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Around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Me - european-union.europa.eu/contact-eu/meet-us_en?country=MT&amp;level1=MT0&amp;level2=MT00</a:t>
            </a:r>
            <a:endParaRPr sz="15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n-U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Find relevant EU networks and initiatives around you.</a:t>
            </a:r>
            <a:endParaRPr sz="1500" dirty="0">
              <a:latin typeface="Gotham Narrow Book"/>
              <a:cs typeface="Gotham Narrow Book"/>
            </a:endParaRPr>
          </a:p>
        </p:txBody>
      </p:sp>
    </p:spTree>
    <p:extLst>
      <p:ext uri="{BB962C8B-B14F-4D97-AF65-F5344CB8AC3E}">
        <p14:creationId xmlns:p14="http://schemas.microsoft.com/office/powerpoint/2010/main" val="2948070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 descr="One in a crowd">
            <a:extLst>
              <a:ext uri="{FF2B5EF4-FFF2-40B4-BE49-F238E27FC236}">
                <a16:creationId xmlns:a16="http://schemas.microsoft.com/office/drawing/2014/main" id="{88DD1BAA-5566-422E-8292-516DC0FF3563}"/>
              </a:ext>
            </a:extLst>
          </p:cNvPr>
          <p:cNvSpPr/>
          <p:nvPr/>
        </p:nvSpPr>
        <p:spPr>
          <a:xfrm>
            <a:off x="1096714" y="1066800"/>
            <a:ext cx="3248025" cy="2694172"/>
          </a:xfrm>
          <a:prstGeom prst="snip2Diag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: Diagonal Corners Snipped 2" descr="Man using a machine">
            <a:extLst>
              <a:ext uri="{FF2B5EF4-FFF2-40B4-BE49-F238E27FC236}">
                <a16:creationId xmlns:a16="http://schemas.microsoft.com/office/drawing/2014/main" id="{AC8EE0A6-26F6-43CF-97EC-FB5122FEBB50}"/>
              </a:ext>
            </a:extLst>
          </p:cNvPr>
          <p:cNvSpPr/>
          <p:nvPr/>
        </p:nvSpPr>
        <p:spPr>
          <a:xfrm>
            <a:off x="4669896" y="1066800"/>
            <a:ext cx="3248025" cy="2694172"/>
          </a:xfrm>
          <a:prstGeom prst="snip2Diag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: Diagonal Corners Snipped 3" descr="Antique cash register keys">
            <a:extLst>
              <a:ext uri="{FF2B5EF4-FFF2-40B4-BE49-F238E27FC236}">
                <a16:creationId xmlns:a16="http://schemas.microsoft.com/office/drawing/2014/main" id="{D66D499A-4A53-4560-B565-301ECA0AAEF6}"/>
              </a:ext>
            </a:extLst>
          </p:cNvPr>
          <p:cNvSpPr/>
          <p:nvPr/>
        </p:nvSpPr>
        <p:spPr>
          <a:xfrm>
            <a:off x="8229600" y="1066800"/>
            <a:ext cx="3248025" cy="2694172"/>
          </a:xfrm>
          <a:prstGeom prst="snip2Diag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D3EB0146-12BD-4BB9-A17B-6E0EF5B0DBB8}"/>
              </a:ext>
            </a:extLst>
          </p:cNvPr>
          <p:cNvSpPr txBox="1">
            <a:spLocks/>
          </p:cNvSpPr>
          <p:nvPr/>
        </p:nvSpPr>
        <p:spPr>
          <a:xfrm>
            <a:off x="898805" y="304800"/>
            <a:ext cx="5056301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kern="0" dirty="0"/>
              <a:t>SMEs and innovation </a:t>
            </a: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C7C141C8-36AF-41CF-80C3-39EC5C5F1BD4}"/>
              </a:ext>
            </a:extLst>
          </p:cNvPr>
          <p:cNvSpPr txBox="1"/>
          <p:nvPr/>
        </p:nvSpPr>
        <p:spPr>
          <a:xfrm>
            <a:off x="1097907" y="4135144"/>
            <a:ext cx="3248025" cy="646972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0" tIns="94615" rIns="0" bIns="0" rtlCol="0">
            <a:spAutoFit/>
          </a:bodyPr>
          <a:lstStyle/>
          <a:p>
            <a:pPr marL="179705" marR="355600" algn="ctr">
              <a:lnSpc>
                <a:spcPct val="100000"/>
              </a:lnSpc>
              <a:spcBef>
                <a:spcPts val="745"/>
              </a:spcBef>
            </a:pPr>
            <a:r>
              <a:rPr lang="es-ES" sz="1500" b="0" spc="-5" dirty="0" err="1">
                <a:solidFill>
                  <a:srgbClr val="FFFFFF"/>
                </a:solidFill>
                <a:latin typeface="Gotham Narrow Book"/>
                <a:cs typeface="Gotham Narrow Book"/>
              </a:rPr>
              <a:t>Exc</a:t>
            </a:r>
            <a:r>
              <a:rPr lang="es-ES" sz="1500" spc="-5" dirty="0" err="1">
                <a:solidFill>
                  <a:srgbClr val="FFFFFF"/>
                </a:solidFill>
                <a:latin typeface="Gotham Narrow Book"/>
                <a:cs typeface="Gotham Narrow Book"/>
              </a:rPr>
              <a:t>essive</a:t>
            </a:r>
            <a:r>
              <a:rPr lang="es-ES" sz="1500" spc="-5" dirty="0">
                <a:solidFill>
                  <a:srgbClr val="FFFFFF"/>
                </a:solidFill>
                <a:latin typeface="Gotham Narrow Book"/>
                <a:cs typeface="Gotham Narrow Book"/>
              </a:rPr>
              <a:t> </a:t>
            </a:r>
            <a:r>
              <a:rPr lang="es-ES" sz="1500" spc="-5" dirty="0" err="1">
                <a:solidFill>
                  <a:srgbClr val="FFFFFF"/>
                </a:solidFill>
                <a:latin typeface="Gotham Narrow Book"/>
                <a:cs typeface="Gotham Narrow Book"/>
              </a:rPr>
              <a:t>competition</a:t>
            </a:r>
            <a:endParaRPr lang="es-ES" sz="1500" spc="-5" dirty="0">
              <a:solidFill>
                <a:srgbClr val="FFFFFF"/>
              </a:solidFill>
              <a:latin typeface="Gotham Narrow Book"/>
              <a:cs typeface="Gotham Narrow Book"/>
            </a:endParaRPr>
          </a:p>
          <a:p>
            <a:pPr marL="179705" marR="355600" algn="ctr">
              <a:lnSpc>
                <a:spcPct val="100000"/>
              </a:lnSpc>
              <a:spcBef>
                <a:spcPts val="745"/>
              </a:spcBef>
            </a:pP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7B0CDD0E-789E-4EE7-A52C-8027F4BB1772}"/>
              </a:ext>
            </a:extLst>
          </p:cNvPr>
          <p:cNvSpPr txBox="1"/>
          <p:nvPr/>
        </p:nvSpPr>
        <p:spPr>
          <a:xfrm>
            <a:off x="4670493" y="4135144"/>
            <a:ext cx="3248025" cy="646972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0" tIns="94615" rIns="0" bIns="0" rtlCol="0">
            <a:spAutoFit/>
          </a:bodyPr>
          <a:lstStyle/>
          <a:p>
            <a:pPr marL="249554" marR="285750" algn="ctr">
              <a:lnSpc>
                <a:spcPct val="100000"/>
              </a:lnSpc>
              <a:spcBef>
                <a:spcPts val="745"/>
              </a:spcBef>
            </a:pPr>
            <a:r>
              <a:rPr lang="es-ES" sz="1500" b="0" spc="-5" dirty="0" err="1">
                <a:solidFill>
                  <a:srgbClr val="FFFFFF"/>
                </a:solidFill>
                <a:latin typeface="Gotham Narrow Book"/>
                <a:cs typeface="Gotham Narrow Book"/>
              </a:rPr>
              <a:t>Lack</a:t>
            </a:r>
            <a:r>
              <a:rPr lang="es-ES" sz="1500" b="0" spc="-5" dirty="0">
                <a:solidFill>
                  <a:srgbClr val="FFFFFF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spc="-5" dirty="0" err="1">
                <a:solidFill>
                  <a:srgbClr val="FFFFFF"/>
                </a:solidFill>
                <a:latin typeface="Gotham Narrow Book"/>
                <a:cs typeface="Gotham Narrow Book"/>
              </a:rPr>
              <a:t>of</a:t>
            </a:r>
            <a:r>
              <a:rPr lang="es-ES" sz="1500" b="0" spc="-5" dirty="0">
                <a:solidFill>
                  <a:srgbClr val="FFFFFF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spc="-5" dirty="0" err="1">
                <a:solidFill>
                  <a:srgbClr val="FFFFFF"/>
                </a:solidFill>
                <a:latin typeface="Gotham Narrow Book"/>
                <a:cs typeface="Gotham Narrow Book"/>
              </a:rPr>
              <a:t>skilled</a:t>
            </a:r>
            <a:r>
              <a:rPr lang="es-ES" sz="1500" b="0" spc="-5" dirty="0">
                <a:solidFill>
                  <a:srgbClr val="FFFFFF"/>
                </a:solidFill>
                <a:latin typeface="Gotham Narrow Book"/>
                <a:cs typeface="Gotham Narrow Book"/>
              </a:rPr>
              <a:t> staff	</a:t>
            </a:r>
          </a:p>
          <a:p>
            <a:pPr marL="249554" marR="285750">
              <a:lnSpc>
                <a:spcPct val="100000"/>
              </a:lnSpc>
              <a:spcBef>
                <a:spcPts val="745"/>
              </a:spcBef>
            </a:pP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BD12BA1F-5A80-4CB0-AD4B-A808F8D22AD4}"/>
              </a:ext>
            </a:extLst>
          </p:cNvPr>
          <p:cNvSpPr txBox="1"/>
          <p:nvPr/>
        </p:nvSpPr>
        <p:spPr>
          <a:xfrm>
            <a:off x="8243079" y="4135144"/>
            <a:ext cx="3248025" cy="646972"/>
          </a:xfrm>
          <a:prstGeom prst="rect">
            <a:avLst/>
          </a:prstGeom>
          <a:solidFill>
            <a:srgbClr val="00AEEF"/>
          </a:solidFill>
        </p:spPr>
        <p:txBody>
          <a:bodyPr vert="horz" wrap="square" lIns="0" tIns="94615" rIns="0" bIns="0" rtlCol="0">
            <a:spAutoFit/>
          </a:bodyPr>
          <a:lstStyle/>
          <a:p>
            <a:pPr marL="249554" marR="285750" algn="ctr">
              <a:lnSpc>
                <a:spcPct val="100000"/>
              </a:lnSpc>
              <a:spcBef>
                <a:spcPts val="745"/>
              </a:spcBef>
            </a:pPr>
            <a:r>
              <a:rPr lang="es-ES" sz="1500" b="0" spc="-5" dirty="0">
                <a:solidFill>
                  <a:srgbClr val="FFFFFF"/>
                </a:solidFill>
                <a:latin typeface="Gotham Narrow Book"/>
                <a:cs typeface="Gotham Narrow Book"/>
              </a:rPr>
              <a:t>High </a:t>
            </a:r>
            <a:r>
              <a:rPr lang="es-ES" sz="1500" b="0" spc="-5" dirty="0" err="1">
                <a:solidFill>
                  <a:srgbClr val="FFFFFF"/>
                </a:solidFill>
                <a:latin typeface="Gotham Narrow Book"/>
                <a:cs typeface="Gotham Narrow Book"/>
              </a:rPr>
              <a:t>costs</a:t>
            </a:r>
            <a:endParaRPr lang="es-ES" sz="1500" b="0" spc="-5" dirty="0">
              <a:solidFill>
                <a:srgbClr val="FFFFFF"/>
              </a:solidFill>
              <a:latin typeface="Gotham Narrow Book"/>
              <a:cs typeface="Gotham Narrow Book"/>
            </a:endParaRPr>
          </a:p>
          <a:p>
            <a:pPr marL="249554" marR="285750">
              <a:lnSpc>
                <a:spcPct val="100000"/>
              </a:lnSpc>
              <a:spcBef>
                <a:spcPts val="745"/>
              </a:spcBef>
            </a:pPr>
            <a:endParaRPr sz="1500" dirty="0">
              <a:latin typeface="Gotham Narrow Book"/>
              <a:cs typeface="Gotham Narrow Book"/>
            </a:endParaRPr>
          </a:p>
        </p:txBody>
      </p:sp>
    </p:spTree>
    <p:extLst>
      <p:ext uri="{BB962C8B-B14F-4D97-AF65-F5344CB8AC3E}">
        <p14:creationId xmlns:p14="http://schemas.microsoft.com/office/powerpoint/2010/main" val="3110623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ASA technology readiness levels">
            <a:extLst>
              <a:ext uri="{FF2B5EF4-FFF2-40B4-BE49-F238E27FC236}">
                <a16:creationId xmlns:a16="http://schemas.microsoft.com/office/drawing/2014/main" id="{68AFF988-CF04-444E-B6C3-047C45599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6" y="1494342"/>
            <a:ext cx="2160534" cy="349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16">
            <a:extLst>
              <a:ext uri="{FF2B5EF4-FFF2-40B4-BE49-F238E27FC236}">
                <a16:creationId xmlns:a16="http://schemas.microsoft.com/office/drawing/2014/main" id="{54DF163F-2DF5-4BB4-A350-25CE6DE96352}"/>
              </a:ext>
            </a:extLst>
          </p:cNvPr>
          <p:cNvSpPr txBox="1">
            <a:spLocks/>
          </p:cNvSpPr>
          <p:nvPr/>
        </p:nvSpPr>
        <p:spPr>
          <a:xfrm>
            <a:off x="381000" y="370190"/>
            <a:ext cx="11277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800" b="1" dirty="0" err="1">
                <a:solidFill>
                  <a:srgbClr val="00AEEF"/>
                </a:solidFill>
              </a:rPr>
              <a:t>Overview</a:t>
            </a:r>
            <a:r>
              <a:rPr lang="es-ES" sz="2800" b="1" dirty="0">
                <a:solidFill>
                  <a:srgbClr val="00AEEF"/>
                </a:solidFill>
              </a:rPr>
              <a:t> </a:t>
            </a:r>
            <a:r>
              <a:rPr lang="es-ES" sz="2800" b="1" dirty="0" err="1">
                <a:solidFill>
                  <a:srgbClr val="00AEEF"/>
                </a:solidFill>
              </a:rPr>
              <a:t>of</a:t>
            </a:r>
            <a:r>
              <a:rPr lang="es-ES" sz="2800" b="1" dirty="0">
                <a:solidFill>
                  <a:srgbClr val="00AEEF"/>
                </a:solidFill>
              </a:rPr>
              <a:t> EU and MCST </a:t>
            </a:r>
            <a:r>
              <a:rPr lang="es-ES" sz="2800" b="1" dirty="0" err="1">
                <a:solidFill>
                  <a:srgbClr val="00AEEF"/>
                </a:solidFill>
              </a:rPr>
              <a:t>innovation</a:t>
            </a:r>
            <a:r>
              <a:rPr lang="es-ES" sz="2800" b="1" dirty="0">
                <a:solidFill>
                  <a:srgbClr val="00AEEF"/>
                </a:solidFill>
              </a:rPr>
              <a:t> </a:t>
            </a:r>
            <a:r>
              <a:rPr lang="es-ES" sz="2800" b="1" dirty="0" err="1">
                <a:solidFill>
                  <a:srgbClr val="00AEEF"/>
                </a:solidFill>
              </a:rPr>
              <a:t>main</a:t>
            </a:r>
            <a:r>
              <a:rPr lang="es-ES" sz="2800" b="1" dirty="0">
                <a:solidFill>
                  <a:srgbClr val="00AEEF"/>
                </a:solidFill>
              </a:rPr>
              <a:t> </a:t>
            </a:r>
            <a:r>
              <a:rPr lang="es-ES" sz="2800" b="1" dirty="0" err="1">
                <a:solidFill>
                  <a:srgbClr val="00AEEF"/>
                </a:solidFill>
              </a:rPr>
              <a:t>funding</a:t>
            </a:r>
            <a:r>
              <a:rPr lang="es-ES" sz="2800" b="1" dirty="0">
                <a:solidFill>
                  <a:srgbClr val="00AEEF"/>
                </a:solidFill>
              </a:rPr>
              <a:t> </a:t>
            </a:r>
            <a:r>
              <a:rPr lang="es-ES" sz="2800" b="1" dirty="0" err="1">
                <a:solidFill>
                  <a:srgbClr val="00AEEF"/>
                </a:solidFill>
              </a:rPr>
              <a:t>schemes</a:t>
            </a:r>
            <a:endParaRPr lang="en-GB" sz="2800" b="1" kern="0" dirty="0">
              <a:solidFill>
                <a:srgbClr val="00AEE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610884-1398-417A-8E6B-7C8AB6F28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68" y="2865056"/>
            <a:ext cx="2058249" cy="711566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6EBC776B-2241-4CDA-9936-63B569880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714" y="2599455"/>
            <a:ext cx="1524000" cy="1282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1900B-5060-414B-B41A-FAF859E4E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502" y="3927126"/>
            <a:ext cx="2973564" cy="554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E05517-6C78-4312-A04F-1CD07B369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884" y="1903525"/>
            <a:ext cx="1876425" cy="2614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EE85E-760B-49B4-82E6-8A890142B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4299" y="4690475"/>
            <a:ext cx="1366293" cy="11806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35C156-B9A3-4FFD-BB19-F7042B5B7B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2" y="1577176"/>
            <a:ext cx="2915444" cy="10057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05CA30-D273-49D8-83DF-A72B10E9AD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9734" y="5874482"/>
            <a:ext cx="1362575" cy="8138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732DDA33-8391-4D09-B42D-072CFF7EBF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t="27672" r="11536" b="28873"/>
          <a:stretch/>
        </p:blipFill>
        <p:spPr>
          <a:xfrm>
            <a:off x="2762902" y="3588866"/>
            <a:ext cx="1242766" cy="676521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3A960B60-5FBD-40A4-A480-EE12DA2F6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9" t="29070" r="35406" b="9965"/>
          <a:stretch/>
        </p:blipFill>
        <p:spPr bwMode="auto">
          <a:xfrm>
            <a:off x="2700632" y="2703560"/>
            <a:ext cx="1665059" cy="76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A09BC85-5B92-48C7-942D-D3AAABA12F4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9677" r="4894"/>
          <a:stretch/>
        </p:blipFill>
        <p:spPr>
          <a:xfrm>
            <a:off x="10231614" y="5951887"/>
            <a:ext cx="1705834" cy="6856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63B8BD-66D1-41AA-8B30-3714929D4C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987" b="13001"/>
          <a:stretch/>
        </p:blipFill>
        <p:spPr>
          <a:xfrm>
            <a:off x="2201903" y="1686824"/>
            <a:ext cx="1608097" cy="862179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0BEDEAB3-16A0-4F7D-BEC4-81BD623658E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2" b="14686"/>
          <a:stretch/>
        </p:blipFill>
        <p:spPr>
          <a:xfrm>
            <a:off x="3857914" y="1969334"/>
            <a:ext cx="1477976" cy="613626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E1007CB5-FA20-491F-B8B4-C64C7A0BD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30389" r="68521" b="19412"/>
          <a:stretch/>
        </p:blipFill>
        <p:spPr bwMode="auto">
          <a:xfrm>
            <a:off x="8229600" y="4820812"/>
            <a:ext cx="2031322" cy="76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667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3F2FBE9-526D-4670-BAEA-A0FBAE11DFA4}"/>
              </a:ext>
            </a:extLst>
          </p:cNvPr>
          <p:cNvGrpSpPr/>
          <p:nvPr/>
        </p:nvGrpSpPr>
        <p:grpSpPr>
          <a:xfrm>
            <a:off x="1447800" y="457200"/>
            <a:ext cx="6830292" cy="4419600"/>
            <a:chOff x="2362200" y="914400"/>
            <a:chExt cx="6830292" cy="4419600"/>
          </a:xfrm>
        </p:grpSpPr>
        <p:sp>
          <p:nvSpPr>
            <p:cNvPr id="2" name="Rectangle: Diagonal Corners Snipped 1">
              <a:extLst>
                <a:ext uri="{FF2B5EF4-FFF2-40B4-BE49-F238E27FC236}">
                  <a16:creationId xmlns:a16="http://schemas.microsoft.com/office/drawing/2014/main" id="{C970B902-C199-401B-99D3-711C6C0D9F5A}"/>
                </a:ext>
              </a:extLst>
            </p:cNvPr>
            <p:cNvSpPr/>
            <p:nvPr/>
          </p:nvSpPr>
          <p:spPr>
            <a:xfrm rot="10800000">
              <a:off x="3096492" y="914400"/>
              <a:ext cx="6096000" cy="4038600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: Diagonal Corners Snipped 2">
              <a:extLst>
                <a:ext uri="{FF2B5EF4-FFF2-40B4-BE49-F238E27FC236}">
                  <a16:creationId xmlns:a16="http://schemas.microsoft.com/office/drawing/2014/main" id="{868CF313-2559-4536-B618-8968F6E4B4A2}"/>
                </a:ext>
              </a:extLst>
            </p:cNvPr>
            <p:cNvSpPr/>
            <p:nvPr/>
          </p:nvSpPr>
          <p:spPr>
            <a:xfrm rot="10800000" flipV="1">
              <a:off x="2362200" y="1399886"/>
              <a:ext cx="5611092" cy="3934114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object 16">
            <a:extLst>
              <a:ext uri="{FF2B5EF4-FFF2-40B4-BE49-F238E27FC236}">
                <a16:creationId xmlns:a16="http://schemas.microsoft.com/office/drawing/2014/main" id="{54C80B43-FD89-4F2D-8756-58D72D2AE1DE}"/>
              </a:ext>
            </a:extLst>
          </p:cNvPr>
          <p:cNvSpPr txBox="1">
            <a:spLocks/>
          </p:cNvSpPr>
          <p:nvPr/>
        </p:nvSpPr>
        <p:spPr>
          <a:xfrm>
            <a:off x="2743200" y="1683842"/>
            <a:ext cx="3664538" cy="13970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6000" kern="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0AFEB7-57FB-4DF0-8A96-BF59DD7A9E42}"/>
              </a:ext>
            </a:extLst>
          </p:cNvPr>
          <p:cNvSpPr txBox="1"/>
          <p:nvPr/>
        </p:nvSpPr>
        <p:spPr>
          <a:xfrm>
            <a:off x="2667000" y="5236957"/>
            <a:ext cx="9801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Room 1: Horizon </a:t>
            </a:r>
            <a:r>
              <a:rPr lang="es-ES" sz="2800" dirty="0" err="1"/>
              <a:t>Europe</a:t>
            </a:r>
            <a:r>
              <a:rPr lang="es-ES" sz="2800" dirty="0"/>
              <a:t> – </a:t>
            </a:r>
            <a:r>
              <a:rPr lang="es-ES" sz="2800" dirty="0">
                <a:hlinkClick r:id="rId2"/>
              </a:rPr>
              <a:t>Horizon.malta@gov.mt</a:t>
            </a:r>
            <a:endParaRPr lang="es-ES" sz="2800" dirty="0"/>
          </a:p>
          <a:p>
            <a:r>
              <a:rPr lang="es-ES" sz="2800" dirty="0"/>
              <a:t>Room 2: R+I </a:t>
            </a:r>
            <a:r>
              <a:rPr lang="es-ES" sz="2800" dirty="0" err="1"/>
              <a:t>Fusion</a:t>
            </a:r>
            <a:r>
              <a:rPr lang="es-ES" sz="2800" dirty="0"/>
              <a:t>  - </a:t>
            </a:r>
            <a:r>
              <a:rPr lang="en-MT" sz="2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rtdi.mcst@gov.mt</a:t>
            </a:r>
            <a:endParaRPr lang="es-ES" sz="2800" dirty="0">
              <a:solidFill>
                <a:srgbClr val="0070C0"/>
              </a:solidFill>
            </a:endParaRPr>
          </a:p>
          <a:p>
            <a:r>
              <a:rPr lang="es-ES" sz="2800" dirty="0"/>
              <a:t>Room 3: </a:t>
            </a:r>
            <a:r>
              <a:rPr lang="es-ES" sz="2800" dirty="0" err="1"/>
              <a:t>Internationalisation</a:t>
            </a:r>
            <a:r>
              <a:rPr lang="es-ES" sz="2800" dirty="0"/>
              <a:t> </a:t>
            </a:r>
            <a:r>
              <a:rPr lang="es-ES" sz="2800" dirty="0" err="1"/>
              <a:t>unit</a:t>
            </a:r>
            <a:r>
              <a:rPr lang="es-ES" sz="2800" dirty="0"/>
              <a:t> - </a:t>
            </a:r>
            <a:r>
              <a:rPr lang="en-US" sz="2800" b="1" dirty="0">
                <a:hlinkClick r:id="rId4"/>
              </a:rPr>
              <a:t>international.mcst@gov.mt</a:t>
            </a:r>
            <a:r>
              <a:rPr lang="en-US" sz="2800" b="1" dirty="0"/>
              <a:t> </a:t>
            </a:r>
          </a:p>
          <a:p>
            <a:endParaRPr lang="en-MT" sz="2800" dirty="0"/>
          </a:p>
          <a:p>
            <a:endParaRPr lang="en-MT" sz="2800" dirty="0"/>
          </a:p>
        </p:txBody>
      </p:sp>
    </p:spTree>
    <p:extLst>
      <p:ext uri="{BB962C8B-B14F-4D97-AF65-F5344CB8AC3E}">
        <p14:creationId xmlns:p14="http://schemas.microsoft.com/office/powerpoint/2010/main" val="695203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 descr="People working on a machine">
            <a:extLst>
              <a:ext uri="{FF2B5EF4-FFF2-40B4-BE49-F238E27FC236}">
                <a16:creationId xmlns:a16="http://schemas.microsoft.com/office/drawing/2014/main" id="{7E1DA84B-BEBA-4986-9307-3C22135792F0}"/>
              </a:ext>
            </a:extLst>
          </p:cNvPr>
          <p:cNvSpPr/>
          <p:nvPr/>
        </p:nvSpPr>
        <p:spPr>
          <a:xfrm>
            <a:off x="-27340" y="0"/>
            <a:ext cx="5252703" cy="5486400"/>
          </a:xfrm>
          <a:prstGeom prst="snip2Diag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C7E7B3BD-1CF8-461B-8735-073113107168}"/>
              </a:ext>
            </a:extLst>
          </p:cNvPr>
          <p:cNvSpPr/>
          <p:nvPr/>
        </p:nvSpPr>
        <p:spPr>
          <a:xfrm>
            <a:off x="4648783" y="4807520"/>
            <a:ext cx="576580" cy="4170045"/>
          </a:xfrm>
          <a:custGeom>
            <a:avLst/>
            <a:gdLst/>
            <a:ahLst/>
            <a:cxnLst/>
            <a:rect l="l" t="t" r="r" b="b"/>
            <a:pathLst>
              <a:path w="576579" h="4170045">
                <a:moveTo>
                  <a:pt x="575995" y="3897706"/>
                </a:moveTo>
                <a:lnTo>
                  <a:pt x="571614" y="3848824"/>
                </a:lnTo>
                <a:lnTo>
                  <a:pt x="558977" y="3802824"/>
                </a:lnTo>
                <a:lnTo>
                  <a:pt x="538873" y="3760457"/>
                </a:lnTo>
                <a:lnTo>
                  <a:pt x="512038" y="3722509"/>
                </a:lnTo>
                <a:lnTo>
                  <a:pt x="479272" y="3689731"/>
                </a:lnTo>
                <a:lnTo>
                  <a:pt x="441325" y="3662908"/>
                </a:lnTo>
                <a:lnTo>
                  <a:pt x="398957" y="3642791"/>
                </a:lnTo>
                <a:lnTo>
                  <a:pt x="352958" y="3630168"/>
                </a:lnTo>
                <a:lnTo>
                  <a:pt x="304088" y="3625786"/>
                </a:lnTo>
                <a:lnTo>
                  <a:pt x="0" y="3625786"/>
                </a:lnTo>
                <a:lnTo>
                  <a:pt x="0" y="3897706"/>
                </a:lnTo>
                <a:lnTo>
                  <a:pt x="4381" y="3946575"/>
                </a:lnTo>
                <a:lnTo>
                  <a:pt x="17005" y="3992575"/>
                </a:lnTo>
                <a:lnTo>
                  <a:pt x="37122" y="4034942"/>
                </a:lnTo>
                <a:lnTo>
                  <a:pt x="63944" y="4072890"/>
                </a:lnTo>
                <a:lnTo>
                  <a:pt x="96723" y="4105656"/>
                </a:lnTo>
                <a:lnTo>
                  <a:pt x="134670" y="4132491"/>
                </a:lnTo>
                <a:lnTo>
                  <a:pt x="177038" y="4152595"/>
                </a:lnTo>
                <a:lnTo>
                  <a:pt x="223037" y="4165231"/>
                </a:lnTo>
                <a:lnTo>
                  <a:pt x="271919" y="4169613"/>
                </a:lnTo>
                <a:lnTo>
                  <a:pt x="575995" y="4169613"/>
                </a:lnTo>
                <a:lnTo>
                  <a:pt x="575995" y="3897706"/>
                </a:lnTo>
                <a:close/>
              </a:path>
              <a:path w="576579" h="4170045">
                <a:moveTo>
                  <a:pt x="575995" y="2708478"/>
                </a:moveTo>
                <a:lnTo>
                  <a:pt x="571614" y="2659608"/>
                </a:lnTo>
                <a:lnTo>
                  <a:pt x="558977" y="2613596"/>
                </a:lnTo>
                <a:lnTo>
                  <a:pt x="538873" y="2571242"/>
                </a:lnTo>
                <a:lnTo>
                  <a:pt x="512038" y="2533294"/>
                </a:lnTo>
                <a:lnTo>
                  <a:pt x="479272" y="2500515"/>
                </a:lnTo>
                <a:lnTo>
                  <a:pt x="441325" y="2473693"/>
                </a:lnTo>
                <a:lnTo>
                  <a:pt x="398957" y="2453576"/>
                </a:lnTo>
                <a:lnTo>
                  <a:pt x="352958" y="2440940"/>
                </a:lnTo>
                <a:lnTo>
                  <a:pt x="304088" y="2436558"/>
                </a:lnTo>
                <a:lnTo>
                  <a:pt x="0" y="2436558"/>
                </a:lnTo>
                <a:lnTo>
                  <a:pt x="0" y="2708478"/>
                </a:lnTo>
                <a:lnTo>
                  <a:pt x="4381" y="2757360"/>
                </a:lnTo>
                <a:lnTo>
                  <a:pt x="17005" y="2803360"/>
                </a:lnTo>
                <a:lnTo>
                  <a:pt x="37122" y="2845714"/>
                </a:lnTo>
                <a:lnTo>
                  <a:pt x="63944" y="2883674"/>
                </a:lnTo>
                <a:lnTo>
                  <a:pt x="96723" y="2916440"/>
                </a:lnTo>
                <a:lnTo>
                  <a:pt x="134670" y="2943263"/>
                </a:lnTo>
                <a:lnTo>
                  <a:pt x="177038" y="2963380"/>
                </a:lnTo>
                <a:lnTo>
                  <a:pt x="223037" y="2976016"/>
                </a:lnTo>
                <a:lnTo>
                  <a:pt x="271919" y="2980385"/>
                </a:lnTo>
                <a:lnTo>
                  <a:pt x="575995" y="2980385"/>
                </a:lnTo>
                <a:lnTo>
                  <a:pt x="575995" y="2708478"/>
                </a:lnTo>
                <a:close/>
              </a:path>
              <a:path w="576579" h="4170045">
                <a:moveTo>
                  <a:pt x="575995" y="1510042"/>
                </a:moveTo>
                <a:lnTo>
                  <a:pt x="571614" y="1461173"/>
                </a:lnTo>
                <a:lnTo>
                  <a:pt x="558977" y="1415161"/>
                </a:lnTo>
                <a:lnTo>
                  <a:pt x="538873" y="1372806"/>
                </a:lnTo>
                <a:lnTo>
                  <a:pt x="512038" y="1334858"/>
                </a:lnTo>
                <a:lnTo>
                  <a:pt x="479272" y="1302080"/>
                </a:lnTo>
                <a:lnTo>
                  <a:pt x="441325" y="1275257"/>
                </a:lnTo>
                <a:lnTo>
                  <a:pt x="398957" y="1255141"/>
                </a:lnTo>
                <a:lnTo>
                  <a:pt x="352958" y="1242504"/>
                </a:lnTo>
                <a:lnTo>
                  <a:pt x="304088" y="1238123"/>
                </a:lnTo>
                <a:lnTo>
                  <a:pt x="0" y="1238123"/>
                </a:lnTo>
                <a:lnTo>
                  <a:pt x="0" y="1510042"/>
                </a:lnTo>
                <a:lnTo>
                  <a:pt x="4381" y="1558925"/>
                </a:lnTo>
                <a:lnTo>
                  <a:pt x="17005" y="1604924"/>
                </a:lnTo>
                <a:lnTo>
                  <a:pt x="37122" y="1647278"/>
                </a:lnTo>
                <a:lnTo>
                  <a:pt x="63944" y="1685239"/>
                </a:lnTo>
                <a:lnTo>
                  <a:pt x="96723" y="1718005"/>
                </a:lnTo>
                <a:lnTo>
                  <a:pt x="134670" y="1744827"/>
                </a:lnTo>
                <a:lnTo>
                  <a:pt x="177038" y="1764944"/>
                </a:lnTo>
                <a:lnTo>
                  <a:pt x="223037" y="1777580"/>
                </a:lnTo>
                <a:lnTo>
                  <a:pt x="271919" y="1781949"/>
                </a:lnTo>
                <a:lnTo>
                  <a:pt x="575995" y="1781949"/>
                </a:lnTo>
                <a:lnTo>
                  <a:pt x="575995" y="1510042"/>
                </a:lnTo>
                <a:close/>
              </a:path>
              <a:path w="576579" h="4170045">
                <a:moveTo>
                  <a:pt x="575995" y="271919"/>
                </a:moveTo>
                <a:lnTo>
                  <a:pt x="571614" y="223050"/>
                </a:lnTo>
                <a:lnTo>
                  <a:pt x="558977" y="177038"/>
                </a:lnTo>
                <a:lnTo>
                  <a:pt x="538873" y="134683"/>
                </a:lnTo>
                <a:lnTo>
                  <a:pt x="512038" y="96723"/>
                </a:lnTo>
                <a:lnTo>
                  <a:pt x="479272" y="63957"/>
                </a:lnTo>
                <a:lnTo>
                  <a:pt x="441325" y="37122"/>
                </a:lnTo>
                <a:lnTo>
                  <a:pt x="398957" y="17018"/>
                </a:lnTo>
                <a:lnTo>
                  <a:pt x="352958" y="4381"/>
                </a:lnTo>
                <a:lnTo>
                  <a:pt x="304088" y="0"/>
                </a:lnTo>
                <a:lnTo>
                  <a:pt x="0" y="0"/>
                </a:lnTo>
                <a:lnTo>
                  <a:pt x="0" y="271919"/>
                </a:lnTo>
                <a:lnTo>
                  <a:pt x="4381" y="320802"/>
                </a:lnTo>
                <a:lnTo>
                  <a:pt x="17005" y="366801"/>
                </a:lnTo>
                <a:lnTo>
                  <a:pt x="37122" y="409155"/>
                </a:lnTo>
                <a:lnTo>
                  <a:pt x="63944" y="447103"/>
                </a:lnTo>
                <a:lnTo>
                  <a:pt x="96723" y="479882"/>
                </a:lnTo>
                <a:lnTo>
                  <a:pt x="134670" y="506704"/>
                </a:lnTo>
                <a:lnTo>
                  <a:pt x="177038" y="526821"/>
                </a:lnTo>
                <a:lnTo>
                  <a:pt x="223037" y="539445"/>
                </a:lnTo>
                <a:lnTo>
                  <a:pt x="271919" y="543826"/>
                </a:lnTo>
                <a:lnTo>
                  <a:pt x="575995" y="543826"/>
                </a:lnTo>
                <a:lnTo>
                  <a:pt x="575995" y="271919"/>
                </a:lnTo>
                <a:close/>
              </a:path>
            </a:pathLst>
          </a:custGeom>
          <a:solidFill>
            <a:srgbClr val="92A8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0E9C5B49-24B6-431A-9EF3-4D2F3C67E10D}"/>
              </a:ext>
            </a:extLst>
          </p:cNvPr>
          <p:cNvSpPr txBox="1"/>
          <p:nvPr/>
        </p:nvSpPr>
        <p:spPr>
          <a:xfrm>
            <a:off x="5867400" y="334247"/>
            <a:ext cx="41725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High Funding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rates</a:t>
            </a:r>
            <a:endParaRPr sz="15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70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to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100% Funding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rates</a:t>
            </a: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id="{0923BE94-D0DA-4C7C-B2EA-EEB5131D290E}"/>
              </a:ext>
            </a:extLst>
          </p:cNvPr>
          <p:cNvSpPr txBox="1"/>
          <p:nvPr/>
        </p:nvSpPr>
        <p:spPr>
          <a:xfrm>
            <a:off x="5867399" y="1474742"/>
            <a:ext cx="41725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Grant Funding and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investment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finance</a:t>
            </a:r>
            <a:endParaRPr sz="15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Support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in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mode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of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non-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refundable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grants</a:t>
            </a: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28D63761-9CD6-472F-9755-331C43EAB2C1}"/>
              </a:ext>
            </a:extLst>
          </p:cNvPr>
          <p:cNvSpPr txBox="1"/>
          <p:nvPr/>
        </p:nvSpPr>
        <p:spPr>
          <a:xfrm>
            <a:off x="5867399" y="2579803"/>
            <a:ext cx="4149976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Competitive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edge</a:t>
            </a:r>
            <a:endParaRPr sz="15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Invest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to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get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the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competitive Edge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you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need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to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stay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ahead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in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your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field</a:t>
            </a: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6" name="object 15">
            <a:extLst>
              <a:ext uri="{FF2B5EF4-FFF2-40B4-BE49-F238E27FC236}">
                <a16:creationId xmlns:a16="http://schemas.microsoft.com/office/drawing/2014/main" id="{6A617E12-0DC3-4CC8-9C30-FA777E7A83C1}"/>
              </a:ext>
            </a:extLst>
          </p:cNvPr>
          <p:cNvSpPr txBox="1"/>
          <p:nvPr/>
        </p:nvSpPr>
        <p:spPr>
          <a:xfrm>
            <a:off x="5867400" y="3920335"/>
            <a:ext cx="417258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Collaborative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environment</a:t>
            </a:r>
            <a:endParaRPr sz="15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Build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a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network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with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key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stakeholders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in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the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EU R&amp;D,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innovation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and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entrepreneurial</a:t>
            </a:r>
            <a:r>
              <a:rPr lang="es-ES" sz="1500" b="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b="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community</a:t>
            </a: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60E52D02-EE09-4971-9380-79C1289B833F}"/>
              </a:ext>
            </a:extLst>
          </p:cNvPr>
          <p:cNvSpPr/>
          <p:nvPr/>
        </p:nvSpPr>
        <p:spPr>
          <a:xfrm>
            <a:off x="4626590" y="214185"/>
            <a:ext cx="576580" cy="4044790"/>
          </a:xfrm>
          <a:custGeom>
            <a:avLst/>
            <a:gdLst/>
            <a:ahLst/>
            <a:cxnLst/>
            <a:rect l="l" t="t" r="r" b="b"/>
            <a:pathLst>
              <a:path w="576579" h="4170045">
                <a:moveTo>
                  <a:pt x="575995" y="3897706"/>
                </a:moveTo>
                <a:lnTo>
                  <a:pt x="571614" y="3848824"/>
                </a:lnTo>
                <a:lnTo>
                  <a:pt x="558977" y="3802824"/>
                </a:lnTo>
                <a:lnTo>
                  <a:pt x="538873" y="3760457"/>
                </a:lnTo>
                <a:lnTo>
                  <a:pt x="512038" y="3722509"/>
                </a:lnTo>
                <a:lnTo>
                  <a:pt x="479272" y="3689731"/>
                </a:lnTo>
                <a:lnTo>
                  <a:pt x="441325" y="3662908"/>
                </a:lnTo>
                <a:lnTo>
                  <a:pt x="398957" y="3642791"/>
                </a:lnTo>
                <a:lnTo>
                  <a:pt x="352958" y="3630168"/>
                </a:lnTo>
                <a:lnTo>
                  <a:pt x="304088" y="3625786"/>
                </a:lnTo>
                <a:lnTo>
                  <a:pt x="0" y="3625786"/>
                </a:lnTo>
                <a:lnTo>
                  <a:pt x="0" y="3897706"/>
                </a:lnTo>
                <a:lnTo>
                  <a:pt x="4381" y="3946575"/>
                </a:lnTo>
                <a:lnTo>
                  <a:pt x="17005" y="3992575"/>
                </a:lnTo>
                <a:lnTo>
                  <a:pt x="37122" y="4034942"/>
                </a:lnTo>
                <a:lnTo>
                  <a:pt x="63944" y="4072890"/>
                </a:lnTo>
                <a:lnTo>
                  <a:pt x="96723" y="4105656"/>
                </a:lnTo>
                <a:lnTo>
                  <a:pt x="134670" y="4132491"/>
                </a:lnTo>
                <a:lnTo>
                  <a:pt x="177038" y="4152595"/>
                </a:lnTo>
                <a:lnTo>
                  <a:pt x="223037" y="4165231"/>
                </a:lnTo>
                <a:lnTo>
                  <a:pt x="271919" y="4169613"/>
                </a:lnTo>
                <a:lnTo>
                  <a:pt x="575995" y="4169613"/>
                </a:lnTo>
                <a:lnTo>
                  <a:pt x="575995" y="3897706"/>
                </a:lnTo>
                <a:close/>
              </a:path>
              <a:path w="576579" h="4170045">
                <a:moveTo>
                  <a:pt x="575995" y="2708478"/>
                </a:moveTo>
                <a:lnTo>
                  <a:pt x="571614" y="2659608"/>
                </a:lnTo>
                <a:lnTo>
                  <a:pt x="558977" y="2613596"/>
                </a:lnTo>
                <a:lnTo>
                  <a:pt x="538873" y="2571242"/>
                </a:lnTo>
                <a:lnTo>
                  <a:pt x="512038" y="2533294"/>
                </a:lnTo>
                <a:lnTo>
                  <a:pt x="479272" y="2500515"/>
                </a:lnTo>
                <a:lnTo>
                  <a:pt x="441325" y="2473693"/>
                </a:lnTo>
                <a:lnTo>
                  <a:pt x="398957" y="2453576"/>
                </a:lnTo>
                <a:lnTo>
                  <a:pt x="352958" y="2440940"/>
                </a:lnTo>
                <a:lnTo>
                  <a:pt x="304088" y="2436558"/>
                </a:lnTo>
                <a:lnTo>
                  <a:pt x="0" y="2436558"/>
                </a:lnTo>
                <a:lnTo>
                  <a:pt x="0" y="2708478"/>
                </a:lnTo>
                <a:lnTo>
                  <a:pt x="4381" y="2757360"/>
                </a:lnTo>
                <a:lnTo>
                  <a:pt x="17005" y="2803360"/>
                </a:lnTo>
                <a:lnTo>
                  <a:pt x="37122" y="2845714"/>
                </a:lnTo>
                <a:lnTo>
                  <a:pt x="63944" y="2883674"/>
                </a:lnTo>
                <a:lnTo>
                  <a:pt x="96723" y="2916440"/>
                </a:lnTo>
                <a:lnTo>
                  <a:pt x="134670" y="2943263"/>
                </a:lnTo>
                <a:lnTo>
                  <a:pt x="177038" y="2963380"/>
                </a:lnTo>
                <a:lnTo>
                  <a:pt x="223037" y="2976016"/>
                </a:lnTo>
                <a:lnTo>
                  <a:pt x="271919" y="2980385"/>
                </a:lnTo>
                <a:lnTo>
                  <a:pt x="575995" y="2980385"/>
                </a:lnTo>
                <a:lnTo>
                  <a:pt x="575995" y="2708478"/>
                </a:lnTo>
                <a:close/>
              </a:path>
              <a:path w="576579" h="4170045">
                <a:moveTo>
                  <a:pt x="575995" y="1510042"/>
                </a:moveTo>
                <a:lnTo>
                  <a:pt x="571614" y="1461173"/>
                </a:lnTo>
                <a:lnTo>
                  <a:pt x="558977" y="1415161"/>
                </a:lnTo>
                <a:lnTo>
                  <a:pt x="538873" y="1372806"/>
                </a:lnTo>
                <a:lnTo>
                  <a:pt x="512038" y="1334858"/>
                </a:lnTo>
                <a:lnTo>
                  <a:pt x="479272" y="1302080"/>
                </a:lnTo>
                <a:lnTo>
                  <a:pt x="441325" y="1275257"/>
                </a:lnTo>
                <a:lnTo>
                  <a:pt x="398957" y="1255141"/>
                </a:lnTo>
                <a:lnTo>
                  <a:pt x="352958" y="1242504"/>
                </a:lnTo>
                <a:lnTo>
                  <a:pt x="304088" y="1238123"/>
                </a:lnTo>
                <a:lnTo>
                  <a:pt x="0" y="1238123"/>
                </a:lnTo>
                <a:lnTo>
                  <a:pt x="0" y="1510042"/>
                </a:lnTo>
                <a:lnTo>
                  <a:pt x="4381" y="1558925"/>
                </a:lnTo>
                <a:lnTo>
                  <a:pt x="17005" y="1604924"/>
                </a:lnTo>
                <a:lnTo>
                  <a:pt x="37122" y="1647278"/>
                </a:lnTo>
                <a:lnTo>
                  <a:pt x="63944" y="1685239"/>
                </a:lnTo>
                <a:lnTo>
                  <a:pt x="96723" y="1718005"/>
                </a:lnTo>
                <a:lnTo>
                  <a:pt x="134670" y="1744827"/>
                </a:lnTo>
                <a:lnTo>
                  <a:pt x="177038" y="1764944"/>
                </a:lnTo>
                <a:lnTo>
                  <a:pt x="223037" y="1777580"/>
                </a:lnTo>
                <a:lnTo>
                  <a:pt x="271919" y="1781949"/>
                </a:lnTo>
                <a:lnTo>
                  <a:pt x="575995" y="1781949"/>
                </a:lnTo>
                <a:lnTo>
                  <a:pt x="575995" y="1510042"/>
                </a:lnTo>
                <a:close/>
              </a:path>
              <a:path w="576579" h="4170045">
                <a:moveTo>
                  <a:pt x="575995" y="271919"/>
                </a:moveTo>
                <a:lnTo>
                  <a:pt x="571614" y="223050"/>
                </a:lnTo>
                <a:lnTo>
                  <a:pt x="558977" y="177038"/>
                </a:lnTo>
                <a:lnTo>
                  <a:pt x="538873" y="134683"/>
                </a:lnTo>
                <a:lnTo>
                  <a:pt x="512038" y="96723"/>
                </a:lnTo>
                <a:lnTo>
                  <a:pt x="479272" y="63957"/>
                </a:lnTo>
                <a:lnTo>
                  <a:pt x="441325" y="37122"/>
                </a:lnTo>
                <a:lnTo>
                  <a:pt x="398957" y="17018"/>
                </a:lnTo>
                <a:lnTo>
                  <a:pt x="352958" y="4381"/>
                </a:lnTo>
                <a:lnTo>
                  <a:pt x="304088" y="0"/>
                </a:lnTo>
                <a:lnTo>
                  <a:pt x="0" y="0"/>
                </a:lnTo>
                <a:lnTo>
                  <a:pt x="0" y="271919"/>
                </a:lnTo>
                <a:lnTo>
                  <a:pt x="4381" y="320802"/>
                </a:lnTo>
                <a:lnTo>
                  <a:pt x="17005" y="366801"/>
                </a:lnTo>
                <a:lnTo>
                  <a:pt x="37122" y="409155"/>
                </a:lnTo>
                <a:lnTo>
                  <a:pt x="63944" y="447103"/>
                </a:lnTo>
                <a:lnTo>
                  <a:pt x="96723" y="479882"/>
                </a:lnTo>
                <a:lnTo>
                  <a:pt x="134670" y="506704"/>
                </a:lnTo>
                <a:lnTo>
                  <a:pt x="177038" y="526821"/>
                </a:lnTo>
                <a:lnTo>
                  <a:pt x="223037" y="539445"/>
                </a:lnTo>
                <a:lnTo>
                  <a:pt x="271919" y="543826"/>
                </a:lnTo>
                <a:lnTo>
                  <a:pt x="575995" y="543826"/>
                </a:lnTo>
                <a:lnTo>
                  <a:pt x="575995" y="271919"/>
                </a:lnTo>
                <a:close/>
              </a:path>
            </a:pathLst>
          </a:custGeom>
          <a:solidFill>
            <a:srgbClr val="92A8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BFB591FC-0810-4B11-99DD-0989282DC4BB}"/>
              </a:ext>
            </a:extLst>
          </p:cNvPr>
          <p:cNvSpPr txBox="1">
            <a:spLocks/>
          </p:cNvSpPr>
          <p:nvPr/>
        </p:nvSpPr>
        <p:spPr>
          <a:xfrm>
            <a:off x="340394" y="334247"/>
            <a:ext cx="4460698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2800" kern="0" dirty="0">
                <a:solidFill>
                  <a:schemeClr val="bg1"/>
                </a:solidFill>
              </a:rPr>
              <a:t>Why apply to innovation </a:t>
            </a:r>
          </a:p>
          <a:p>
            <a:pPr marL="12700">
              <a:spcBef>
                <a:spcPts val="100"/>
              </a:spcBef>
            </a:pPr>
            <a:r>
              <a:rPr lang="en-GB" sz="2800" kern="0" dirty="0">
                <a:solidFill>
                  <a:schemeClr val="bg1"/>
                </a:solidFill>
              </a:rPr>
              <a:t>support funds?</a:t>
            </a: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C641E855-E425-45CF-8444-C976A71D2D6A}"/>
              </a:ext>
            </a:extLst>
          </p:cNvPr>
          <p:cNvSpPr txBox="1"/>
          <p:nvPr/>
        </p:nvSpPr>
        <p:spPr>
          <a:xfrm>
            <a:off x="4816967" y="326409"/>
            <a:ext cx="2641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Gotham Narrow Bold"/>
                <a:cs typeface="Gotham Narrow Bold"/>
              </a:rPr>
              <a:t>A.</a:t>
            </a:r>
            <a:endParaRPr sz="2000" dirty="0">
              <a:latin typeface="Gotham Narrow Bold"/>
              <a:cs typeface="Gotham Narrow Bold"/>
            </a:endParaRPr>
          </a:p>
        </p:txBody>
      </p:sp>
      <p:sp>
        <p:nvSpPr>
          <p:cNvPr id="10" name="object 19">
            <a:extLst>
              <a:ext uri="{FF2B5EF4-FFF2-40B4-BE49-F238E27FC236}">
                <a16:creationId xmlns:a16="http://schemas.microsoft.com/office/drawing/2014/main" id="{34141631-98F2-4168-987E-3D153EA77FF6}"/>
              </a:ext>
            </a:extLst>
          </p:cNvPr>
          <p:cNvSpPr txBox="1"/>
          <p:nvPr/>
        </p:nvSpPr>
        <p:spPr>
          <a:xfrm>
            <a:off x="4816966" y="1506597"/>
            <a:ext cx="252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Gotham Narrow Bold"/>
                <a:cs typeface="Gotham Narrow Bold"/>
              </a:rPr>
              <a:t>B.</a:t>
            </a:r>
            <a:endParaRPr sz="2000" dirty="0">
              <a:latin typeface="Gotham Narrow Bold"/>
              <a:cs typeface="Gotham Narrow Bold"/>
            </a:endParaRPr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136D0EF2-FE5E-4328-87EA-C514D76D5248}"/>
              </a:ext>
            </a:extLst>
          </p:cNvPr>
          <p:cNvSpPr txBox="1"/>
          <p:nvPr/>
        </p:nvSpPr>
        <p:spPr>
          <a:xfrm>
            <a:off x="4837350" y="2650923"/>
            <a:ext cx="2501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Gotham Narrow Bold"/>
                <a:cs typeface="Gotham Narrow Bold"/>
              </a:rPr>
              <a:t>C.</a:t>
            </a:r>
            <a:endParaRPr sz="2000" dirty="0">
              <a:latin typeface="Gotham Narrow Bold"/>
              <a:cs typeface="Gotham Narrow Bold"/>
            </a:endParaRPr>
          </a:p>
        </p:txBody>
      </p:sp>
      <p:sp>
        <p:nvSpPr>
          <p:cNvPr id="12" name="object 21">
            <a:extLst>
              <a:ext uri="{FF2B5EF4-FFF2-40B4-BE49-F238E27FC236}">
                <a16:creationId xmlns:a16="http://schemas.microsoft.com/office/drawing/2014/main" id="{96CE777A-B51B-4500-93B5-9165F316F726}"/>
              </a:ext>
            </a:extLst>
          </p:cNvPr>
          <p:cNvSpPr txBox="1"/>
          <p:nvPr/>
        </p:nvSpPr>
        <p:spPr>
          <a:xfrm>
            <a:off x="4816967" y="3831111"/>
            <a:ext cx="2489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70" dirty="0">
                <a:solidFill>
                  <a:srgbClr val="FFFFFF"/>
                </a:solidFill>
                <a:latin typeface="Gotham Narrow Bold"/>
                <a:cs typeface="Gotham Narrow Bold"/>
              </a:rPr>
              <a:t>D.</a:t>
            </a:r>
            <a:endParaRPr sz="2000" dirty="0">
              <a:latin typeface="Gotham Narrow Bold"/>
              <a:cs typeface="Gotham Narrow Bold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6E0C483A-D74B-4F79-99CD-846CFBC3D9D3}"/>
              </a:ext>
            </a:extLst>
          </p:cNvPr>
          <p:cNvSpPr txBox="1"/>
          <p:nvPr/>
        </p:nvSpPr>
        <p:spPr>
          <a:xfrm>
            <a:off x="5867399" y="4896051"/>
            <a:ext cx="417258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Support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available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in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all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areas</a:t>
            </a:r>
            <a:endParaRPr sz="15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Get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support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in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developing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all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aspects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of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your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business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while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doing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the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application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process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with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the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support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of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the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EU,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network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and MCST</a:t>
            </a:r>
            <a:endParaRPr sz="1500" dirty="0">
              <a:latin typeface="Gotham Narrow Book"/>
              <a:cs typeface="Gotham Narrow Book"/>
            </a:endParaRPr>
          </a:p>
        </p:txBody>
      </p:sp>
      <p:sp>
        <p:nvSpPr>
          <p:cNvPr id="14" name="object 21">
            <a:extLst>
              <a:ext uri="{FF2B5EF4-FFF2-40B4-BE49-F238E27FC236}">
                <a16:creationId xmlns:a16="http://schemas.microsoft.com/office/drawing/2014/main" id="{D311DF2B-88DA-49CD-9A96-B58A3F43A75B}"/>
              </a:ext>
            </a:extLst>
          </p:cNvPr>
          <p:cNvSpPr txBox="1"/>
          <p:nvPr/>
        </p:nvSpPr>
        <p:spPr>
          <a:xfrm>
            <a:off x="4816967" y="4940987"/>
            <a:ext cx="2489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000" b="1" spc="-70" dirty="0">
                <a:solidFill>
                  <a:srgbClr val="FFFFFF"/>
                </a:solidFill>
                <a:latin typeface="Gotham Narrow Bold"/>
                <a:cs typeface="Gotham Narrow Bold"/>
              </a:rPr>
              <a:t>E</a:t>
            </a:r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DC316686-DA0B-46C1-A2E7-4938315AD892}"/>
              </a:ext>
            </a:extLst>
          </p:cNvPr>
          <p:cNvSpPr txBox="1"/>
          <p:nvPr/>
        </p:nvSpPr>
        <p:spPr>
          <a:xfrm>
            <a:off x="4829322" y="6116315"/>
            <a:ext cx="2489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000" b="1" spc="-70" dirty="0">
                <a:solidFill>
                  <a:srgbClr val="FFFFFF"/>
                </a:solidFill>
                <a:latin typeface="Gotham Narrow Bold"/>
                <a:cs typeface="Gotham Narrow Bold"/>
              </a:rPr>
              <a:t>F</a:t>
            </a: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84D5773C-4BF6-414A-83B0-61CEF07595A8}"/>
              </a:ext>
            </a:extLst>
          </p:cNvPr>
          <p:cNvSpPr txBox="1"/>
          <p:nvPr/>
        </p:nvSpPr>
        <p:spPr>
          <a:xfrm>
            <a:off x="5867399" y="6084255"/>
            <a:ext cx="417258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Upskill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</a:t>
            </a:r>
            <a:r>
              <a:rPr lang="es-ES" sz="1500" b="1" spc="-5" dirty="0" err="1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your</a:t>
            </a:r>
            <a:r>
              <a:rPr lang="es-ES" sz="1500" b="1" spc="-5" dirty="0">
                <a:solidFill>
                  <a:srgbClr val="00AEEF"/>
                </a:solidFill>
                <a:latin typeface="Gotham Narrow Book" pitchFamily="2" charset="0"/>
                <a:cs typeface="Gotham Narrow Bold"/>
              </a:rPr>
              <a:t> staff</a:t>
            </a:r>
            <a:endParaRPr sz="1500" dirty="0">
              <a:latin typeface="Gotham Narrow Book" pitchFamily="2" charset="0"/>
              <a:cs typeface="Gotham Narrow Bold"/>
            </a:endParaRPr>
          </a:p>
          <a:p>
            <a:pPr marL="12700" marR="5080">
              <a:lnSpc>
                <a:spcPct val="100000"/>
              </a:lnSpc>
            </a:pP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Ability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to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invest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in staff and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give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them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growth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 </a:t>
            </a:r>
            <a:r>
              <a:rPr lang="es-ES" sz="1500" dirty="0" err="1">
                <a:solidFill>
                  <a:srgbClr val="231F20"/>
                </a:solidFill>
                <a:latin typeface="Gotham Narrow Book"/>
                <a:cs typeface="Gotham Narrow Book"/>
              </a:rPr>
              <a:t>opportunities</a:t>
            </a:r>
            <a:r>
              <a:rPr lang="es-ES" sz="1500" dirty="0">
                <a:solidFill>
                  <a:srgbClr val="231F20"/>
                </a:solidFill>
                <a:latin typeface="Gotham Narrow Book"/>
                <a:cs typeface="Gotham Narrow Book"/>
              </a:rPr>
              <a:t>.</a:t>
            </a:r>
            <a:endParaRPr sz="1500" dirty="0">
              <a:latin typeface="Gotham Narrow Book"/>
              <a:cs typeface="Gotham Narrow Book"/>
            </a:endParaRPr>
          </a:p>
        </p:txBody>
      </p:sp>
    </p:spTree>
    <p:extLst>
      <p:ext uri="{BB962C8B-B14F-4D97-AF65-F5344CB8AC3E}">
        <p14:creationId xmlns:p14="http://schemas.microsoft.com/office/powerpoint/2010/main" val="30116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rit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16AE8FCE-9869-4BF4-8992-F3052C4F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3" b="16267"/>
          <a:stretch/>
        </p:blipFill>
        <p:spPr>
          <a:xfrm>
            <a:off x="0" y="1"/>
            <a:ext cx="12192000" cy="5867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622119-0DCA-471D-8723-E22AFC5C5485}"/>
              </a:ext>
            </a:extLst>
          </p:cNvPr>
          <p:cNvSpPr/>
          <p:nvPr/>
        </p:nvSpPr>
        <p:spPr>
          <a:xfrm>
            <a:off x="0" y="1"/>
            <a:ext cx="12192000" cy="5867400"/>
          </a:xfrm>
          <a:prstGeom prst="rect">
            <a:avLst/>
          </a:prstGeom>
          <a:solidFill>
            <a:schemeClr val="dk1">
              <a:alpha val="4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68CAC8C0-BCCB-4986-9407-282697BB51CD}"/>
              </a:ext>
            </a:extLst>
          </p:cNvPr>
          <p:cNvSpPr/>
          <p:nvPr/>
        </p:nvSpPr>
        <p:spPr>
          <a:xfrm>
            <a:off x="900006" y="2633094"/>
            <a:ext cx="3248025" cy="2880360"/>
          </a:xfrm>
          <a:custGeom>
            <a:avLst/>
            <a:gdLst/>
            <a:ahLst/>
            <a:cxnLst/>
            <a:rect l="l" t="t" r="r" b="b"/>
            <a:pathLst>
              <a:path w="3248025" h="2880360">
                <a:moveTo>
                  <a:pt x="2083422" y="0"/>
                </a:moveTo>
                <a:lnTo>
                  <a:pt x="0" y="0"/>
                </a:lnTo>
                <a:lnTo>
                  <a:pt x="0" y="2879991"/>
                </a:lnTo>
                <a:lnTo>
                  <a:pt x="3248025" y="2879991"/>
                </a:lnTo>
                <a:lnTo>
                  <a:pt x="3248025" y="1164589"/>
                </a:lnTo>
                <a:lnTo>
                  <a:pt x="3247053" y="1116585"/>
                </a:lnTo>
                <a:lnTo>
                  <a:pt x="3244164" y="1069074"/>
                </a:lnTo>
                <a:lnTo>
                  <a:pt x="3239394" y="1022095"/>
                </a:lnTo>
                <a:lnTo>
                  <a:pt x="3232782" y="975685"/>
                </a:lnTo>
                <a:lnTo>
                  <a:pt x="3224364" y="929882"/>
                </a:lnTo>
                <a:lnTo>
                  <a:pt x="3214178" y="884723"/>
                </a:lnTo>
                <a:lnTo>
                  <a:pt x="3202262" y="840245"/>
                </a:lnTo>
                <a:lnTo>
                  <a:pt x="3188652" y="796487"/>
                </a:lnTo>
                <a:lnTo>
                  <a:pt x="3173387" y="753484"/>
                </a:lnTo>
                <a:lnTo>
                  <a:pt x="3156504" y="711276"/>
                </a:lnTo>
                <a:lnTo>
                  <a:pt x="3138040" y="669899"/>
                </a:lnTo>
                <a:lnTo>
                  <a:pt x="3118034" y="629391"/>
                </a:lnTo>
                <a:lnTo>
                  <a:pt x="3096521" y="589789"/>
                </a:lnTo>
                <a:lnTo>
                  <a:pt x="3073540" y="551130"/>
                </a:lnTo>
                <a:lnTo>
                  <a:pt x="3049128" y="513453"/>
                </a:lnTo>
                <a:lnTo>
                  <a:pt x="3023324" y="476795"/>
                </a:lnTo>
                <a:lnTo>
                  <a:pt x="2996163" y="441193"/>
                </a:lnTo>
                <a:lnTo>
                  <a:pt x="2967684" y="406684"/>
                </a:lnTo>
                <a:lnTo>
                  <a:pt x="2937923" y="373307"/>
                </a:lnTo>
                <a:lnTo>
                  <a:pt x="2906920" y="341098"/>
                </a:lnTo>
                <a:lnTo>
                  <a:pt x="2874710" y="310095"/>
                </a:lnTo>
                <a:lnTo>
                  <a:pt x="2841332" y="280335"/>
                </a:lnTo>
                <a:lnTo>
                  <a:pt x="2806823" y="251856"/>
                </a:lnTo>
                <a:lnTo>
                  <a:pt x="2771221" y="224696"/>
                </a:lnTo>
                <a:lnTo>
                  <a:pt x="2734562" y="198892"/>
                </a:lnTo>
                <a:lnTo>
                  <a:pt x="2696884" y="174480"/>
                </a:lnTo>
                <a:lnTo>
                  <a:pt x="2658226" y="151500"/>
                </a:lnTo>
                <a:lnTo>
                  <a:pt x="2618623" y="129988"/>
                </a:lnTo>
                <a:lnTo>
                  <a:pt x="2578115" y="109981"/>
                </a:lnTo>
                <a:lnTo>
                  <a:pt x="2536737" y="91518"/>
                </a:lnTo>
                <a:lnTo>
                  <a:pt x="2494529" y="74635"/>
                </a:lnTo>
                <a:lnTo>
                  <a:pt x="2451526" y="59370"/>
                </a:lnTo>
                <a:lnTo>
                  <a:pt x="2407767" y="45761"/>
                </a:lnTo>
                <a:lnTo>
                  <a:pt x="2363289" y="33845"/>
                </a:lnTo>
                <a:lnTo>
                  <a:pt x="2318130" y="23660"/>
                </a:lnTo>
                <a:lnTo>
                  <a:pt x="2272326" y="15242"/>
                </a:lnTo>
                <a:lnTo>
                  <a:pt x="2225916" y="8630"/>
                </a:lnTo>
                <a:lnTo>
                  <a:pt x="2178937" y="3860"/>
                </a:lnTo>
                <a:lnTo>
                  <a:pt x="2131427" y="971"/>
                </a:lnTo>
                <a:lnTo>
                  <a:pt x="2083422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08F718C5-4261-4E7D-AF12-0C63C6DEEEB5}"/>
              </a:ext>
            </a:extLst>
          </p:cNvPr>
          <p:cNvSpPr/>
          <p:nvPr/>
        </p:nvSpPr>
        <p:spPr>
          <a:xfrm>
            <a:off x="4472590" y="2630571"/>
            <a:ext cx="3248025" cy="2880360"/>
          </a:xfrm>
          <a:custGeom>
            <a:avLst/>
            <a:gdLst/>
            <a:ahLst/>
            <a:cxnLst/>
            <a:rect l="l" t="t" r="r" b="b"/>
            <a:pathLst>
              <a:path w="3248025" h="2880360">
                <a:moveTo>
                  <a:pt x="2083422" y="0"/>
                </a:moveTo>
                <a:lnTo>
                  <a:pt x="0" y="0"/>
                </a:lnTo>
                <a:lnTo>
                  <a:pt x="0" y="2879991"/>
                </a:lnTo>
                <a:lnTo>
                  <a:pt x="3248025" y="2879991"/>
                </a:lnTo>
                <a:lnTo>
                  <a:pt x="3248025" y="1164589"/>
                </a:lnTo>
                <a:lnTo>
                  <a:pt x="3247053" y="1116585"/>
                </a:lnTo>
                <a:lnTo>
                  <a:pt x="3244164" y="1069074"/>
                </a:lnTo>
                <a:lnTo>
                  <a:pt x="3239394" y="1022095"/>
                </a:lnTo>
                <a:lnTo>
                  <a:pt x="3232782" y="975685"/>
                </a:lnTo>
                <a:lnTo>
                  <a:pt x="3224364" y="929882"/>
                </a:lnTo>
                <a:lnTo>
                  <a:pt x="3214178" y="884723"/>
                </a:lnTo>
                <a:lnTo>
                  <a:pt x="3202262" y="840245"/>
                </a:lnTo>
                <a:lnTo>
                  <a:pt x="3188652" y="796487"/>
                </a:lnTo>
                <a:lnTo>
                  <a:pt x="3173387" y="753484"/>
                </a:lnTo>
                <a:lnTo>
                  <a:pt x="3156504" y="711276"/>
                </a:lnTo>
                <a:lnTo>
                  <a:pt x="3138040" y="669899"/>
                </a:lnTo>
                <a:lnTo>
                  <a:pt x="3118034" y="629391"/>
                </a:lnTo>
                <a:lnTo>
                  <a:pt x="3096521" y="589789"/>
                </a:lnTo>
                <a:lnTo>
                  <a:pt x="3073540" y="551130"/>
                </a:lnTo>
                <a:lnTo>
                  <a:pt x="3049128" y="513453"/>
                </a:lnTo>
                <a:lnTo>
                  <a:pt x="3023324" y="476795"/>
                </a:lnTo>
                <a:lnTo>
                  <a:pt x="2996163" y="441193"/>
                </a:lnTo>
                <a:lnTo>
                  <a:pt x="2967684" y="406684"/>
                </a:lnTo>
                <a:lnTo>
                  <a:pt x="2937923" y="373307"/>
                </a:lnTo>
                <a:lnTo>
                  <a:pt x="2906920" y="341098"/>
                </a:lnTo>
                <a:lnTo>
                  <a:pt x="2874710" y="310095"/>
                </a:lnTo>
                <a:lnTo>
                  <a:pt x="2841332" y="280335"/>
                </a:lnTo>
                <a:lnTo>
                  <a:pt x="2806823" y="251856"/>
                </a:lnTo>
                <a:lnTo>
                  <a:pt x="2771221" y="224696"/>
                </a:lnTo>
                <a:lnTo>
                  <a:pt x="2734562" y="198892"/>
                </a:lnTo>
                <a:lnTo>
                  <a:pt x="2696884" y="174480"/>
                </a:lnTo>
                <a:lnTo>
                  <a:pt x="2658226" y="151500"/>
                </a:lnTo>
                <a:lnTo>
                  <a:pt x="2618623" y="129988"/>
                </a:lnTo>
                <a:lnTo>
                  <a:pt x="2578115" y="109981"/>
                </a:lnTo>
                <a:lnTo>
                  <a:pt x="2536737" y="91518"/>
                </a:lnTo>
                <a:lnTo>
                  <a:pt x="2494529" y="74635"/>
                </a:lnTo>
                <a:lnTo>
                  <a:pt x="2451526" y="59370"/>
                </a:lnTo>
                <a:lnTo>
                  <a:pt x="2407767" y="45761"/>
                </a:lnTo>
                <a:lnTo>
                  <a:pt x="2363289" y="33845"/>
                </a:lnTo>
                <a:lnTo>
                  <a:pt x="2318130" y="23660"/>
                </a:lnTo>
                <a:lnTo>
                  <a:pt x="2272326" y="15242"/>
                </a:lnTo>
                <a:lnTo>
                  <a:pt x="2225916" y="8630"/>
                </a:lnTo>
                <a:lnTo>
                  <a:pt x="2178937" y="3860"/>
                </a:lnTo>
                <a:lnTo>
                  <a:pt x="2131427" y="971"/>
                </a:lnTo>
                <a:lnTo>
                  <a:pt x="2083422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id="{E009907F-28A4-46BC-897E-56A58B6EB739}"/>
              </a:ext>
            </a:extLst>
          </p:cNvPr>
          <p:cNvSpPr/>
          <p:nvPr/>
        </p:nvSpPr>
        <p:spPr>
          <a:xfrm>
            <a:off x="8045174" y="2630571"/>
            <a:ext cx="3248025" cy="2880360"/>
          </a:xfrm>
          <a:custGeom>
            <a:avLst/>
            <a:gdLst/>
            <a:ahLst/>
            <a:cxnLst/>
            <a:rect l="l" t="t" r="r" b="b"/>
            <a:pathLst>
              <a:path w="3248025" h="2880360">
                <a:moveTo>
                  <a:pt x="2083422" y="0"/>
                </a:moveTo>
                <a:lnTo>
                  <a:pt x="0" y="0"/>
                </a:lnTo>
                <a:lnTo>
                  <a:pt x="0" y="2879991"/>
                </a:lnTo>
                <a:lnTo>
                  <a:pt x="3248025" y="2879991"/>
                </a:lnTo>
                <a:lnTo>
                  <a:pt x="3248025" y="1164589"/>
                </a:lnTo>
                <a:lnTo>
                  <a:pt x="3247053" y="1116585"/>
                </a:lnTo>
                <a:lnTo>
                  <a:pt x="3244164" y="1069074"/>
                </a:lnTo>
                <a:lnTo>
                  <a:pt x="3239394" y="1022095"/>
                </a:lnTo>
                <a:lnTo>
                  <a:pt x="3232782" y="975685"/>
                </a:lnTo>
                <a:lnTo>
                  <a:pt x="3224364" y="929882"/>
                </a:lnTo>
                <a:lnTo>
                  <a:pt x="3214178" y="884723"/>
                </a:lnTo>
                <a:lnTo>
                  <a:pt x="3202262" y="840245"/>
                </a:lnTo>
                <a:lnTo>
                  <a:pt x="3188652" y="796487"/>
                </a:lnTo>
                <a:lnTo>
                  <a:pt x="3173387" y="753484"/>
                </a:lnTo>
                <a:lnTo>
                  <a:pt x="3156504" y="711276"/>
                </a:lnTo>
                <a:lnTo>
                  <a:pt x="3138040" y="669899"/>
                </a:lnTo>
                <a:lnTo>
                  <a:pt x="3118034" y="629391"/>
                </a:lnTo>
                <a:lnTo>
                  <a:pt x="3096521" y="589789"/>
                </a:lnTo>
                <a:lnTo>
                  <a:pt x="3073540" y="551130"/>
                </a:lnTo>
                <a:lnTo>
                  <a:pt x="3049128" y="513453"/>
                </a:lnTo>
                <a:lnTo>
                  <a:pt x="3023324" y="476795"/>
                </a:lnTo>
                <a:lnTo>
                  <a:pt x="2996163" y="441193"/>
                </a:lnTo>
                <a:lnTo>
                  <a:pt x="2967684" y="406684"/>
                </a:lnTo>
                <a:lnTo>
                  <a:pt x="2937923" y="373307"/>
                </a:lnTo>
                <a:lnTo>
                  <a:pt x="2906920" y="341098"/>
                </a:lnTo>
                <a:lnTo>
                  <a:pt x="2874710" y="310095"/>
                </a:lnTo>
                <a:lnTo>
                  <a:pt x="2841332" y="280335"/>
                </a:lnTo>
                <a:lnTo>
                  <a:pt x="2806823" y="251856"/>
                </a:lnTo>
                <a:lnTo>
                  <a:pt x="2771221" y="224696"/>
                </a:lnTo>
                <a:lnTo>
                  <a:pt x="2734562" y="198892"/>
                </a:lnTo>
                <a:lnTo>
                  <a:pt x="2696884" y="174480"/>
                </a:lnTo>
                <a:lnTo>
                  <a:pt x="2658226" y="151500"/>
                </a:lnTo>
                <a:lnTo>
                  <a:pt x="2618623" y="129988"/>
                </a:lnTo>
                <a:lnTo>
                  <a:pt x="2578115" y="109981"/>
                </a:lnTo>
                <a:lnTo>
                  <a:pt x="2536737" y="91518"/>
                </a:lnTo>
                <a:lnTo>
                  <a:pt x="2494529" y="74635"/>
                </a:lnTo>
                <a:lnTo>
                  <a:pt x="2451526" y="59370"/>
                </a:lnTo>
                <a:lnTo>
                  <a:pt x="2407767" y="45761"/>
                </a:lnTo>
                <a:lnTo>
                  <a:pt x="2363289" y="33845"/>
                </a:lnTo>
                <a:lnTo>
                  <a:pt x="2318130" y="23660"/>
                </a:lnTo>
                <a:lnTo>
                  <a:pt x="2272326" y="15242"/>
                </a:lnTo>
                <a:lnTo>
                  <a:pt x="2225916" y="8630"/>
                </a:lnTo>
                <a:lnTo>
                  <a:pt x="2178937" y="3860"/>
                </a:lnTo>
                <a:lnTo>
                  <a:pt x="2131427" y="971"/>
                </a:lnTo>
                <a:lnTo>
                  <a:pt x="2083422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411B6C70-165B-4CA5-AA8B-D7D623A78B91}"/>
              </a:ext>
            </a:extLst>
          </p:cNvPr>
          <p:cNvSpPr txBox="1"/>
          <p:nvPr/>
        </p:nvSpPr>
        <p:spPr>
          <a:xfrm>
            <a:off x="4802300" y="2619803"/>
            <a:ext cx="2528570" cy="1854995"/>
          </a:xfrm>
          <a:prstGeom prst="rect">
            <a:avLst/>
          </a:prstGeom>
        </p:spPr>
        <p:txBody>
          <a:bodyPr vert="horz" wrap="square" lIns="0" tIns="191135" rIns="0" bIns="0" rtlCol="0">
            <a:spAutoFit/>
          </a:bodyPr>
          <a:lstStyle>
            <a:defPPr>
              <a:defRPr lang="en-US"/>
            </a:defPPr>
            <a:lvl1pPr lvl="0">
              <a:defRPr>
                <a:solidFill>
                  <a:srgbClr val="FFFFFF"/>
                </a:solidFill>
                <a:latin typeface="Gotham Narrow Book"/>
              </a:defRPr>
            </a:lvl1pPr>
          </a:lstStyle>
          <a:p>
            <a:r>
              <a:rPr lang="es-ES" dirty="0" err="1"/>
              <a:t>Intrafirm</a:t>
            </a:r>
            <a:r>
              <a:rPr lang="es-E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Need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formal </a:t>
            </a:r>
            <a:r>
              <a:rPr lang="es-ES" dirty="0" err="1"/>
              <a:t>initiative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Skills</a:t>
            </a:r>
            <a:r>
              <a:rPr lang="es-ES" dirty="0"/>
              <a:t> </a:t>
            </a:r>
            <a:r>
              <a:rPr lang="es-ES" dirty="0" err="1"/>
              <a:t>upgrading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Spaces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strategise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employees</a:t>
            </a:r>
            <a:endParaRPr lang="es-ES" dirty="0"/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0D14C8F9-F35A-4535-AEBC-FB1E0614B496}"/>
              </a:ext>
            </a:extLst>
          </p:cNvPr>
          <p:cNvSpPr txBox="1"/>
          <p:nvPr/>
        </p:nvSpPr>
        <p:spPr>
          <a:xfrm>
            <a:off x="1205573" y="2767965"/>
            <a:ext cx="2528570" cy="2131994"/>
          </a:xfrm>
          <a:prstGeom prst="rect">
            <a:avLst/>
          </a:prstGeom>
        </p:spPr>
        <p:txBody>
          <a:bodyPr vert="horz" wrap="square" lIns="0" tIns="191135" rIns="0" bIns="0" rtlCol="0">
            <a:spAutoFit/>
          </a:bodyPr>
          <a:lstStyle/>
          <a:p>
            <a:pPr lvl="0" algn="l"/>
            <a:r>
              <a:rPr lang="en-GB" dirty="0">
                <a:solidFill>
                  <a:srgbClr val="FFFFFF"/>
                </a:solidFill>
                <a:latin typeface="Gotham Narrow Book"/>
              </a:rPr>
              <a:t>Personal: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FFFFFF"/>
                </a:solidFill>
                <a:latin typeface="Gotham Narrow Book"/>
              </a:rPr>
              <a:t>Embeded</a:t>
            </a:r>
            <a:r>
              <a:rPr lang="es-ES" dirty="0">
                <a:solidFill>
                  <a:srgbClr val="FFFFFF"/>
                </a:solidFill>
                <a:latin typeface="Gotham Narrow Book"/>
              </a:rPr>
              <a:t> </a:t>
            </a:r>
            <a:r>
              <a:rPr lang="en-GB" dirty="0">
                <a:solidFill>
                  <a:srgbClr val="FFFFFF"/>
                </a:solidFill>
                <a:latin typeface="Gotham Narrow Book"/>
              </a:rPr>
              <a:t>practical</a:t>
            </a:r>
            <a:r>
              <a:rPr lang="es-ES" dirty="0">
                <a:solidFill>
                  <a:srgbClr val="FFFFFF"/>
                </a:solidFill>
                <a:latin typeface="Gotham Narrow Book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Gotham Narrow Book"/>
              </a:rPr>
              <a:t>knowledge</a:t>
            </a:r>
            <a:endParaRPr lang="es-ES" dirty="0">
              <a:solidFill>
                <a:srgbClr val="FFFFFF"/>
              </a:solidFill>
              <a:latin typeface="Gotham Narrow Book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FFFFFF"/>
                </a:solidFill>
                <a:latin typeface="Gotham Narrow Book"/>
              </a:rPr>
              <a:t>Shared</a:t>
            </a:r>
            <a:r>
              <a:rPr lang="es-ES" dirty="0">
                <a:solidFill>
                  <a:srgbClr val="FFFFFF"/>
                </a:solidFill>
                <a:latin typeface="Gotham Narrow Book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Gotham Narrow Book"/>
              </a:rPr>
              <a:t>vision</a:t>
            </a:r>
            <a:r>
              <a:rPr lang="es-ES" dirty="0">
                <a:solidFill>
                  <a:srgbClr val="FFFFFF"/>
                </a:solidFill>
                <a:latin typeface="Gotham Narrow Book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Gotham Narrow Book"/>
              </a:rPr>
              <a:t>or</a:t>
            </a:r>
            <a:r>
              <a:rPr lang="es-ES" dirty="0">
                <a:solidFill>
                  <a:srgbClr val="FFFFFF"/>
                </a:solidFill>
                <a:latin typeface="Gotham Narrow Book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Gotham Narrow Book"/>
              </a:rPr>
              <a:t>objectives</a:t>
            </a:r>
            <a:endParaRPr lang="en-MT" dirty="0">
              <a:solidFill>
                <a:srgbClr val="FFFFFF"/>
              </a:solidFill>
              <a:latin typeface="Gotham Narrow Book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FFFFFF"/>
                </a:solidFill>
                <a:latin typeface="Gotham Narrow Book"/>
              </a:rPr>
              <a:t>Learn</a:t>
            </a:r>
            <a:r>
              <a:rPr lang="es-ES" dirty="0">
                <a:solidFill>
                  <a:srgbClr val="FFFFFF"/>
                </a:solidFill>
                <a:latin typeface="Gotham Narrow Book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Gotham Narrow Book"/>
              </a:rPr>
              <a:t>from</a:t>
            </a:r>
            <a:r>
              <a:rPr lang="es-ES" dirty="0">
                <a:solidFill>
                  <a:srgbClr val="FFFFFF"/>
                </a:solidFill>
                <a:latin typeface="Gotham Narrow Book"/>
              </a:rPr>
              <a:t> </a:t>
            </a:r>
            <a:r>
              <a:rPr lang="es-ES" dirty="0" err="1">
                <a:solidFill>
                  <a:srgbClr val="FFFFFF"/>
                </a:solidFill>
                <a:latin typeface="Gotham Narrow Book"/>
              </a:rPr>
              <a:t>others</a:t>
            </a:r>
            <a:r>
              <a:rPr lang="es-ES" dirty="0">
                <a:solidFill>
                  <a:srgbClr val="FFFFFF"/>
                </a:solidFill>
                <a:latin typeface="Gotham Narrow Book"/>
              </a:rPr>
              <a:t>’ </a:t>
            </a:r>
            <a:r>
              <a:rPr lang="es-ES" dirty="0" err="1">
                <a:solidFill>
                  <a:srgbClr val="FFFFFF"/>
                </a:solidFill>
                <a:latin typeface="Gotham Narrow Book"/>
              </a:rPr>
              <a:t>success</a:t>
            </a:r>
            <a:endParaRPr lang="en-MT" dirty="0">
              <a:solidFill>
                <a:srgbClr val="FFFFFF"/>
              </a:solidFill>
              <a:latin typeface="Gotham Narrow Book"/>
            </a:endParaRPr>
          </a:p>
        </p:txBody>
      </p:sp>
      <p:sp>
        <p:nvSpPr>
          <p:cNvPr id="7" name="object 18">
            <a:extLst>
              <a:ext uri="{FF2B5EF4-FFF2-40B4-BE49-F238E27FC236}">
                <a16:creationId xmlns:a16="http://schemas.microsoft.com/office/drawing/2014/main" id="{B1EFE1B8-A149-41DA-B94E-7AFC91358BB5}"/>
              </a:ext>
            </a:extLst>
          </p:cNvPr>
          <p:cNvSpPr txBox="1"/>
          <p:nvPr/>
        </p:nvSpPr>
        <p:spPr>
          <a:xfrm>
            <a:off x="8374884" y="2619803"/>
            <a:ext cx="2528570" cy="2655214"/>
          </a:xfrm>
          <a:prstGeom prst="rect">
            <a:avLst/>
          </a:prstGeom>
        </p:spPr>
        <p:txBody>
          <a:bodyPr vert="horz" wrap="square" lIns="0" tIns="191135" rIns="0" bIns="0" rtlCol="0">
            <a:spAutoFit/>
          </a:bodyPr>
          <a:lstStyle>
            <a:defPPr>
              <a:defRPr lang="en-US"/>
            </a:defPPr>
            <a:lvl1pPr lvl="0">
              <a:defRPr>
                <a:solidFill>
                  <a:srgbClr val="FFFFFF"/>
                </a:solidFill>
                <a:latin typeface="Gotham Narrow Book"/>
              </a:defRPr>
            </a:lvl1pPr>
          </a:lstStyle>
          <a:p>
            <a:r>
              <a:rPr lang="es-ES" dirty="0" err="1"/>
              <a:t>External</a:t>
            </a:r>
            <a:r>
              <a:rPr lang="es-E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Extent</a:t>
            </a:r>
            <a:r>
              <a:rPr lang="es-ES" dirty="0"/>
              <a:t> and </a:t>
            </a:r>
            <a:r>
              <a:rPr lang="es-ES" dirty="0" err="1"/>
              <a:t>quality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networks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Specialised</a:t>
            </a:r>
            <a:r>
              <a:rPr lang="es-ES" dirty="0"/>
              <a:t> </a:t>
            </a:r>
            <a:r>
              <a:rPr lang="es-ES" dirty="0" err="1"/>
              <a:t>advisor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new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Use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technology</a:t>
            </a:r>
            <a:r>
              <a:rPr lang="es-ES" dirty="0"/>
              <a:t> intermediaries and  </a:t>
            </a:r>
            <a:r>
              <a:rPr lang="es-ES" dirty="0" err="1"/>
              <a:t>support</a:t>
            </a:r>
            <a:r>
              <a:rPr lang="es-ES" dirty="0"/>
              <a:t> agencies</a:t>
            </a: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D8F2BF6C-E55D-411B-9DF6-4B0B45B08736}"/>
              </a:ext>
            </a:extLst>
          </p:cNvPr>
          <p:cNvSpPr txBox="1">
            <a:spLocks/>
          </p:cNvSpPr>
          <p:nvPr/>
        </p:nvSpPr>
        <p:spPr>
          <a:xfrm>
            <a:off x="887298" y="838200"/>
            <a:ext cx="10314101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dirty="0">
                <a:solidFill>
                  <a:schemeClr val="bg1"/>
                </a:solidFill>
              </a:rPr>
              <a:t>SME: </a:t>
            </a:r>
            <a:r>
              <a:rPr lang="es-ES" dirty="0" err="1">
                <a:solidFill>
                  <a:schemeClr val="bg1"/>
                </a:solidFill>
              </a:rPr>
              <a:t>important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factors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for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innovation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activities</a:t>
            </a:r>
            <a:endParaRPr lang="en-GB" kern="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647BBB-0045-4BD9-9757-EAA1B3430963}"/>
              </a:ext>
            </a:extLst>
          </p:cNvPr>
          <p:cNvSpPr txBox="1"/>
          <p:nvPr/>
        </p:nvSpPr>
        <p:spPr>
          <a:xfrm>
            <a:off x="9525000" y="5905573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Thorpe</a:t>
            </a:r>
            <a:r>
              <a:rPr lang="es-ES" dirty="0"/>
              <a:t> et al 2008</a:t>
            </a:r>
            <a:endParaRPr lang="en-MT" dirty="0"/>
          </a:p>
        </p:txBody>
      </p:sp>
    </p:spTree>
    <p:extLst>
      <p:ext uri="{BB962C8B-B14F-4D97-AF65-F5344CB8AC3E}">
        <p14:creationId xmlns:p14="http://schemas.microsoft.com/office/powerpoint/2010/main" val="2859165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30CD57-DA0A-428C-9011-457A396CA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6767" r="10488"/>
          <a:stretch/>
        </p:blipFill>
        <p:spPr>
          <a:xfrm>
            <a:off x="0" y="0"/>
            <a:ext cx="9061169" cy="5868738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466228-1DF2-4437-A88E-851F1C8243E7}"/>
              </a:ext>
            </a:extLst>
          </p:cNvPr>
          <p:cNvGrpSpPr/>
          <p:nvPr/>
        </p:nvGrpSpPr>
        <p:grpSpPr>
          <a:xfrm>
            <a:off x="5257800" y="723899"/>
            <a:ext cx="6830292" cy="4419600"/>
            <a:chOff x="5361708" y="914400"/>
            <a:chExt cx="6830292" cy="4419600"/>
          </a:xfrm>
        </p:grpSpPr>
        <p:sp>
          <p:nvSpPr>
            <p:cNvPr id="2" name="Rectangle: Diagonal Corners Snipped 1">
              <a:extLst>
                <a:ext uri="{FF2B5EF4-FFF2-40B4-BE49-F238E27FC236}">
                  <a16:creationId xmlns:a16="http://schemas.microsoft.com/office/drawing/2014/main" id="{E62F94EE-5169-4C50-A51A-40F4315439D2}"/>
                </a:ext>
              </a:extLst>
            </p:cNvPr>
            <p:cNvSpPr/>
            <p:nvPr/>
          </p:nvSpPr>
          <p:spPr>
            <a:xfrm rot="10800000">
              <a:off x="6096000" y="914400"/>
              <a:ext cx="6096000" cy="4038600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: Diagonal Corners Snipped 2">
              <a:extLst>
                <a:ext uri="{FF2B5EF4-FFF2-40B4-BE49-F238E27FC236}">
                  <a16:creationId xmlns:a16="http://schemas.microsoft.com/office/drawing/2014/main" id="{55F1CDFA-E432-469F-8883-558C891E721C}"/>
                </a:ext>
              </a:extLst>
            </p:cNvPr>
            <p:cNvSpPr/>
            <p:nvPr/>
          </p:nvSpPr>
          <p:spPr>
            <a:xfrm rot="10800000" flipV="1">
              <a:off x="5361708" y="1399886"/>
              <a:ext cx="5611092" cy="3934114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object 16">
            <a:extLst>
              <a:ext uri="{FF2B5EF4-FFF2-40B4-BE49-F238E27FC236}">
                <a16:creationId xmlns:a16="http://schemas.microsoft.com/office/drawing/2014/main" id="{0588FF86-B515-4813-956F-69DAC58BAE08}"/>
              </a:ext>
            </a:extLst>
          </p:cNvPr>
          <p:cNvSpPr txBox="1">
            <a:spLocks/>
          </p:cNvSpPr>
          <p:nvPr/>
        </p:nvSpPr>
        <p:spPr>
          <a:xfrm>
            <a:off x="5992091" y="2066121"/>
            <a:ext cx="620689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6000" kern="0" dirty="0">
                <a:solidFill>
                  <a:schemeClr val="bg1"/>
                </a:solidFill>
              </a:rPr>
              <a:t>R+I Unit</a:t>
            </a: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22F2688C-83B3-405A-AD7B-77AC4CAD0422}"/>
              </a:ext>
            </a:extLst>
          </p:cNvPr>
          <p:cNvSpPr txBox="1"/>
          <p:nvPr/>
        </p:nvSpPr>
        <p:spPr>
          <a:xfrm>
            <a:off x="5625231" y="4831171"/>
            <a:ext cx="3435938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1500" b="0" spc="-5" dirty="0">
                <a:solidFill>
                  <a:schemeClr val="bg1"/>
                </a:solidFill>
                <a:latin typeface="Gotham Narrow Book"/>
                <a:cs typeface="Gotham Narrow Book"/>
              </a:rPr>
              <a:t>Owen Zammit and Stephen Borg</a:t>
            </a:r>
            <a:endParaRPr sz="1500" dirty="0">
              <a:solidFill>
                <a:schemeClr val="bg1"/>
              </a:solidFill>
              <a:latin typeface="Gotham Narrow Book"/>
              <a:cs typeface="Gotham Narrow Book"/>
            </a:endParaRPr>
          </a:p>
        </p:txBody>
      </p:sp>
      <p:sp>
        <p:nvSpPr>
          <p:cNvPr id="9" name="Rettangolo 1">
            <a:extLst>
              <a:ext uri="{FF2B5EF4-FFF2-40B4-BE49-F238E27FC236}">
                <a16:creationId xmlns:a16="http://schemas.microsoft.com/office/drawing/2014/main" id="{4C685134-EE6D-4D43-8985-CCDD717AD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867400"/>
            <a:ext cx="368989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R: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1400" dirty="0">
                <a:solidFill>
                  <a:schemeClr val="accent1">
                    <a:lumMod val="50000"/>
                  </a:schemeClr>
                </a:solidFill>
              </a:rPr>
              <a:t>This is </a:t>
            </a:r>
            <a:r>
              <a:rPr lang="en-GB" altLang="it-IT" sz="1400" dirty="0">
                <a:solidFill>
                  <a:schemeClr val="accent1">
                    <a:lumMod val="50000"/>
                  </a:schemeClr>
                </a:solidFill>
              </a:rPr>
              <a:t>preliminary information that is subject to change according to rules of each Call launched.</a:t>
            </a:r>
          </a:p>
        </p:txBody>
      </p:sp>
    </p:spTree>
    <p:extLst>
      <p:ext uri="{BB962C8B-B14F-4D97-AF65-F5344CB8AC3E}">
        <p14:creationId xmlns:p14="http://schemas.microsoft.com/office/powerpoint/2010/main" val="897238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30CD57-DA0A-428C-9011-457A396CA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6767" r="10488"/>
          <a:stretch/>
        </p:blipFill>
        <p:spPr>
          <a:xfrm>
            <a:off x="0" y="0"/>
            <a:ext cx="9061169" cy="5868738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466228-1DF2-4437-A88E-851F1C8243E7}"/>
              </a:ext>
            </a:extLst>
          </p:cNvPr>
          <p:cNvGrpSpPr/>
          <p:nvPr/>
        </p:nvGrpSpPr>
        <p:grpSpPr>
          <a:xfrm>
            <a:off x="5257800" y="723899"/>
            <a:ext cx="6830292" cy="4419600"/>
            <a:chOff x="5361708" y="914400"/>
            <a:chExt cx="6830292" cy="4419600"/>
          </a:xfrm>
        </p:grpSpPr>
        <p:sp>
          <p:nvSpPr>
            <p:cNvPr id="2" name="Rectangle: Diagonal Corners Snipped 1">
              <a:extLst>
                <a:ext uri="{FF2B5EF4-FFF2-40B4-BE49-F238E27FC236}">
                  <a16:creationId xmlns:a16="http://schemas.microsoft.com/office/drawing/2014/main" id="{E62F94EE-5169-4C50-A51A-40F4315439D2}"/>
                </a:ext>
              </a:extLst>
            </p:cNvPr>
            <p:cNvSpPr/>
            <p:nvPr/>
          </p:nvSpPr>
          <p:spPr>
            <a:xfrm rot="10800000">
              <a:off x="6096000" y="914400"/>
              <a:ext cx="6096000" cy="4038600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: Diagonal Corners Snipped 2">
              <a:extLst>
                <a:ext uri="{FF2B5EF4-FFF2-40B4-BE49-F238E27FC236}">
                  <a16:creationId xmlns:a16="http://schemas.microsoft.com/office/drawing/2014/main" id="{55F1CDFA-E432-469F-8883-558C891E721C}"/>
                </a:ext>
              </a:extLst>
            </p:cNvPr>
            <p:cNvSpPr/>
            <p:nvPr/>
          </p:nvSpPr>
          <p:spPr>
            <a:xfrm rot="10800000" flipV="1">
              <a:off x="5361708" y="1399886"/>
              <a:ext cx="5611092" cy="3934114"/>
            </a:xfrm>
            <a:prstGeom prst="snip2DiagRect">
              <a:avLst>
                <a:gd name="adj1" fmla="val 0"/>
                <a:gd name="adj2" fmla="val 15158"/>
              </a:avLst>
            </a:prstGeom>
            <a:solidFill>
              <a:srgbClr val="00AEEF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object 16">
            <a:extLst>
              <a:ext uri="{FF2B5EF4-FFF2-40B4-BE49-F238E27FC236}">
                <a16:creationId xmlns:a16="http://schemas.microsoft.com/office/drawing/2014/main" id="{0588FF86-B515-4813-956F-69DAC58BAE08}"/>
              </a:ext>
            </a:extLst>
          </p:cNvPr>
          <p:cNvSpPr txBox="1">
            <a:spLocks/>
          </p:cNvSpPr>
          <p:nvPr/>
        </p:nvSpPr>
        <p:spPr>
          <a:xfrm>
            <a:off x="6248399" y="2066121"/>
            <a:ext cx="5950587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6000" kern="0" dirty="0">
                <a:solidFill>
                  <a:schemeClr val="bg1"/>
                </a:solidFill>
              </a:rPr>
              <a:t>Framework Programme Unit</a:t>
            </a: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22F2688C-83B3-405A-AD7B-77AC4CAD0422}"/>
              </a:ext>
            </a:extLst>
          </p:cNvPr>
          <p:cNvSpPr txBox="1"/>
          <p:nvPr/>
        </p:nvSpPr>
        <p:spPr>
          <a:xfrm>
            <a:off x="5625231" y="4831171"/>
            <a:ext cx="3435938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1500" b="0" spc="-5" dirty="0">
                <a:solidFill>
                  <a:schemeClr val="bg1"/>
                </a:solidFill>
                <a:latin typeface="Gotham Narrow Book"/>
                <a:cs typeface="Gotham Narrow Book"/>
              </a:rPr>
              <a:t>Martin Vieira and Mark Meilak</a:t>
            </a:r>
            <a:endParaRPr sz="1500" dirty="0">
              <a:solidFill>
                <a:schemeClr val="bg1"/>
              </a:solidFill>
              <a:latin typeface="Gotham Narrow Book"/>
              <a:cs typeface="Gotham Narrow Book"/>
            </a:endParaRPr>
          </a:p>
        </p:txBody>
      </p:sp>
      <p:sp>
        <p:nvSpPr>
          <p:cNvPr id="9" name="Rettangolo 1">
            <a:extLst>
              <a:ext uri="{FF2B5EF4-FFF2-40B4-BE49-F238E27FC236}">
                <a16:creationId xmlns:a16="http://schemas.microsoft.com/office/drawing/2014/main" id="{4C685134-EE6D-4D43-8985-CCDD717AD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867400"/>
            <a:ext cx="368989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it-IT" altLang="it-IT" sz="1400" dirty="0">
                <a:solidFill>
                  <a:schemeClr val="accent1">
                    <a:lumMod val="50000"/>
                  </a:schemeClr>
                </a:solidFill>
              </a:rPr>
              <a:t>R:</a:t>
            </a:r>
            <a:r>
              <a:rPr lang="x-none" alt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1400" dirty="0">
                <a:solidFill>
                  <a:schemeClr val="accent1">
                    <a:lumMod val="50000"/>
                  </a:schemeClr>
                </a:solidFill>
              </a:rPr>
              <a:t>This is </a:t>
            </a:r>
            <a:r>
              <a:rPr lang="en-GB" altLang="it-IT" sz="1400" dirty="0">
                <a:solidFill>
                  <a:schemeClr val="accent1">
                    <a:lumMod val="50000"/>
                  </a:schemeClr>
                </a:solidFill>
              </a:rPr>
              <a:t>preliminary information that is subject to change according to rules of each Call launched.</a:t>
            </a:r>
          </a:p>
        </p:txBody>
      </p:sp>
    </p:spTree>
    <p:extLst>
      <p:ext uri="{BB962C8B-B14F-4D97-AF65-F5344CB8AC3E}">
        <p14:creationId xmlns:p14="http://schemas.microsoft.com/office/powerpoint/2010/main" val="417520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6">
            <a:extLst>
              <a:ext uri="{FF2B5EF4-FFF2-40B4-BE49-F238E27FC236}">
                <a16:creationId xmlns:a16="http://schemas.microsoft.com/office/drawing/2014/main" id="{29582666-17B1-4054-9C56-8428727D16CC}"/>
              </a:ext>
            </a:extLst>
          </p:cNvPr>
          <p:cNvSpPr txBox="1">
            <a:spLocks/>
          </p:cNvSpPr>
          <p:nvPr/>
        </p:nvSpPr>
        <p:spPr>
          <a:xfrm>
            <a:off x="609600" y="363452"/>
            <a:ext cx="609600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kern="0" dirty="0">
                <a:solidFill>
                  <a:srgbClr val="00AEEF"/>
                </a:solidFill>
              </a:rPr>
              <a:t>Horizon Europe – 2021-2027</a:t>
            </a:r>
          </a:p>
        </p:txBody>
      </p:sp>
      <p:pic>
        <p:nvPicPr>
          <p:cNvPr id="4" name="Google Shape;532;p60">
            <a:extLst>
              <a:ext uri="{FF2B5EF4-FFF2-40B4-BE49-F238E27FC236}">
                <a16:creationId xmlns:a16="http://schemas.microsoft.com/office/drawing/2014/main" id="{3D261580-15DD-4876-AF8F-3C7D9AACDD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19174"/>
          <a:stretch/>
        </p:blipFill>
        <p:spPr>
          <a:xfrm>
            <a:off x="76200" y="1219200"/>
            <a:ext cx="10896758" cy="5287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7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6">
            <a:extLst>
              <a:ext uri="{FF2B5EF4-FFF2-40B4-BE49-F238E27FC236}">
                <a16:creationId xmlns:a16="http://schemas.microsoft.com/office/drawing/2014/main" id="{29582666-17B1-4054-9C56-8428727D16CC}"/>
              </a:ext>
            </a:extLst>
          </p:cNvPr>
          <p:cNvSpPr txBox="1">
            <a:spLocks/>
          </p:cNvSpPr>
          <p:nvPr/>
        </p:nvSpPr>
        <p:spPr>
          <a:xfrm>
            <a:off x="609600" y="363452"/>
            <a:ext cx="609600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231F20"/>
                </a:solidFill>
                <a:latin typeface="Gotham Narrow Ultra"/>
                <a:ea typeface="+mj-ea"/>
                <a:cs typeface="Gotham Narrow Ultr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kern="0" dirty="0">
                <a:solidFill>
                  <a:srgbClr val="00AEEF"/>
                </a:solidFill>
              </a:rPr>
              <a:t>Pillar II: Eligibility criteria</a:t>
            </a:r>
          </a:p>
        </p:txBody>
      </p:sp>
      <p:sp>
        <p:nvSpPr>
          <p:cNvPr id="5" name="Google Shape;138;p18">
            <a:extLst>
              <a:ext uri="{FF2B5EF4-FFF2-40B4-BE49-F238E27FC236}">
                <a16:creationId xmlns:a16="http://schemas.microsoft.com/office/drawing/2014/main" id="{7A32D895-ED3C-4677-BBB7-014AA2F84C85}"/>
              </a:ext>
            </a:extLst>
          </p:cNvPr>
          <p:cNvSpPr txBox="1"/>
          <p:nvPr/>
        </p:nvSpPr>
        <p:spPr>
          <a:xfrm>
            <a:off x="666116" y="1487674"/>
            <a:ext cx="5429884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•"/>
            </a:pPr>
            <a:r>
              <a:rPr lang="en-GB" sz="15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legal entities from 3 different Member States or Associated Countries* and with at least </a:t>
            </a:r>
            <a:r>
              <a:rPr lang="en-GB" sz="1500" b="1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 </a:t>
            </a:r>
            <a:r>
              <a:rPr lang="en-GB" sz="15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them established in a </a:t>
            </a:r>
            <a:r>
              <a:rPr lang="en-GB" sz="1500" b="1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 State</a:t>
            </a:r>
            <a:r>
              <a:rPr lang="en-GB" sz="15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5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•"/>
            </a:pPr>
            <a:r>
              <a:rPr lang="en-GB" sz="15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may bring on board other partners from any country;</a:t>
            </a:r>
            <a:endParaRPr sz="15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•"/>
            </a:pPr>
            <a:r>
              <a:rPr lang="en-GB" sz="15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Allocate necessary resources for the duration of the project;</a:t>
            </a:r>
            <a:endParaRPr sz="1100" dirty="0"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•"/>
            </a:pPr>
            <a:r>
              <a:rPr lang="en-GB" sz="15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from 2022, Gender Equality Plans will be an eligibility criteria for public bodies, research organisations and higher education institutions. </a:t>
            </a:r>
            <a:endParaRPr sz="15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500"/>
              <a:buFont typeface="Arial"/>
              <a:buChar char="•"/>
            </a:pPr>
            <a:r>
              <a:rPr lang="en-GB" sz="15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Always check the HE General Annexes for the updated list of Associate Countries.</a:t>
            </a:r>
            <a:endParaRPr sz="15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Rectangle: Diagonal Corners Snipped 6" descr="A wall covered with sticky notes.">
            <a:extLst>
              <a:ext uri="{FF2B5EF4-FFF2-40B4-BE49-F238E27FC236}">
                <a16:creationId xmlns:a16="http://schemas.microsoft.com/office/drawing/2014/main" id="{D5828E07-A51F-4A2C-AE4A-71E29C24079C}"/>
              </a:ext>
            </a:extLst>
          </p:cNvPr>
          <p:cNvSpPr/>
          <p:nvPr/>
        </p:nvSpPr>
        <p:spPr>
          <a:xfrm>
            <a:off x="6858000" y="914885"/>
            <a:ext cx="5252703" cy="5486400"/>
          </a:xfrm>
          <a:prstGeom prst="snip2Diag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054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1407</TotalTime>
  <Words>1846</Words>
  <Application>Microsoft Office PowerPoint</Application>
  <PresentationFormat>Widescreen</PresentationFormat>
  <Paragraphs>247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Gotham Narrow</vt:lpstr>
      <vt:lpstr>Gotham Narrow Bold</vt:lpstr>
      <vt:lpstr>Gotham Narrow Book</vt:lpstr>
      <vt:lpstr>Gotham Narrow Ultra</vt:lpstr>
      <vt:lpstr>Helvetica Neue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Martin Vieira</cp:lastModifiedBy>
  <cp:revision>66</cp:revision>
  <dcterms:created xsi:type="dcterms:W3CDTF">2021-09-20T13:40:39Z</dcterms:created>
  <dcterms:modified xsi:type="dcterms:W3CDTF">2021-12-14T12:40:56Z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2021-09-20T00:00:00Z</vt:filetime>
  </property>
  <property fmtid="{D5CDD505-2E9C-101B-9397-08002B2CF9AE}" pid="3" name="Creator">
    <vt:lpwstr>Adobe InDesign 16.1 (Windows)</vt:lpwstr>
  </property>
  <property fmtid="{D5CDD505-2E9C-101B-9397-08002B2CF9AE}" pid="4" name="LastSaved">
    <vt:filetime>2021-09-20T00:00:00Z</vt:filetime>
  </property>
</Properties>
</file>