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8" r:id="rId4"/>
    <p:sldId id="260" r:id="rId5"/>
    <p:sldId id="272" r:id="rId6"/>
    <p:sldId id="270" r:id="rId7"/>
    <p:sldId id="276" r:id="rId8"/>
    <p:sldId id="294" r:id="rId9"/>
    <p:sldId id="284" r:id="rId10"/>
    <p:sldId id="285" r:id="rId11"/>
    <p:sldId id="295" r:id="rId12"/>
    <p:sldId id="287" r:id="rId13"/>
    <p:sldId id="289" r:id="rId14"/>
    <p:sldId id="29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C37"/>
    <a:srgbClr val="402A78"/>
    <a:srgbClr val="00A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92"/>
    <p:restoredTop sz="94650"/>
  </p:normalViewPr>
  <p:slideViewPr>
    <p:cSldViewPr snapToGrid="0" snapToObjects="1">
      <p:cViewPr varScale="1">
        <p:scale>
          <a:sx n="73" d="100"/>
          <a:sy n="73" d="100"/>
        </p:scale>
        <p:origin x="208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36E0-56DE-2240-9940-6D3FE6C07735}" type="datetimeFigureOut">
              <a:rPr lang="en-US" smtClean="0"/>
              <a:t>9/9/21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5072-3A3F-FB4F-AF4A-9EEEE4BF8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5033-03DD-2147-83CF-D413F5CF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3258C-267A-FA48-A4D5-D56A77C5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6B61-1C3B-064E-AA5A-2E58DA08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17FF-FBFA-9B45-913F-EC193B71D19F}" type="datetime1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B808-9C63-A740-A1B0-4C9D13F6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6E075-AAA2-4A4A-BCD0-AADEA8AC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8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4EF90-A51A-1C42-B6A9-00B0EE98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4A2C-4BC3-5C44-B72B-C53F9CFFB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36C4D-D136-9745-BB01-79D23FA9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4530C-87F0-1043-80BF-0CED3C3B685B}" type="datetime1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B6A0-5FE3-4C46-97A4-FED877CC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9BEA6-6F8E-DD46-A9C4-B89448D1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CC96ED-FBC2-184D-B4AF-51EC98169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72DB1-F56F-854C-B853-B77E53645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8EB6-2D3D-A344-86F7-4A5703A3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26A0-7DB4-F34B-A062-D6EBAC924547}" type="datetime1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D3C72-D42A-0B46-A138-8ECAFB5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EBE96-58F5-C741-B098-09896286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A1BA-81A3-5C46-90A4-8F31683A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BAD0-C34B-5147-9822-4CDCFAA9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CD555-EA54-D743-AB3D-C15D6844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5CB3-D81F-8B4E-9E76-8DB28E62136C}" type="datetime1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8CF8-716E-E141-84A4-C4D72E8B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64EF-93ED-F848-B40D-932819FA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A327-095D-C847-8489-B170BFF5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18081-545D-8847-A951-BA086BFA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C8CE0-8FCC-5B4D-8D51-5541364D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C73-EB16-834F-AEFF-76EE03137EF4}" type="datetime1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E628-6D4C-7B41-ABF2-CE1C1066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2783-90F2-9A41-9322-9FEC9EC1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BBAA-698A-3845-AF0B-13AC71A2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7237-806A-ED4B-BB12-C7838A586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6467-9591-EB42-AC22-C4653B6D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EFD33-E277-1541-8038-A522FBFC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FFF3-C9E1-B049-88A1-A917B10A8012}" type="datetime1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6C96D-7099-9942-90E4-2D6F4FE3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99DAF-608C-DB4A-94A5-F7FAA6D3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E565-0339-6F4F-88AD-80E7A67B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2110-CFA0-004E-AA67-56642729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2078-FC19-3E44-B3E4-C224096D0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F5991-C1D9-7C4A-A169-126D0DA76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04E04-B610-DC46-B694-58C0B1817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4410F-BAE1-E644-8B00-C14FE8EE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564F-6400-FA4C-8AD4-80E331EF87E3}" type="datetime1">
              <a:rPr lang="en-US" smtClean="0"/>
              <a:t>9/9/21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ABE0C-EF4A-654C-B57D-E7C2017D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32D62-EA70-6D4F-A928-A07EDBBF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4B29-FB62-0C46-8078-1D48570FA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1B90D-1AE3-424A-B052-DA54D522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3CC-5C3B-854F-BD06-01F0AB632AF3}" type="datetime1">
              <a:rPr lang="en-US" smtClean="0"/>
              <a:t>9/9/21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9043A-D9B6-8942-8F4C-6FEBDF2C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B6CFF-F894-5047-BD77-2F3D010B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7B44B-5407-1A48-A4F4-DABF492B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EC70-75E1-2340-B0C6-5C7FE9F44183}" type="datetime1">
              <a:rPr lang="en-US" smtClean="0"/>
              <a:t>9/9/21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46F12-C6E6-5B45-8087-C30DF46F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C8155-2554-B246-B892-83608AA8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DD89-FA0E-AD4D-8C1A-02297654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7B51-FD68-1E4F-9A73-AE6EA360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6D11-3B0F-6F4C-96A9-8D02FE757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B7B7C-676B-0F44-9AF7-EFCBD506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E672-10DB-7647-8127-0A5D524230C4}" type="datetime1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5C809-7010-5141-9AE5-E8EE46F6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6119C-619F-224B-991B-9BF85914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1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7E90-277E-4F48-BFD6-62DE404F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74AD2-B499-CE43-A766-6F1C7B023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6D233-4B10-BA42-967E-82BF69BF3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99B28-D708-0E46-84AE-DB2E1D51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16FB-F6CD-5C48-97F6-62EF10591852}" type="datetime1">
              <a:rPr lang="en-US" smtClean="0"/>
              <a:t>9/9/21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8D506-168D-CF44-9FE9-DFBC0E5B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Budget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58AAB-8B5F-B944-B7D3-1125B29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78D1E4-0A7A-CC41-AF5C-72BE9ACB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DDED4-681D-FE40-B0BD-8DC7D17F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7B37-2713-9146-A87E-CA4A90012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B24D-B8B0-3648-A239-8DF1764A6947}" type="datetime1">
              <a:rPr lang="en-US" smtClean="0"/>
              <a:t>9/9/21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90B9-7D0A-6C4E-B415-3FFF07248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Budget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AAB4-EFC5-2D42-8FC7-651D30F09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EED6-0291-4044-8CE1-30B973F56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abian.demicoli@smechamber.mt" TargetMode="External"/><Relationship Id="rId2" Type="http://schemas.openxmlformats.org/officeDocument/2006/relationships/hyperlink" Target="mailto:Abigail.mamo@smechamber.m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307"/>
            <a:ext cx="9144000" cy="148251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venir Black" panose="02000503020000020003" pitchFamily="2" charset="0"/>
              </a:rPr>
              <a:t>BUDGET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F2D7C-E1A1-3343-AEBD-1D604BA0B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4995"/>
            <a:ext cx="9144000" cy="87788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Malta Chamber of SMEs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2F76-413D-7D40-9B04-43054A80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65796"/>
            <a:ext cx="5772954" cy="5126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402A78"/>
                </a:solidFill>
                <a:latin typeface="Avenir" panose="02000503020000020003" pitchFamily="2" charset="0"/>
              </a:rPr>
              <a:t>Addressing Shipping at Macro Level</a:t>
            </a:r>
            <a:endParaRPr lang="en-GB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solidFill>
                  <a:srgbClr val="00A2E0"/>
                </a:solidFill>
                <a:latin typeface="Avenir" panose="02000503020000020003" pitchFamily="2" charset="0"/>
              </a:rPr>
              <a:t>At EU level</a:t>
            </a:r>
            <a:r>
              <a:rPr lang="en-US" sz="2200" dirty="0">
                <a:solidFill>
                  <a:srgbClr val="00A2E0"/>
                </a:solidFill>
                <a:latin typeface="Avenir" panose="02000503020000020003" pitchFamily="2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2200" dirty="0">
              <a:solidFill>
                <a:srgbClr val="00A2E0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rgbClr val="00A2E0"/>
                </a:solidFill>
                <a:latin typeface="Avenir" panose="02000503020000020003" pitchFamily="2" charset="0"/>
              </a:rPr>
              <a:t>Shipping Agreements</a:t>
            </a:r>
          </a:p>
          <a:p>
            <a:pPr>
              <a:spcBef>
                <a:spcPts val="0"/>
              </a:spcBef>
            </a:pPr>
            <a:endParaRPr lang="en-GB" sz="18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>
                <a:solidFill>
                  <a:srgbClr val="402A78"/>
                </a:solidFill>
                <a:latin typeface="Avenir" panose="02000503020000020003" pitchFamily="2" charset="0"/>
              </a:rPr>
              <a:t>Incentives that would help </a:t>
            </a:r>
            <a:r>
              <a:rPr lang="en-GB" sz="2200" b="1" dirty="0">
                <a:solidFill>
                  <a:srgbClr val="402A78"/>
                </a:solidFill>
                <a:latin typeface="Avenir" panose="02000503020000020003" pitchFamily="2" charset="0"/>
              </a:rPr>
              <a:t>local businesses produce products</a:t>
            </a:r>
            <a:r>
              <a:rPr lang="en-GB" sz="2200" dirty="0">
                <a:solidFill>
                  <a:srgbClr val="402A78"/>
                </a:solidFill>
                <a:latin typeface="Avenir" panose="02000503020000020003" pitchFamily="2" charset="0"/>
              </a:rPr>
              <a:t> previously imported in a sustainable manner</a:t>
            </a:r>
            <a:r>
              <a:rPr lang="en-US" sz="2200" dirty="0">
                <a:solidFill>
                  <a:srgbClr val="402A78"/>
                </a:solidFill>
                <a:latin typeface="Avenir" panose="02000503020000020003" pitchFamily="2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GB" sz="22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>
                <a:solidFill>
                  <a:srgbClr val="402A78"/>
                </a:solidFill>
                <a:latin typeface="Avenir" panose="02000503020000020003" pitchFamily="2" charset="0"/>
              </a:rPr>
              <a:t>Malta to present its case at </a:t>
            </a:r>
            <a:r>
              <a:rPr lang="en-GB" sz="2200" b="1" dirty="0">
                <a:solidFill>
                  <a:srgbClr val="402A78"/>
                </a:solidFill>
                <a:latin typeface="Avenir" panose="02000503020000020003" pitchFamily="2" charset="0"/>
              </a:rPr>
              <a:t>EU level to get specific exemptions</a:t>
            </a:r>
            <a:r>
              <a:rPr lang="en-GB" sz="2200" dirty="0">
                <a:solidFill>
                  <a:srgbClr val="402A78"/>
                </a:solidFill>
                <a:latin typeface="Avenir" panose="02000503020000020003" pitchFamily="2" charset="0"/>
              </a:rPr>
              <a:t> on </a:t>
            </a:r>
            <a:r>
              <a:rPr lang="en-GB" sz="2200" b="1" dirty="0">
                <a:solidFill>
                  <a:srgbClr val="402A78"/>
                </a:solidFill>
                <a:latin typeface="Avenir" panose="02000503020000020003" pitchFamily="2" charset="0"/>
              </a:rPr>
              <a:t>Brexit</a:t>
            </a:r>
            <a:r>
              <a:rPr lang="en-GB" sz="2200" dirty="0">
                <a:solidFill>
                  <a:srgbClr val="402A78"/>
                </a:solidFill>
                <a:latin typeface="Avenir" panose="02000503020000020003" pitchFamily="2" charset="0"/>
              </a:rPr>
              <a:t> procedures</a:t>
            </a:r>
          </a:p>
          <a:p>
            <a:pPr>
              <a:spcBef>
                <a:spcPts val="0"/>
              </a:spcBef>
            </a:pPr>
            <a:endParaRPr lang="en-GB" sz="22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>
                <a:solidFill>
                  <a:srgbClr val="402A78"/>
                </a:solidFill>
                <a:latin typeface="Avenir" panose="02000503020000020003" pitchFamily="2" charset="0"/>
              </a:rPr>
              <a:t>Incentivise </a:t>
            </a:r>
            <a:r>
              <a:rPr lang="en-GB" sz="2200" b="1" dirty="0">
                <a:solidFill>
                  <a:srgbClr val="402A78"/>
                </a:solidFill>
                <a:latin typeface="Avenir" panose="02000503020000020003" pitchFamily="2" charset="0"/>
              </a:rPr>
              <a:t>Exports to Africa </a:t>
            </a:r>
            <a:r>
              <a:rPr lang="en-GB" sz="2200" dirty="0">
                <a:solidFill>
                  <a:srgbClr val="402A78"/>
                </a:solidFill>
                <a:latin typeface="Avenir" panose="02000503020000020003" pitchFamily="2" charset="0"/>
              </a:rPr>
              <a:t>through a state facilitated Guarantee Scheme or Insurance</a:t>
            </a:r>
            <a:endParaRPr lang="en-US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242280" y="-88900"/>
            <a:ext cx="6091434" cy="7073900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535879" y="1492443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5A484-4E13-DC43-B500-59D49E2D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9590" y="1538162"/>
            <a:ext cx="7737725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861828-9C09-A745-92D5-7D6F6C38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0631" y="6363710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02" y="494290"/>
            <a:ext cx="4834270" cy="1325563"/>
          </a:xfrm>
        </p:spPr>
        <p:txBody>
          <a:bodyPr/>
          <a:lstStyle/>
          <a:p>
            <a:pPr marL="9525"/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Imports &amp; Exports</a:t>
            </a:r>
          </a:p>
        </p:txBody>
      </p:sp>
    </p:spTree>
    <p:extLst>
      <p:ext uri="{BB962C8B-B14F-4D97-AF65-F5344CB8AC3E}">
        <p14:creationId xmlns:p14="http://schemas.microsoft.com/office/powerpoint/2010/main" val="383044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62" y="2589000"/>
            <a:ext cx="4141341" cy="2102034"/>
          </a:xfrm>
        </p:spPr>
        <p:txBody>
          <a:bodyPr>
            <a:normAutofit/>
          </a:bodyPr>
          <a:lstStyle/>
          <a:p>
            <a:pPr marL="9525"/>
            <a:r>
              <a:rPr lang="en-US" sz="4000" dirty="0">
                <a:solidFill>
                  <a:srgbClr val="402A78"/>
                </a:solidFill>
                <a:latin typeface="Avenir Next" panose="020B0503020202020204" pitchFamily="34" charset="0"/>
              </a:rPr>
              <a:t>Mitigating the </a:t>
            </a:r>
            <a:r>
              <a:rPr lang="en-US" sz="4000" dirty="0" err="1">
                <a:solidFill>
                  <a:srgbClr val="402A78"/>
                </a:solidFill>
                <a:latin typeface="Avenir Next" panose="020B0503020202020204" pitchFamily="34" charset="0"/>
              </a:rPr>
              <a:t>Greylisting</a:t>
            </a:r>
            <a:endParaRPr lang="en-US" sz="4000" dirty="0">
              <a:solidFill>
                <a:srgbClr val="402A78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1514525" y="4235002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5634681" y="0"/>
            <a:ext cx="6557319" cy="6858000"/>
          </a:xfrm>
          <a:prstGeom prst="rect">
            <a:avLst/>
          </a:prstGeom>
          <a:solidFill>
            <a:srgbClr val="FF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FCB7F5-A303-EE42-BFD7-17C739F15980}"/>
              </a:ext>
            </a:extLst>
          </p:cNvPr>
          <p:cNvSpPr txBox="1">
            <a:spLocks/>
          </p:cNvSpPr>
          <p:nvPr/>
        </p:nvSpPr>
        <p:spPr>
          <a:xfrm>
            <a:off x="5905036" y="1328351"/>
            <a:ext cx="6016607" cy="4201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en-US" sz="2200" b="1" dirty="0">
                <a:solidFill>
                  <a:srgbClr val="402A78"/>
                </a:solidFill>
                <a:latin typeface="Avenir Next" panose="020B0503020202020204" pitchFamily="34" charset="0"/>
              </a:rPr>
              <a:t>Institutional reforms</a:t>
            </a:r>
          </a:p>
          <a:p>
            <a:pPr marL="9525">
              <a:lnSpc>
                <a:spcPct val="100000"/>
              </a:lnSpc>
            </a:pPr>
            <a:endParaRPr lang="en-US" sz="2200" b="1" dirty="0">
              <a:solidFill>
                <a:srgbClr val="402A78"/>
              </a:solidFill>
              <a:latin typeface="Avenir Next" panose="020B0503020202020204" pitchFamily="34" charset="0"/>
            </a:endParaRPr>
          </a:p>
          <a:p>
            <a:pPr marL="2952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venir Next" panose="020B0503020202020204" pitchFamily="34" charset="0"/>
              </a:rPr>
              <a:t>Set up a </a:t>
            </a:r>
            <a:r>
              <a:rPr lang="en-US" sz="2200" b="1" dirty="0">
                <a:solidFill>
                  <a:schemeClr val="bg1"/>
                </a:solidFill>
                <a:latin typeface="Avenir Next" panose="020B0503020202020204" pitchFamily="34" charset="0"/>
              </a:rPr>
              <a:t>centralized system </a:t>
            </a:r>
          </a:p>
          <a:p>
            <a:pPr marL="2952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2952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venir Next" panose="020B0503020202020204" pitchFamily="34" charset="0"/>
              </a:rPr>
              <a:t>MBR </a:t>
            </a:r>
            <a:r>
              <a:rPr lang="en-US" sz="2200" dirty="0">
                <a:solidFill>
                  <a:schemeClr val="bg1"/>
                </a:solidFill>
                <a:latin typeface="Avenir Next" panose="020B0503020202020204" pitchFamily="34" charset="0"/>
              </a:rPr>
              <a:t>to become user centric and help in compliance efforts</a:t>
            </a:r>
          </a:p>
          <a:p>
            <a:pPr marL="2952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9525">
              <a:lnSpc>
                <a:spcPct val="100000"/>
              </a:lnSpc>
            </a:pPr>
            <a:r>
              <a:rPr lang="en-US" sz="2200" b="1" dirty="0">
                <a:solidFill>
                  <a:srgbClr val="402A78"/>
                </a:solidFill>
                <a:latin typeface="Avenir Next" panose="020B0503020202020204" pitchFamily="34" charset="0"/>
              </a:rPr>
              <a:t>A specific grant </a:t>
            </a:r>
            <a:r>
              <a:rPr lang="en-US" sz="2200" dirty="0">
                <a:solidFill>
                  <a:srgbClr val="402A78"/>
                </a:solidFill>
                <a:latin typeface="Avenir Next" panose="020B0503020202020204" pitchFamily="34" charset="0"/>
              </a:rPr>
              <a:t>should be made available </a:t>
            </a:r>
            <a:r>
              <a:rPr lang="en-US" sz="2200" b="1" dirty="0">
                <a:solidFill>
                  <a:srgbClr val="402A78"/>
                </a:solidFill>
                <a:latin typeface="Avenir Next" panose="020B0503020202020204" pitchFamily="34" charset="0"/>
              </a:rPr>
              <a:t>for CSPs and other service providers to invest and upgrade their due diligence system</a:t>
            </a:r>
            <a:endParaRPr lang="en-US" sz="2200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F8EB7-5C6E-594C-8ACA-C366295C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3862" y="6373934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pic>
        <p:nvPicPr>
          <p:cNvPr id="7" name="Graphic 6" descr="Clipboard Ticked with solid fill">
            <a:extLst>
              <a:ext uri="{FF2B5EF4-FFF2-40B4-BE49-F238E27FC236}">
                <a16:creationId xmlns:a16="http://schemas.microsoft.com/office/drawing/2014/main" id="{F8740832-5859-6E46-A453-F0CC7C855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8509" y="853565"/>
            <a:ext cx="1670706" cy="16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6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0" y="-15750"/>
            <a:ext cx="7156938" cy="6873750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9E602C-1863-0444-90E9-18DC47C4E056}"/>
              </a:ext>
            </a:extLst>
          </p:cNvPr>
          <p:cNvSpPr txBox="1">
            <a:spLocks/>
          </p:cNvSpPr>
          <p:nvPr/>
        </p:nvSpPr>
        <p:spPr>
          <a:xfrm>
            <a:off x="158261" y="896908"/>
            <a:ext cx="6840416" cy="5327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en-GB" sz="2200" dirty="0">
                <a:solidFill>
                  <a:srgbClr val="FF6C37"/>
                </a:solidFill>
                <a:latin typeface="Avenir" panose="02000503020000020003" pitchFamily="2" charset="0"/>
              </a:rPr>
              <a:t>Electric Vehicles</a:t>
            </a:r>
          </a:p>
          <a:p>
            <a:pPr marL="9525">
              <a:lnSpc>
                <a:spcPct val="100000"/>
              </a:lnSpc>
            </a:pPr>
            <a:endParaRPr lang="en-GB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More aggressive grants to 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purchase EVs </a:t>
            </a: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Create opportunities for companies 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to invest in multiple charging stations in several spots</a:t>
            </a: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Incentives to install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 charging points within their business </a:t>
            </a: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(fast chargers in particular)</a:t>
            </a: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>
              <a:lnSpc>
                <a:spcPct val="100000"/>
              </a:lnSpc>
            </a:pPr>
            <a:r>
              <a:rPr lang="en-GB" sz="2200" dirty="0">
                <a:solidFill>
                  <a:srgbClr val="FF6C37"/>
                </a:solidFill>
                <a:latin typeface="Avenir" panose="02000503020000020003" pitchFamily="2" charset="0"/>
              </a:rPr>
              <a:t>Replacement of vehicles</a:t>
            </a:r>
          </a:p>
          <a:p>
            <a:pPr marL="9525">
              <a:lnSpc>
                <a:spcPct val="100000"/>
              </a:lnSpc>
            </a:pPr>
            <a:endParaRPr lang="en-GB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Greener Special Type vehicles scheme should include the possibility to upgrade fleets to the latest Euro Engine</a:t>
            </a:r>
            <a:endParaRPr lang="en-GB" sz="22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Scrappage scheme should be extended to vehicles which are not for private use</a:t>
            </a: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3524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00133" y="2355607"/>
            <a:ext cx="3965033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" panose="02000503020000020003" pitchFamily="2" charset="0"/>
              </a:rPr>
              <a:t>Carbon-neutral strategy</a:t>
            </a:r>
            <a:endParaRPr lang="en-US" sz="39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F7499-A753-2245-B671-E178A9E5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6384" y="6441832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pic>
        <p:nvPicPr>
          <p:cNvPr id="11" name="Graphic 10" descr="Open hand with plant with solid fill">
            <a:extLst>
              <a:ext uri="{FF2B5EF4-FFF2-40B4-BE49-F238E27FC236}">
                <a16:creationId xmlns:a16="http://schemas.microsoft.com/office/drawing/2014/main" id="{3672F173-1C33-5D4C-8EF6-601558D0D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9345" y="813702"/>
            <a:ext cx="1283677" cy="1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2162906" y="0"/>
            <a:ext cx="10029093" cy="6858000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80" y="376752"/>
            <a:ext cx="1837927" cy="1325563"/>
          </a:xfrm>
        </p:spPr>
        <p:txBody>
          <a:bodyPr/>
          <a:lstStyle/>
          <a:p>
            <a:pPr marL="9525"/>
            <a:r>
              <a:rPr lang="en-US" dirty="0" err="1">
                <a:solidFill>
                  <a:srgbClr val="402A78"/>
                </a:solidFill>
                <a:latin typeface="Avenir Next" panose="020B0503020202020204" pitchFamily="34" charset="0"/>
              </a:rPr>
              <a:t>Gozo</a:t>
            </a:r>
            <a:endParaRPr lang="en-US" dirty="0">
              <a:solidFill>
                <a:srgbClr val="402A78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32F76-413D-7D40-9B04-43054A80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434" y="500961"/>
            <a:ext cx="9100038" cy="59185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FF6C37"/>
                </a:solidFill>
                <a:latin typeface="Avenir" panose="02000503020000020003" pitchFamily="2" charset="0"/>
              </a:rPr>
              <a:t>Development</a:t>
            </a:r>
            <a:endParaRPr lang="mt-MT" sz="2200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t-MT" sz="2200" dirty="0">
                <a:solidFill>
                  <a:schemeClr val="bg1"/>
                </a:solidFill>
                <a:latin typeface="Avenir" panose="02000503020000020003" pitchFamily="2" charset="0"/>
              </a:rPr>
              <a:t>No more buildings in ODZ areas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t-MT" sz="2200" dirty="0">
                <a:solidFill>
                  <a:schemeClr val="bg1"/>
                </a:solidFill>
                <a:latin typeface="Avenir" panose="02000503020000020003" pitchFamily="2" charset="0"/>
              </a:rPr>
              <a:t>Create a scheme specific for Gozo targeting the renovations of old unused houses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mt-MT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err="1">
                <a:solidFill>
                  <a:srgbClr val="FF6C37"/>
                </a:solidFill>
                <a:latin typeface="Avenir" panose="02000503020000020003" pitchFamily="2" charset="0"/>
              </a:rPr>
              <a:t>Digitalisation</a:t>
            </a:r>
            <a:r>
              <a:rPr lang="en-US" sz="2200" dirty="0">
                <a:solidFill>
                  <a:srgbClr val="FF6C37"/>
                </a:solidFill>
                <a:latin typeface="Avenir" panose="02000503020000020003" pitchFamily="2" charset="0"/>
              </a:rPr>
              <a:t> opportunities</a:t>
            </a:r>
            <a:endParaRPr lang="mt-MT" sz="2200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t-MT" sz="2200" dirty="0">
                <a:solidFill>
                  <a:schemeClr val="bg1"/>
                </a:solidFill>
                <a:latin typeface="Avenir" panose="02000503020000020003" pitchFamily="2" charset="0"/>
              </a:rPr>
              <a:t>Package to companies operating in Digital to open in Gozo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mt-MT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t-MT" sz="2200" dirty="0">
                <a:solidFill>
                  <a:srgbClr val="FF6C37"/>
                </a:solidFill>
                <a:latin typeface="Avenir" panose="02000503020000020003" pitchFamily="2" charset="0"/>
              </a:rPr>
              <a:t>Transport and Connectivity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t-MT" sz="2200" dirty="0">
                <a:solidFill>
                  <a:schemeClr val="bg1"/>
                </a:solidFill>
                <a:latin typeface="Avenir" panose="02000503020000020003" pitchFamily="2" charset="0"/>
              </a:rPr>
              <a:t>Re-start the air link connection with Malta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t-MT" sz="2200" dirty="0">
                <a:solidFill>
                  <a:schemeClr val="bg1"/>
                </a:solidFill>
                <a:latin typeface="Avenir" panose="02000503020000020003" pitchFamily="2" charset="0"/>
              </a:rPr>
              <a:t>Reduction in cost of ferry tickers for Maltese residents with electric vehicles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t-MT" sz="2200" dirty="0">
                <a:solidFill>
                  <a:schemeClr val="bg1"/>
                </a:solidFill>
                <a:latin typeface="Avenir" panose="02000503020000020003" pitchFamily="2" charset="0"/>
              </a:rPr>
              <a:t>Installation of electric chargers in all villages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mt-MT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t-MT" sz="2200" dirty="0">
                <a:solidFill>
                  <a:srgbClr val="FF6C37"/>
                </a:solidFill>
                <a:latin typeface="Avenir" panose="02000503020000020003" pitchFamily="2" charset="0"/>
              </a:rPr>
              <a:t>Infrustructure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venir" panose="02000503020000020003" pitchFamily="2" charset="0"/>
              </a:rPr>
              <a:t>Sustainable multi story car park in Victoria.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venir" panose="02000503020000020003" pitchFamily="2" charset="0"/>
              </a:rPr>
              <a:t>Start a process for the extension of the </a:t>
            </a:r>
            <a:r>
              <a:rPr lang="en-US" sz="2200" dirty="0" err="1">
                <a:solidFill>
                  <a:schemeClr val="bg1"/>
                </a:solidFill>
                <a:latin typeface="Avenir" panose="02000503020000020003" pitchFamily="2" charset="0"/>
              </a:rPr>
              <a:t>Mgarr</a:t>
            </a:r>
            <a:r>
              <a:rPr lang="en-US" sz="2200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venir" panose="02000503020000020003" pitchFamily="2" charset="0"/>
              </a:rPr>
              <a:t>Harbour</a:t>
            </a:r>
            <a:r>
              <a:rPr lang="en-US" sz="2200" dirty="0">
                <a:solidFill>
                  <a:schemeClr val="bg1"/>
                </a:solidFill>
                <a:latin typeface="Avenir" panose="02000503020000020003" pitchFamily="2" charset="0"/>
              </a:rPr>
              <a:t>. </a:t>
            </a:r>
            <a:endParaRPr lang="mt-MT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mt-MT" sz="18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465016" y="1265582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861828-9C09-A745-92D5-7D6F6C38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8231" y="6456188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A68DA-6490-7F40-AF12-E966522D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8947" y="1311301"/>
            <a:ext cx="773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D0DA8-FCF4-6648-8A4A-03CDD28C8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70307"/>
            <a:ext cx="9144000" cy="1482512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venir Black" panose="02000503020000020003" pitchFamily="2" charset="0"/>
              </a:rPr>
              <a:t>BUDGET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F2D7C-E1A1-3343-AEBD-1D604BA0B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3015"/>
            <a:ext cx="9144000" cy="8398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Light" panose="020B0402020203020204" pitchFamily="34" charset="77"/>
              </a:rPr>
              <a:t>Malta Chamber of SMEs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B8F26-CE53-8D41-A7FA-35398B33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492126"/>
            <a:ext cx="1825625" cy="6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3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140" y="1495168"/>
            <a:ext cx="2926650" cy="3867664"/>
          </a:xfrm>
        </p:spPr>
        <p:txBody>
          <a:bodyPr anchor="ctr">
            <a:noAutofit/>
          </a:bodyPr>
          <a:lstStyle/>
          <a:p>
            <a:pPr marL="9525">
              <a:lnSpc>
                <a:spcPct val="150000"/>
              </a:lnSpc>
            </a:pPr>
            <a: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  <a:t>Contact</a:t>
            </a:r>
            <a:b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b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  <a:t>CEO – </a:t>
            </a:r>
            <a:r>
              <a:rPr lang="en-US" sz="1400" b="1" dirty="0" err="1">
                <a:solidFill>
                  <a:srgbClr val="402A78"/>
                </a:solidFill>
                <a:latin typeface="Avenir Next" panose="020B0503020202020204" pitchFamily="34" charset="0"/>
              </a:rPr>
              <a:t>Ms</a:t>
            </a:r>
            <a: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  <a:t> Abigail </a:t>
            </a:r>
            <a:r>
              <a:rPr lang="en-US" sz="1400" b="1" dirty="0" err="1">
                <a:solidFill>
                  <a:srgbClr val="402A78"/>
                </a:solidFill>
                <a:latin typeface="Avenir Next" panose="020B0503020202020204" pitchFamily="34" charset="0"/>
              </a:rPr>
              <a:t>Agius</a:t>
            </a:r>
            <a: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  <a:t> Mamo</a:t>
            </a:r>
            <a:b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r>
              <a:rPr lang="en-US" sz="1400" dirty="0">
                <a:solidFill>
                  <a:srgbClr val="402A78"/>
                </a:solidFill>
                <a:latin typeface="Avenir Next" panose="020B0503020202020204" pitchFamily="34" charset="0"/>
                <a:hlinkClick r:id="rId2"/>
              </a:rPr>
              <a:t>Abigail.mamo@smechamber.mt</a:t>
            </a:r>
            <a:br>
              <a:rPr lang="en-US" sz="1400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b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b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  <a:t>Head of EU Affairs and Communication</a:t>
            </a:r>
            <a:b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r>
              <a:rPr lang="en-US" sz="1400" dirty="0">
                <a:solidFill>
                  <a:srgbClr val="402A78"/>
                </a:solidFill>
                <a:latin typeface="Avenir Next" panose="020B0503020202020204" pitchFamily="34" charset="0"/>
                <a:hlinkClick r:id="rId3"/>
              </a:rPr>
              <a:t>fabian.demicoli@smechamber.mt</a:t>
            </a:r>
            <a:br>
              <a:rPr lang="en-US" sz="1400" b="1" dirty="0">
                <a:solidFill>
                  <a:srgbClr val="402A78"/>
                </a:solidFill>
                <a:latin typeface="Avenir Next" panose="020B0503020202020204" pitchFamily="34" charset="0"/>
              </a:rPr>
            </a:br>
            <a:endParaRPr lang="en-US" sz="1400" dirty="0">
              <a:solidFill>
                <a:srgbClr val="402A78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01601" y="-107950"/>
            <a:ext cx="8541265" cy="7073900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5811A3-B2CD-0D48-9BCB-979ADD05DD34}"/>
              </a:ext>
            </a:extLst>
          </p:cNvPr>
          <p:cNvSpPr txBox="1">
            <a:spLocks/>
          </p:cNvSpPr>
          <p:nvPr/>
        </p:nvSpPr>
        <p:spPr>
          <a:xfrm>
            <a:off x="5719119" y="2745593"/>
            <a:ext cx="2434281" cy="136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Avenir Next" panose="020B0503020202020204" pitchFamily="34" charset="0"/>
              </a:rPr>
              <a:t>For more information visit: </a:t>
            </a:r>
            <a:r>
              <a:rPr lang="en-US" sz="14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www.smechamber.mt</a:t>
            </a:r>
            <a:endParaRPr lang="en-US" sz="1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FB9FD-4E11-234A-BBF9-82B7231B7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5137" y="1457386"/>
            <a:ext cx="8121137" cy="7197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B05BC-7DB1-6B4C-906B-7E834918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6259" y="6424478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</p:spTree>
    <p:extLst>
      <p:ext uri="{BB962C8B-B14F-4D97-AF65-F5344CB8AC3E}">
        <p14:creationId xmlns:p14="http://schemas.microsoft.com/office/powerpoint/2010/main" val="210029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-1215013" y="-97972"/>
            <a:ext cx="7035046" cy="7053943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B05BC-7DB1-6B4C-906B-7E834918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8914" y="6356350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EB54B-1DAB-C04A-91A4-C06E4A1B4F15}"/>
              </a:ext>
            </a:extLst>
          </p:cNvPr>
          <p:cNvSpPr txBox="1">
            <a:spLocks/>
          </p:cNvSpPr>
          <p:nvPr/>
        </p:nvSpPr>
        <p:spPr>
          <a:xfrm>
            <a:off x="2543062" y="2656190"/>
            <a:ext cx="29106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4500" b="1" dirty="0">
                <a:solidFill>
                  <a:srgbClr val="FF6C37"/>
                </a:solidFill>
                <a:latin typeface="Avenir Next" panose="020B0503020202020204" pitchFamily="34" charset="0"/>
              </a:rPr>
              <a:t>26</a:t>
            </a:r>
          </a:p>
          <a:p>
            <a:pPr lvl="0" algn="r"/>
            <a:r>
              <a:rPr lang="en-US" sz="4500" b="1" dirty="0">
                <a:solidFill>
                  <a:srgbClr val="FF6C37"/>
                </a:solidFill>
                <a:latin typeface="Avenir Next" panose="020B0503020202020204" pitchFamily="34" charset="0"/>
              </a:rPr>
              <a:t>Proposals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B3BF77-7E58-B34D-9564-2DB2B837341B}"/>
              </a:ext>
            </a:extLst>
          </p:cNvPr>
          <p:cNvSpPr txBox="1">
            <a:spLocks/>
          </p:cNvSpPr>
          <p:nvPr/>
        </p:nvSpPr>
        <p:spPr>
          <a:xfrm>
            <a:off x="6215449" y="395412"/>
            <a:ext cx="5976552" cy="5763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dirty="0">
                <a:solidFill>
                  <a:srgbClr val="402A78"/>
                </a:solidFill>
                <a:latin typeface="Avenir Next" panose="020B0503020202020204" pitchFamily="34" charset="0"/>
              </a:rPr>
              <a:t>Accelerate Economic Recovery</a:t>
            </a:r>
          </a:p>
          <a:p>
            <a:pPr lvl="0"/>
            <a:endParaRPr lang="en-US" sz="4000" dirty="0">
              <a:solidFill>
                <a:srgbClr val="402A78"/>
              </a:solidFill>
              <a:latin typeface="Avenir Next" panose="020B0503020202020204" pitchFamily="34" charset="0"/>
            </a:endParaRPr>
          </a:p>
          <a:p>
            <a:pPr lvl="0"/>
            <a:r>
              <a:rPr lang="en-US" sz="4000" dirty="0">
                <a:solidFill>
                  <a:srgbClr val="402A78"/>
                </a:solidFill>
                <a:latin typeface="Avenir Next" panose="020B0503020202020204" pitchFamily="34" charset="0"/>
              </a:rPr>
              <a:t>Future Proof</a:t>
            </a:r>
          </a:p>
          <a:p>
            <a:pPr lvl="0"/>
            <a:endParaRPr lang="en-US" sz="4000" dirty="0">
              <a:solidFill>
                <a:srgbClr val="402A78"/>
              </a:solidFill>
              <a:latin typeface="Avenir Next" panose="020B0503020202020204" pitchFamily="34" charset="0"/>
            </a:endParaRPr>
          </a:p>
          <a:p>
            <a:pPr lvl="0"/>
            <a:r>
              <a:rPr lang="en-US" sz="4000" dirty="0">
                <a:solidFill>
                  <a:srgbClr val="402A78"/>
                </a:solidFill>
                <a:latin typeface="Avenir Next" panose="020B0503020202020204" pitchFamily="34" charset="0"/>
              </a:rPr>
              <a:t>Address lengthened Covid Impact </a:t>
            </a:r>
          </a:p>
          <a:p>
            <a:pPr lvl="0"/>
            <a:endParaRPr lang="en-US" sz="4000" dirty="0">
              <a:solidFill>
                <a:srgbClr val="402A78"/>
              </a:solidFill>
              <a:latin typeface="Avenir Next" panose="020B0503020202020204" pitchFamily="34" charset="0"/>
            </a:endParaRPr>
          </a:p>
          <a:p>
            <a:pPr lvl="0"/>
            <a:r>
              <a:rPr lang="en-US" sz="4000" dirty="0">
                <a:solidFill>
                  <a:srgbClr val="402A78"/>
                </a:solidFill>
                <a:latin typeface="Avenir Next" panose="020B0503020202020204" pitchFamily="34" charset="0"/>
              </a:rPr>
              <a:t>Moving to normality</a:t>
            </a:r>
          </a:p>
        </p:txBody>
      </p:sp>
    </p:spTree>
    <p:extLst>
      <p:ext uri="{BB962C8B-B14F-4D97-AF65-F5344CB8AC3E}">
        <p14:creationId xmlns:p14="http://schemas.microsoft.com/office/powerpoint/2010/main" val="102014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9E602C-1863-0444-90E9-18DC47C4E056}"/>
              </a:ext>
            </a:extLst>
          </p:cNvPr>
          <p:cNvSpPr txBox="1">
            <a:spLocks/>
          </p:cNvSpPr>
          <p:nvPr/>
        </p:nvSpPr>
        <p:spPr>
          <a:xfrm>
            <a:off x="6492373" y="2176000"/>
            <a:ext cx="5319795" cy="1273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lnSpc>
                <a:spcPct val="150000"/>
              </a:lnSpc>
            </a:pPr>
            <a:r>
              <a:rPr lang="en-GB" sz="2200" dirty="0">
                <a:latin typeface="Avenir" panose="02000503020000020003" pitchFamily="2" charset="0"/>
              </a:rPr>
              <a:t>Extending the middle 25% tax bracket for up to Eur 100K income</a:t>
            </a: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40739" y="696090"/>
            <a:ext cx="4823068" cy="1479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" panose="02000503020000020003" pitchFamily="2" charset="0"/>
              </a:rPr>
              <a:t>Widening of existing tax brackets</a:t>
            </a:r>
            <a:endParaRPr lang="en-US" sz="39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B32F79-65D0-7A48-A905-90D9E3011389}"/>
              </a:ext>
            </a:extLst>
          </p:cNvPr>
          <p:cNvSpPr txBox="1">
            <a:spLocks/>
          </p:cNvSpPr>
          <p:nvPr/>
        </p:nvSpPr>
        <p:spPr>
          <a:xfrm>
            <a:off x="6044085" y="3845330"/>
            <a:ext cx="6216372" cy="878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" panose="02000503020000020003" pitchFamily="2" charset="0"/>
              </a:rPr>
              <a:t>Removal of SISA</a:t>
            </a:r>
            <a:endParaRPr lang="en-US" sz="39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2F51D3-3AFA-374C-9AEA-FAD007BBBE42}"/>
              </a:ext>
            </a:extLst>
          </p:cNvPr>
          <p:cNvSpPr txBox="1">
            <a:spLocks/>
          </p:cNvSpPr>
          <p:nvPr/>
        </p:nvSpPr>
        <p:spPr>
          <a:xfrm>
            <a:off x="6841582" y="4798385"/>
            <a:ext cx="4621379" cy="169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2200" dirty="0">
                <a:latin typeface="Avenir" panose="02000503020000020003" pitchFamily="2" charset="0"/>
              </a:rPr>
              <a:t>Exercise to be removed for all goods that do not carry the excise identifier marker</a:t>
            </a:r>
            <a:endParaRPr lang="en-US" sz="22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4C4E4-9A89-BA47-B62B-1B65B0AF05D5}"/>
              </a:ext>
            </a:extLst>
          </p:cNvPr>
          <p:cNvSpPr/>
          <p:nvPr/>
        </p:nvSpPr>
        <p:spPr>
          <a:xfrm>
            <a:off x="-101600" y="-88900"/>
            <a:ext cx="6091434" cy="7073900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966F7C-EDCD-7546-9D7C-A2E3271F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213" y="1455960"/>
            <a:ext cx="7737725" cy="6858000"/>
          </a:xfrm>
          <a:prstGeom prst="rect">
            <a:avLst/>
          </a:prstGeom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B58C88C-741E-8F48-A72F-6DC3066E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06638" y="6494633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2073EF-46E7-6641-860C-8F85401FFA30}"/>
              </a:ext>
            </a:extLst>
          </p:cNvPr>
          <p:cNvSpPr/>
          <p:nvPr/>
        </p:nvSpPr>
        <p:spPr>
          <a:xfrm>
            <a:off x="9929440" y="1950026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7289D4-F883-7542-BBB1-7C0E3A230976}"/>
              </a:ext>
            </a:extLst>
          </p:cNvPr>
          <p:cNvSpPr/>
          <p:nvPr/>
        </p:nvSpPr>
        <p:spPr>
          <a:xfrm>
            <a:off x="10432874" y="4611714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9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7040639" y="-40908"/>
            <a:ext cx="5148650" cy="7006281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F8EB7-5C6E-594C-8ACA-C366295C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2726" y="6440545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616032-F80D-684F-A0A6-11CA1A8DCDFD}"/>
              </a:ext>
            </a:extLst>
          </p:cNvPr>
          <p:cNvSpPr txBox="1">
            <a:spLocks/>
          </p:cNvSpPr>
          <p:nvPr/>
        </p:nvSpPr>
        <p:spPr>
          <a:xfrm>
            <a:off x="7845384" y="2257321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ctr"/>
            <a:r>
              <a:rPr lang="en-US" sz="3900" b="1" dirty="0">
                <a:solidFill>
                  <a:schemeClr val="bg1"/>
                </a:solidFill>
                <a:latin typeface="Avenir" panose="02000503020000020003" pitchFamily="2" charset="0"/>
              </a:rPr>
              <a:t>Rescue package for worst COVID hit businesses</a:t>
            </a:r>
            <a:endParaRPr lang="en-US" sz="39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1028983-F26F-744E-806E-498B018BE692}"/>
              </a:ext>
            </a:extLst>
          </p:cNvPr>
          <p:cNvSpPr txBox="1">
            <a:spLocks/>
          </p:cNvSpPr>
          <p:nvPr/>
        </p:nvSpPr>
        <p:spPr>
          <a:xfrm>
            <a:off x="337695" y="296563"/>
            <a:ext cx="6297884" cy="628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" panose="02000503020000020003" pitchFamily="2" charset="0"/>
              </a:rPr>
              <a:t>Extending</a:t>
            </a:r>
            <a:r>
              <a:rPr lang="en-GB" sz="2200" dirty="0">
                <a:latin typeface="Avenir" panose="02000503020000020003" pitchFamily="2" charset="0"/>
              </a:rPr>
              <a:t> existing </a:t>
            </a:r>
            <a:r>
              <a:rPr lang="en-GB" sz="2200" b="1" dirty="0">
                <a:latin typeface="Avenir" panose="02000503020000020003" pitchFamily="2" charset="0"/>
              </a:rPr>
              <a:t>moratoria</a:t>
            </a:r>
            <a:r>
              <a:rPr lang="en-GB" sz="2200" dirty="0">
                <a:latin typeface="Avenir" panose="02000503020000020003" pitchFamily="2" charset="0"/>
              </a:rPr>
              <a:t> and </a:t>
            </a:r>
            <a:r>
              <a:rPr lang="en-GB" sz="2200" b="1" dirty="0">
                <a:latin typeface="Avenir" panose="02000503020000020003" pitchFamily="2" charset="0"/>
              </a:rPr>
              <a:t>lengthened repayment periods</a:t>
            </a:r>
            <a:r>
              <a:rPr lang="en-GB" sz="2200" dirty="0">
                <a:latin typeface="Avenir" panose="02000503020000020003" pitchFamily="2" charset="0"/>
              </a:rPr>
              <a:t> </a:t>
            </a:r>
          </a:p>
          <a:p>
            <a:pPr lvl="0">
              <a:lnSpc>
                <a:spcPct val="100000"/>
              </a:lnSpc>
            </a:pPr>
            <a:endParaRPr lang="en-US" sz="2200" dirty="0">
              <a:latin typeface="Avenir" panose="02000503020000020003" pitchFamily="2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" panose="02000503020000020003" pitchFamily="2" charset="0"/>
              </a:rPr>
              <a:t>Extended </a:t>
            </a:r>
            <a:r>
              <a:rPr lang="en-GB" sz="2200" b="1" dirty="0" err="1">
                <a:latin typeface="Avenir" panose="02000503020000020003" pitchFamily="2" charset="0"/>
              </a:rPr>
              <a:t>Covid</a:t>
            </a:r>
            <a:r>
              <a:rPr lang="en-GB" sz="2200" b="1" dirty="0">
                <a:latin typeface="Avenir" panose="02000503020000020003" pitchFamily="2" charset="0"/>
              </a:rPr>
              <a:t> Support Assistance</a:t>
            </a:r>
            <a:r>
              <a:rPr lang="en-GB" sz="2200" dirty="0">
                <a:latin typeface="Avenir" panose="02000503020000020003" pitchFamily="2" charset="0"/>
              </a:rPr>
              <a:t> - Wage Supplement, Rent, Electricity</a:t>
            </a:r>
          </a:p>
          <a:p>
            <a:pPr lvl="0">
              <a:lnSpc>
                <a:spcPct val="100000"/>
              </a:lnSpc>
            </a:pPr>
            <a:endParaRPr lang="en-US" sz="2200" dirty="0">
              <a:latin typeface="Avenir" panose="02000503020000020003" pitchFamily="2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Avenir" panose="02000503020000020003" pitchFamily="2" charset="0"/>
              </a:rPr>
              <a:t>Scheme for </a:t>
            </a:r>
            <a:r>
              <a:rPr lang="en-GB" sz="2200" b="1" dirty="0">
                <a:latin typeface="Avenir" panose="02000503020000020003" pitchFamily="2" charset="0"/>
              </a:rPr>
              <a:t>converting </a:t>
            </a:r>
            <a:r>
              <a:rPr lang="en-GB" sz="2200" dirty="0">
                <a:latin typeface="Avenir" panose="02000503020000020003" pitchFamily="2" charset="0"/>
              </a:rPr>
              <a:t>accumulated debt due to the Covid impact into a </a:t>
            </a:r>
            <a:r>
              <a:rPr lang="en-GB" sz="2200" b="1" dirty="0">
                <a:latin typeface="Avenir" panose="02000503020000020003" pitchFamily="2" charset="0"/>
              </a:rPr>
              <a:t>non-repayable grant</a:t>
            </a:r>
            <a:r>
              <a:rPr lang="en-GB" sz="2200" dirty="0">
                <a:latin typeface="Avenir" panose="02000503020000020003" pitchFamily="2" charset="0"/>
              </a:rPr>
              <a:t> based on specific criteria</a:t>
            </a:r>
          </a:p>
          <a:p>
            <a:pPr lvl="0">
              <a:lnSpc>
                <a:spcPct val="100000"/>
              </a:lnSpc>
            </a:pPr>
            <a:endParaRPr lang="en-US" sz="2200" dirty="0">
              <a:latin typeface="Avenir" panose="02000503020000020003" pitchFamily="2" charset="0"/>
            </a:endParaRP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latin typeface="Avenir" panose="02000503020000020003" pitchFamily="2" charset="0"/>
              </a:rPr>
              <a:t>Aggressive grants</a:t>
            </a:r>
            <a:r>
              <a:rPr lang="en-GB" sz="2200" dirty="0">
                <a:latin typeface="Avenir" panose="02000503020000020003" pitchFamily="2" charset="0"/>
              </a:rPr>
              <a:t> to support the strengthening of the business to the post-Covid scenario - Refurbishments, change in business structure, marketing, re-employment, stocks</a:t>
            </a:r>
            <a:endParaRPr lang="en-US" sz="22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8135809" y="4656771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ovid-19 with solid fill">
            <a:extLst>
              <a:ext uri="{FF2B5EF4-FFF2-40B4-BE49-F238E27FC236}">
                <a16:creationId xmlns:a16="http://schemas.microsoft.com/office/drawing/2014/main" id="{D891157E-0B9A-CD4A-A409-265E07EFC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8483" y="501726"/>
            <a:ext cx="1212962" cy="12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6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5064369" y="-28107"/>
            <a:ext cx="7127631" cy="7073900"/>
          </a:xfrm>
          <a:prstGeom prst="rect">
            <a:avLst/>
          </a:prstGeom>
          <a:solidFill>
            <a:srgbClr val="FF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0499" y="2626272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" panose="02000503020000020003" pitchFamily="2" charset="0"/>
              </a:rPr>
              <a:t>Addressing the adverse banking environment</a:t>
            </a:r>
            <a:endParaRPr lang="en-US" sz="39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F7499-A753-2245-B671-E178A9E5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7683" y="6343518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561EA0-A841-3B4D-A697-9F5FE02790CD}"/>
              </a:ext>
            </a:extLst>
          </p:cNvPr>
          <p:cNvSpPr txBox="1">
            <a:spLocks/>
          </p:cNvSpPr>
          <p:nvPr/>
        </p:nvSpPr>
        <p:spPr>
          <a:xfrm>
            <a:off x="5304810" y="1436870"/>
            <a:ext cx="6646748" cy="3991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402A78"/>
                </a:solidFill>
                <a:latin typeface="Avenir" panose="02000503020000020003" pitchFamily="2" charset="0"/>
              </a:rPr>
              <a:t>Banking services supervision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  <a:p>
            <a:pPr marL="352425" indent="-342900">
              <a:lnSpc>
                <a:spcPct val="100000"/>
              </a:lnSpc>
            </a:pP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Establish a Task Force – Charter for Banking Services</a:t>
            </a:r>
          </a:p>
          <a:p>
            <a:pPr marL="352425" indent="-342900">
              <a:lnSpc>
                <a:spcPct val="100000"/>
              </a:lnSpc>
            </a:pP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Setting up of a Banking Services Supervisory board</a:t>
            </a:r>
          </a:p>
          <a:p>
            <a:pPr marL="352425" indent="-342900">
              <a:lnSpc>
                <a:spcPct val="100000"/>
              </a:lnSpc>
            </a:pPr>
            <a:endParaRPr lang="en-GB" sz="22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 indent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02A78"/>
                </a:solidFill>
                <a:latin typeface="Avenir" panose="02000503020000020003" pitchFamily="2" charset="0"/>
              </a:rPr>
              <a:t>Attracting competition</a:t>
            </a:r>
          </a:p>
          <a:p>
            <a:pPr marL="9525" indent="0">
              <a:lnSpc>
                <a:spcPct val="150000"/>
              </a:lnSpc>
              <a:buNone/>
            </a:pP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pic>
        <p:nvPicPr>
          <p:cNvPr id="11" name="Graphic 10" descr="Safe outline">
            <a:extLst>
              <a:ext uri="{FF2B5EF4-FFF2-40B4-BE49-F238E27FC236}">
                <a16:creationId xmlns:a16="http://schemas.microsoft.com/office/drawing/2014/main" id="{31B5D590-DB69-D941-A1B2-22C45032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1613" y="785692"/>
            <a:ext cx="1302356" cy="13023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E715C7-D193-8042-9F4D-1C309970A46D}"/>
              </a:ext>
            </a:extLst>
          </p:cNvPr>
          <p:cNvSpPr/>
          <p:nvPr/>
        </p:nvSpPr>
        <p:spPr>
          <a:xfrm>
            <a:off x="3522064" y="4980003"/>
            <a:ext cx="503434" cy="56094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44" y="2377982"/>
            <a:ext cx="4141341" cy="2102034"/>
          </a:xfrm>
        </p:spPr>
        <p:txBody>
          <a:bodyPr>
            <a:normAutofit/>
          </a:bodyPr>
          <a:lstStyle/>
          <a:p>
            <a:pPr marL="9525" algn="ctr"/>
            <a:r>
              <a:rPr lang="en-US" sz="4000" dirty="0">
                <a:solidFill>
                  <a:srgbClr val="402A78"/>
                </a:solidFill>
                <a:latin typeface="Avenir Next" panose="020B0503020202020204" pitchFamily="34" charset="0"/>
              </a:rPr>
              <a:t>The Workplace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1262842" y="3832878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5634681" y="0"/>
            <a:ext cx="6557319" cy="6858000"/>
          </a:xfrm>
          <a:prstGeom prst="rect">
            <a:avLst/>
          </a:prstGeom>
          <a:solidFill>
            <a:srgbClr val="402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FCB7F5-A303-EE42-BFD7-17C739F15980}"/>
              </a:ext>
            </a:extLst>
          </p:cNvPr>
          <p:cNvSpPr txBox="1">
            <a:spLocks/>
          </p:cNvSpPr>
          <p:nvPr/>
        </p:nvSpPr>
        <p:spPr>
          <a:xfrm>
            <a:off x="6096000" y="712175"/>
            <a:ext cx="5861537" cy="54336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/>
            <a:r>
              <a:rPr lang="en-GB" sz="2200" dirty="0">
                <a:solidFill>
                  <a:srgbClr val="FF6C37"/>
                </a:solidFill>
                <a:latin typeface="Avenir" panose="02000503020000020003" pitchFamily="2" charset="0"/>
              </a:rPr>
              <a:t>Quarantine Leave Reform</a:t>
            </a:r>
          </a:p>
          <a:p>
            <a:pPr marL="9525"/>
            <a:endParaRPr lang="en-GB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Unvaccinated employees by choice would 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not be eligible for any quarantine leave</a:t>
            </a:r>
            <a:r>
              <a:rPr lang="en-US" sz="2200" b="1" dirty="0">
                <a:solidFill>
                  <a:schemeClr val="bg1"/>
                </a:solidFill>
                <a:latin typeface="Avenir" panose="02000503020000020003" pitchFamily="2" charset="0"/>
              </a:rPr>
              <a:t> </a:t>
            </a:r>
          </a:p>
          <a:p>
            <a:pPr marL="9525"/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No Quarantine leave for travellers to areas where quarantine will be necessary upon their return</a:t>
            </a:r>
            <a:endParaRPr lang="en-US" sz="22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/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Legalise the requirement to share information - V</a:t>
            </a: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accination and Travel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endParaRPr lang="en-GB" sz="2200" b="1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 marL="9525"/>
            <a:r>
              <a:rPr lang="en-US" sz="2400" b="1" dirty="0">
                <a:solidFill>
                  <a:srgbClr val="FF6C37"/>
                </a:solidFill>
                <a:latin typeface="Avenir" panose="02000503020000020003" pitchFamily="2" charset="0"/>
              </a:rPr>
              <a:t>Incentives for employers to create safe and professional team building activities</a:t>
            </a:r>
          </a:p>
          <a:p>
            <a:pPr marL="9525"/>
            <a:endParaRPr lang="en-US" sz="2400" b="1" dirty="0">
              <a:solidFill>
                <a:srgbClr val="FF6C37"/>
              </a:solidFill>
              <a:latin typeface="Avenir" panose="02000503020000020003" pitchFamily="2" charset="0"/>
            </a:endParaRPr>
          </a:p>
          <a:p>
            <a:pPr marL="9525"/>
            <a:r>
              <a:rPr lang="en-GB" sz="2400" dirty="0">
                <a:solidFill>
                  <a:srgbClr val="FF6C37"/>
                </a:solidFill>
                <a:latin typeface="Avenir" panose="02000503020000020003" pitchFamily="2" charset="0"/>
              </a:rPr>
              <a:t>Revamp of the </a:t>
            </a:r>
            <a:r>
              <a:rPr lang="en-GB" sz="2400" b="1" dirty="0">
                <a:solidFill>
                  <a:srgbClr val="FF6C37"/>
                </a:solidFill>
                <a:latin typeface="Avenir" panose="02000503020000020003" pitchFamily="2" charset="0"/>
              </a:rPr>
              <a:t>2% Quota</a:t>
            </a:r>
            <a:r>
              <a:rPr lang="en-US" sz="2400" b="1" dirty="0">
                <a:solidFill>
                  <a:srgbClr val="FF6C37"/>
                </a:solidFill>
                <a:latin typeface="Avenir" panose="02000503020000020003" pitchFamily="2" charset="0"/>
              </a:rPr>
              <a:t> financing mechanism</a:t>
            </a:r>
          </a:p>
          <a:p>
            <a:pPr marL="9525"/>
            <a:endParaRPr lang="en-US" sz="24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/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F8EB7-5C6E-594C-8ACA-C366295C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3185" y="6356350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pic>
        <p:nvPicPr>
          <p:cNvPr id="13" name="Graphic 12" descr="Group brainstorm with solid fill">
            <a:extLst>
              <a:ext uri="{FF2B5EF4-FFF2-40B4-BE49-F238E27FC236}">
                <a16:creationId xmlns:a16="http://schemas.microsoft.com/office/drawing/2014/main" id="{552A3ABB-237E-7745-A1A3-6E749D10F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3906" y="979424"/>
            <a:ext cx="1398558" cy="13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3977-3367-0143-ABB5-C3165B35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62" y="2377983"/>
            <a:ext cx="4141341" cy="2102034"/>
          </a:xfrm>
        </p:spPr>
        <p:txBody>
          <a:bodyPr>
            <a:normAutofit/>
          </a:bodyPr>
          <a:lstStyle/>
          <a:p>
            <a:pPr marL="9525"/>
            <a:r>
              <a:rPr lang="en-US" sz="4000" dirty="0">
                <a:solidFill>
                  <a:srgbClr val="402A78"/>
                </a:solidFill>
                <a:latin typeface="Avenir Next" panose="020B0503020202020204" pitchFamily="34" charset="0"/>
              </a:rPr>
              <a:t>Accredited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1514525" y="4023985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5634681" y="0"/>
            <a:ext cx="6557319" cy="7073900"/>
          </a:xfrm>
          <a:prstGeom prst="rect">
            <a:avLst/>
          </a:prstGeom>
          <a:solidFill>
            <a:srgbClr val="FF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FCB7F5-A303-EE42-BFD7-17C739F15980}"/>
              </a:ext>
            </a:extLst>
          </p:cNvPr>
          <p:cNvSpPr txBox="1">
            <a:spLocks/>
          </p:cNvSpPr>
          <p:nvPr/>
        </p:nvSpPr>
        <p:spPr>
          <a:xfrm>
            <a:off x="5905036" y="1812388"/>
            <a:ext cx="6016607" cy="3233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402A78"/>
                </a:solidFill>
                <a:latin typeface="Avenir" panose="02000503020000020003" pitchFamily="2" charset="0"/>
              </a:rPr>
              <a:t>Training Schemes</a:t>
            </a:r>
          </a:p>
          <a:p>
            <a:pPr>
              <a:lnSpc>
                <a:spcPct val="100000"/>
              </a:lnSpc>
            </a:pPr>
            <a:endParaRPr lang="en-US" sz="22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2952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venir" panose="02000503020000020003" pitchFamily="2" charset="0"/>
              </a:rPr>
              <a:t>A full financed training scheme</a:t>
            </a:r>
            <a:r>
              <a:rPr lang="en-US" sz="2200" dirty="0">
                <a:solidFill>
                  <a:schemeClr val="bg1"/>
                </a:solidFill>
                <a:latin typeface="Avenir" panose="02000503020000020003" pitchFamily="2" charset="0"/>
              </a:rPr>
              <a:t> based on the training necessities of employers</a:t>
            </a:r>
          </a:p>
          <a:p>
            <a:pPr marL="9525">
              <a:lnSpc>
                <a:spcPct val="100000"/>
              </a:lnSpc>
            </a:pP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2952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Upgrading the 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Get Qualified Scheme</a:t>
            </a:r>
          </a:p>
          <a:p>
            <a:pPr marL="29527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>
              <a:lnSpc>
                <a:spcPct val="100000"/>
              </a:lnSpc>
            </a:pPr>
            <a:r>
              <a:rPr lang="en-US" sz="2200" b="1" dirty="0">
                <a:solidFill>
                  <a:srgbClr val="402A78"/>
                </a:solidFill>
                <a:latin typeface="Avenir" panose="02000503020000020003" pitchFamily="2" charset="0"/>
              </a:rPr>
              <a:t>Create a new economic pillar through accredited institutions</a:t>
            </a:r>
          </a:p>
          <a:p>
            <a:pPr marL="9525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9525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F8EB7-5C6E-594C-8ACA-C366295C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3862" y="6373934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pic>
        <p:nvPicPr>
          <p:cNvPr id="13" name="Graphic 12" descr="Teacher with solid fill">
            <a:extLst>
              <a:ext uri="{FF2B5EF4-FFF2-40B4-BE49-F238E27FC236}">
                <a16:creationId xmlns:a16="http://schemas.microsoft.com/office/drawing/2014/main" id="{232EF2CD-389E-7343-B3D3-4ACFCE903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959" y="841120"/>
            <a:ext cx="1226870" cy="12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3454C2-434B-CE4E-9CD8-6A05FA1CEB33}"/>
              </a:ext>
            </a:extLst>
          </p:cNvPr>
          <p:cNvSpPr/>
          <p:nvPr/>
        </p:nvSpPr>
        <p:spPr>
          <a:xfrm>
            <a:off x="7040639" y="-1"/>
            <a:ext cx="5148650" cy="6858001"/>
          </a:xfrm>
          <a:prstGeom prst="rect">
            <a:avLst/>
          </a:prstGeom>
          <a:solidFill>
            <a:srgbClr val="40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F8EB7-5C6E-594C-8ACA-C366295C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2726" y="6440545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616032-F80D-684F-A0A6-11CA1A8DCDFD}"/>
              </a:ext>
            </a:extLst>
          </p:cNvPr>
          <p:cNvSpPr txBox="1">
            <a:spLocks/>
          </p:cNvSpPr>
          <p:nvPr/>
        </p:nvSpPr>
        <p:spPr>
          <a:xfrm>
            <a:off x="7845384" y="2257321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algn="ctr"/>
            <a:r>
              <a:rPr lang="en-US" sz="3900" b="1" dirty="0" err="1">
                <a:solidFill>
                  <a:schemeClr val="bg1"/>
                </a:solidFill>
                <a:latin typeface="Avenir" panose="02000503020000020003" pitchFamily="2" charset="0"/>
              </a:rPr>
              <a:t>Digitlisation</a:t>
            </a:r>
            <a:r>
              <a:rPr lang="en-US" sz="3900" b="1" dirty="0">
                <a:solidFill>
                  <a:schemeClr val="bg1"/>
                </a:solidFill>
                <a:latin typeface="Avenir" panose="02000503020000020003" pitchFamily="2" charset="0"/>
              </a:rPr>
              <a:t> Strategy</a:t>
            </a:r>
            <a:endParaRPr lang="en-US" sz="39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1028983-F26F-744E-806E-498B018BE692}"/>
              </a:ext>
            </a:extLst>
          </p:cNvPr>
          <p:cNvSpPr txBox="1">
            <a:spLocks/>
          </p:cNvSpPr>
          <p:nvPr/>
        </p:nvSpPr>
        <p:spPr>
          <a:xfrm>
            <a:off x="337695" y="296563"/>
            <a:ext cx="6297884" cy="6289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52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venir" panose="02000503020000020003" pitchFamily="2" charset="0"/>
              </a:rPr>
              <a:t>A grant scheme that would help businesses cover costs linked to the </a:t>
            </a:r>
            <a:r>
              <a:rPr lang="en-US" sz="2400" b="1" dirty="0">
                <a:solidFill>
                  <a:schemeClr val="bg1"/>
                </a:solidFill>
                <a:latin typeface="Avenir" panose="02000503020000020003" pitchFamily="2" charset="0"/>
              </a:rPr>
              <a:t>successful execution of a website</a:t>
            </a:r>
            <a:r>
              <a:rPr lang="en-US" sz="2400" dirty="0">
                <a:solidFill>
                  <a:schemeClr val="bg1"/>
                </a:solidFill>
                <a:latin typeface="Avenir" panose="02000503020000020003" pitchFamily="2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A7736-213F-6041-9270-917FBC773E54}"/>
              </a:ext>
            </a:extLst>
          </p:cNvPr>
          <p:cNvSpPr/>
          <p:nvPr/>
        </p:nvSpPr>
        <p:spPr>
          <a:xfrm>
            <a:off x="8756766" y="4020315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Online Network with solid fill">
            <a:extLst>
              <a:ext uri="{FF2B5EF4-FFF2-40B4-BE49-F238E27FC236}">
                <a16:creationId xmlns:a16="http://schemas.microsoft.com/office/drawing/2014/main" id="{778DEB60-E168-7A45-9D04-9881BC8BE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3651" y="714512"/>
            <a:ext cx="1322625" cy="1322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7E17AB-BA5B-FE44-8CBC-6DA337DE98BD}"/>
              </a:ext>
            </a:extLst>
          </p:cNvPr>
          <p:cNvSpPr/>
          <p:nvPr/>
        </p:nvSpPr>
        <p:spPr>
          <a:xfrm>
            <a:off x="438637" y="1156472"/>
            <a:ext cx="6096000" cy="46115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">
              <a:lnSpc>
                <a:spcPct val="150000"/>
              </a:lnSpc>
            </a:pPr>
            <a:endParaRPr lang="en-US" dirty="0">
              <a:latin typeface="Avenir" panose="02000503020000020003" pitchFamily="2" charset="0"/>
            </a:endParaRP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venir" panose="02000503020000020003" pitchFamily="2" charset="0"/>
              </a:rPr>
              <a:t>A grant scheme that would help businesses cover costs linked to the </a:t>
            </a:r>
            <a:r>
              <a:rPr lang="en-US" sz="2200" b="1" dirty="0">
                <a:latin typeface="Avenir" panose="02000503020000020003" pitchFamily="2" charset="0"/>
              </a:rPr>
              <a:t>successful execution of a website</a:t>
            </a:r>
          </a:p>
          <a:p>
            <a:pPr marL="9525" algn="just"/>
            <a:endParaRPr lang="en-US" sz="2200" b="1" dirty="0">
              <a:latin typeface="Avenir" panose="02000503020000020003" pitchFamily="2" charset="0"/>
            </a:endParaRP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Avenir" panose="02000503020000020003" pitchFamily="2" charset="0"/>
              </a:rPr>
              <a:t> </a:t>
            </a:r>
            <a:r>
              <a:rPr lang="en-GB" sz="2200" dirty="0">
                <a:latin typeface="Avenir" panose="02000503020000020003" pitchFamily="2" charset="0"/>
              </a:rPr>
              <a:t>Incorporation of all subscription </a:t>
            </a:r>
            <a:r>
              <a:rPr lang="en-GB" sz="2200" b="1" dirty="0">
                <a:latin typeface="Avenir" panose="02000503020000020003" pitchFamily="2" charset="0"/>
              </a:rPr>
              <a:t>cloud-based solutions</a:t>
            </a:r>
            <a:r>
              <a:rPr lang="en-GB" sz="2200" dirty="0">
                <a:latin typeface="Avenir" panose="02000503020000020003" pitchFamily="2" charset="0"/>
              </a:rPr>
              <a:t> that businesses can benefit from in all incentives and schemes</a:t>
            </a:r>
            <a:r>
              <a:rPr lang="en-US" sz="2200" dirty="0">
                <a:latin typeface="Avenir" panose="02000503020000020003" pitchFamily="2" charset="0"/>
              </a:rPr>
              <a:t> </a:t>
            </a:r>
          </a:p>
          <a:p>
            <a:pPr marL="9525" algn="just"/>
            <a:endParaRPr lang="en-US" sz="2200" dirty="0">
              <a:latin typeface="Avenir" panose="02000503020000020003" pitchFamily="2" charset="0"/>
            </a:endParaRP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Avenir" panose="02000503020000020003" pitchFamily="2" charset="0"/>
              </a:rPr>
              <a:t>A scheme specifically aimed at raising awareness and supporting businesses investing in </a:t>
            </a:r>
            <a:r>
              <a:rPr lang="en-GB" sz="2200" b="1" dirty="0">
                <a:latin typeface="Avenir" panose="02000503020000020003" pitchFamily="2" charset="0"/>
              </a:rPr>
              <a:t>cyber security </a:t>
            </a:r>
            <a:r>
              <a:rPr lang="en-GB" sz="2200" dirty="0">
                <a:latin typeface="Avenir" panose="02000503020000020003" pitchFamily="2" charset="0"/>
              </a:rPr>
              <a:t>via a tax-credit</a:t>
            </a:r>
            <a:r>
              <a:rPr lang="en-US" sz="2200" dirty="0">
                <a:latin typeface="Avenir" panose="02000503020000020003" pitchFamily="2" charset="0"/>
              </a:rPr>
              <a:t> </a:t>
            </a:r>
          </a:p>
          <a:p>
            <a:pPr marL="2952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8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01AF2F-0C14-854A-BB47-112072FB9D72}"/>
              </a:ext>
            </a:extLst>
          </p:cNvPr>
          <p:cNvSpPr/>
          <p:nvPr/>
        </p:nvSpPr>
        <p:spPr>
          <a:xfrm>
            <a:off x="0" y="-15750"/>
            <a:ext cx="6384380" cy="6873750"/>
          </a:xfrm>
          <a:prstGeom prst="rect">
            <a:avLst/>
          </a:prstGeom>
          <a:solidFill>
            <a:srgbClr val="FF6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9E602C-1863-0444-90E9-18DC47C4E056}"/>
              </a:ext>
            </a:extLst>
          </p:cNvPr>
          <p:cNvSpPr txBox="1">
            <a:spLocks/>
          </p:cNvSpPr>
          <p:nvPr/>
        </p:nvSpPr>
        <p:spPr>
          <a:xfrm>
            <a:off x="735812" y="1772829"/>
            <a:ext cx="4912755" cy="3496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50% of the eligible tax credit convertible to a (Max. Eur 5,000) 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grant</a:t>
            </a:r>
          </a:p>
          <a:p>
            <a:pPr marL="9525">
              <a:lnSpc>
                <a:spcPct val="100000"/>
              </a:lnSpc>
            </a:pPr>
            <a:endParaRPr lang="en-GB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Extend the duration to use tax credit from 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3 to 5 years</a:t>
            </a:r>
          </a:p>
          <a:p>
            <a:pPr marL="9525">
              <a:lnSpc>
                <a:spcPct val="100000"/>
              </a:lnSpc>
            </a:pPr>
            <a:endParaRPr lang="en-GB" sz="2200" dirty="0">
              <a:solidFill>
                <a:schemeClr val="bg1"/>
              </a:solidFill>
              <a:latin typeface="Avenir" panose="02000503020000020003" pitchFamily="2" charset="0"/>
            </a:endParaRPr>
          </a:p>
          <a:p>
            <a:pPr marL="3524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Increase capping from </a:t>
            </a:r>
            <a:r>
              <a:rPr lang="en-GB" sz="2200" b="1" dirty="0">
                <a:solidFill>
                  <a:schemeClr val="bg1"/>
                </a:solidFill>
                <a:latin typeface="Avenir" panose="02000503020000020003" pitchFamily="2" charset="0"/>
              </a:rPr>
              <a:t>50K to 70K </a:t>
            </a:r>
            <a:r>
              <a:rPr lang="en-GB" sz="2200" dirty="0">
                <a:solidFill>
                  <a:schemeClr val="bg1"/>
                </a:solidFill>
                <a:latin typeface="Avenir" panose="02000503020000020003" pitchFamily="2" charset="0"/>
              </a:rPr>
              <a:t>for all businesses and from 70K to 90K</a:t>
            </a:r>
            <a:endParaRPr lang="en-US" sz="2200" dirty="0">
              <a:solidFill>
                <a:schemeClr val="bg1"/>
              </a:solidFill>
              <a:latin typeface="Avenir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81AA0E-609C-A440-AC44-DFAF4515F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00136" y="2316288"/>
            <a:ext cx="3544584" cy="240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900" b="1" dirty="0">
                <a:solidFill>
                  <a:srgbClr val="402A78"/>
                </a:solidFill>
                <a:latin typeface="Avenir" panose="02000503020000020003" pitchFamily="2" charset="0"/>
              </a:rPr>
              <a:t>Reforming </a:t>
            </a:r>
            <a:r>
              <a:rPr lang="en-US" sz="3900" b="1" dirty="0" err="1">
                <a:solidFill>
                  <a:srgbClr val="402A78"/>
                </a:solidFill>
                <a:latin typeface="Avenir" panose="02000503020000020003" pitchFamily="2" charset="0"/>
              </a:rPr>
              <a:t>MicroInvest</a:t>
            </a:r>
            <a:endParaRPr lang="en-US" sz="3900" dirty="0">
              <a:solidFill>
                <a:srgbClr val="402A78"/>
              </a:solidFill>
              <a:latin typeface="Avenir" panose="02000503020000020003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F7499-A753-2245-B671-E178A9E5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3102" y="6316604"/>
            <a:ext cx="4114800" cy="365125"/>
          </a:xfrm>
        </p:spPr>
        <p:txBody>
          <a:bodyPr/>
          <a:lstStyle/>
          <a:p>
            <a:r>
              <a:rPr lang="en-US" dirty="0"/>
              <a:t>Budget 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22015-AFA8-2A4F-9A51-4793500705A6}"/>
              </a:ext>
            </a:extLst>
          </p:cNvPr>
          <p:cNvSpPr/>
          <p:nvPr/>
        </p:nvSpPr>
        <p:spPr>
          <a:xfrm>
            <a:off x="8027267" y="4072587"/>
            <a:ext cx="503434" cy="45719"/>
          </a:xfrm>
          <a:prstGeom prst="rect">
            <a:avLst/>
          </a:prstGeom>
          <a:solidFill>
            <a:schemeClr val="accent2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Tax with solid fill">
            <a:extLst>
              <a:ext uri="{FF2B5EF4-FFF2-40B4-BE49-F238E27FC236}">
                <a16:creationId xmlns:a16="http://schemas.microsoft.com/office/drawing/2014/main" id="{27A21755-FD56-9A42-9232-A5BEA0571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257" y="1120989"/>
            <a:ext cx="1278341" cy="127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5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682</Words>
  <Application>Microsoft Macintosh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</vt:lpstr>
      <vt:lpstr>Avenir Black</vt:lpstr>
      <vt:lpstr>Avenir Light</vt:lpstr>
      <vt:lpstr>Avenir Next</vt:lpstr>
      <vt:lpstr>Calibri</vt:lpstr>
      <vt:lpstr>Calibri Light</vt:lpstr>
      <vt:lpstr>Office Theme</vt:lpstr>
      <vt:lpstr>BUDGET 2022</vt:lpstr>
      <vt:lpstr>PowerPoint Presentation</vt:lpstr>
      <vt:lpstr>PowerPoint Presentation</vt:lpstr>
      <vt:lpstr>PowerPoint Presentation</vt:lpstr>
      <vt:lpstr>PowerPoint Presentation</vt:lpstr>
      <vt:lpstr>The Workplace</vt:lpstr>
      <vt:lpstr>Accredited Training</vt:lpstr>
      <vt:lpstr>PowerPoint Presentation</vt:lpstr>
      <vt:lpstr>PowerPoint Presentation</vt:lpstr>
      <vt:lpstr>Imports &amp; Exports</vt:lpstr>
      <vt:lpstr>Mitigating the Greylisting</vt:lpstr>
      <vt:lpstr>PowerPoint Presentation</vt:lpstr>
      <vt:lpstr>Gozo</vt:lpstr>
      <vt:lpstr>BUDGET 2022</vt:lpstr>
      <vt:lpstr>Contact  CEO – Ms Abigail Agius Mamo Abigail.mamo@smechamber.mt   Head of EU Affairs and Communication fabian.demicoli@smechamber.mt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Abigail Mamo</cp:lastModifiedBy>
  <cp:revision>26</cp:revision>
  <dcterms:created xsi:type="dcterms:W3CDTF">2020-01-17T11:30:49Z</dcterms:created>
  <dcterms:modified xsi:type="dcterms:W3CDTF">2021-09-09T12:57:06Z</dcterms:modified>
</cp:coreProperties>
</file>