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Lst>
  <p:notesMasterIdLst>
    <p:notesMasterId r:id="rId41"/>
  </p:notesMasterIdLst>
  <p:sldIdLst>
    <p:sldId id="256" r:id="rId5"/>
    <p:sldId id="258" r:id="rId6"/>
    <p:sldId id="433" r:id="rId7"/>
    <p:sldId id="259" r:id="rId8"/>
    <p:sldId id="430" r:id="rId9"/>
    <p:sldId id="415" r:id="rId10"/>
    <p:sldId id="416" r:id="rId11"/>
    <p:sldId id="402" r:id="rId12"/>
    <p:sldId id="428" r:id="rId13"/>
    <p:sldId id="429" r:id="rId14"/>
    <p:sldId id="355" r:id="rId15"/>
    <p:sldId id="420" r:id="rId16"/>
    <p:sldId id="434" r:id="rId17"/>
    <p:sldId id="419" r:id="rId18"/>
    <p:sldId id="267" r:id="rId19"/>
    <p:sldId id="358" r:id="rId20"/>
    <p:sldId id="274" r:id="rId21"/>
    <p:sldId id="410" r:id="rId22"/>
    <p:sldId id="394" r:id="rId23"/>
    <p:sldId id="339" r:id="rId24"/>
    <p:sldId id="337" r:id="rId25"/>
    <p:sldId id="338" r:id="rId26"/>
    <p:sldId id="331" r:id="rId27"/>
    <p:sldId id="422" r:id="rId28"/>
    <p:sldId id="427" r:id="rId29"/>
    <p:sldId id="424" r:id="rId30"/>
    <p:sldId id="425" r:id="rId31"/>
    <p:sldId id="332" r:id="rId32"/>
    <p:sldId id="423" r:id="rId33"/>
    <p:sldId id="334" r:id="rId34"/>
    <p:sldId id="426" r:id="rId35"/>
    <p:sldId id="411" r:id="rId36"/>
    <p:sldId id="335" r:id="rId37"/>
    <p:sldId id="345" r:id="rId38"/>
    <p:sldId id="348" r:id="rId39"/>
    <p:sldId id="35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F19C"/>
    <a:srgbClr val="FEF1EC"/>
    <a:srgbClr val="3F7819"/>
    <a:srgbClr val="77A5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3890" autoAdjust="0"/>
  </p:normalViewPr>
  <p:slideViewPr>
    <p:cSldViewPr snapToGrid="0">
      <p:cViewPr>
        <p:scale>
          <a:sx n="100" d="100"/>
          <a:sy n="100" d="100"/>
        </p:scale>
        <p:origin x="816" y="222"/>
      </p:cViewPr>
      <p:guideLst/>
    </p:cSldViewPr>
  </p:slideViewPr>
  <p:outlineViewPr>
    <p:cViewPr>
      <p:scale>
        <a:sx n="33" d="100"/>
        <a:sy n="33" d="100"/>
      </p:scale>
      <p:origin x="0" y="-1440"/>
    </p:cViewPr>
  </p:outlineViewPr>
  <p:notesTextViewPr>
    <p:cViewPr>
      <p:scale>
        <a:sx n="1" d="1"/>
        <a:sy n="1" d="1"/>
      </p:scale>
      <p:origin x="0" y="0"/>
    </p:cViewPr>
  </p:notesTextViewPr>
  <p:notesViewPr>
    <p:cSldViewPr snapToGrid="0">
      <p:cViewPr varScale="1">
        <p:scale>
          <a:sx n="80" d="100"/>
          <a:sy n="80" d="100"/>
        </p:scale>
        <p:origin x="40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08823660426633E-2"/>
          <c:y val="2.8769375051741628E-2"/>
          <c:w val="0.94878235267914679"/>
          <c:h val="0.72684230057798238"/>
        </c:manualLayout>
      </c:layout>
      <c:lineChart>
        <c:grouping val="standard"/>
        <c:varyColors val="0"/>
        <c:ser>
          <c:idx val="0"/>
          <c:order val="0"/>
          <c:tx>
            <c:strRef>
              <c:f>Sheet1!$E$6</c:f>
              <c:strCache>
                <c:ptCount val="1"/>
                <c:pt idx="0">
                  <c:v>Disadvantaged Persons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Sheet1!$D$7:$D$10</c:f>
              <c:strCache>
                <c:ptCount val="4"/>
                <c:pt idx="0">
                  <c:v>1st Call</c:v>
                </c:pt>
                <c:pt idx="1">
                  <c:v>2nd Call</c:v>
                </c:pt>
                <c:pt idx="2">
                  <c:v>3rd Call</c:v>
                </c:pt>
                <c:pt idx="3">
                  <c:v>3.1 Call</c:v>
                </c:pt>
              </c:strCache>
            </c:strRef>
          </c:cat>
          <c:val>
            <c:numRef>
              <c:f>Sheet1!$E$7:$E$10</c:f>
              <c:numCache>
                <c:formatCode>[$€-2]\ #,##0.00</c:formatCode>
                <c:ptCount val="4"/>
                <c:pt idx="0">
                  <c:v>85</c:v>
                </c:pt>
                <c:pt idx="1">
                  <c:v>104</c:v>
                </c:pt>
                <c:pt idx="2">
                  <c:v>104</c:v>
                </c:pt>
                <c:pt idx="3">
                  <c:v>104.5</c:v>
                </c:pt>
              </c:numCache>
            </c:numRef>
          </c:val>
          <c:smooth val="0"/>
          <c:extLst>
            <c:ext xmlns:c16="http://schemas.microsoft.com/office/drawing/2014/chart" uri="{C3380CC4-5D6E-409C-BE32-E72D297353CC}">
              <c16:uniqueId val="{00000000-ED8F-4973-9329-ECA5665AC9E9}"/>
            </c:ext>
          </c:extLst>
        </c:ser>
        <c:ser>
          <c:idx val="1"/>
          <c:order val="1"/>
          <c:tx>
            <c:strRef>
              <c:f>Sheet1!$F$6</c:f>
              <c:strCache>
                <c:ptCount val="1"/>
                <c:pt idx="0">
                  <c:v>Disabled Persons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Sheet1!$D$7:$D$10</c:f>
              <c:strCache>
                <c:ptCount val="4"/>
                <c:pt idx="0">
                  <c:v>1st Call</c:v>
                </c:pt>
                <c:pt idx="1">
                  <c:v>2nd Call</c:v>
                </c:pt>
                <c:pt idx="2">
                  <c:v>3rd Call</c:v>
                </c:pt>
                <c:pt idx="3">
                  <c:v>3.1 Call</c:v>
                </c:pt>
              </c:strCache>
            </c:strRef>
          </c:cat>
          <c:val>
            <c:numRef>
              <c:f>Sheet1!$F$7:$F$10</c:f>
              <c:numCache>
                <c:formatCode>[$€-2]\ #,##0.00</c:formatCode>
                <c:ptCount val="4"/>
                <c:pt idx="0">
                  <c:v>125</c:v>
                </c:pt>
                <c:pt idx="1">
                  <c:v>155</c:v>
                </c:pt>
                <c:pt idx="2">
                  <c:v>155</c:v>
                </c:pt>
                <c:pt idx="3">
                  <c:v>156.5</c:v>
                </c:pt>
              </c:numCache>
            </c:numRef>
          </c:val>
          <c:smooth val="0"/>
          <c:extLst>
            <c:ext xmlns:c16="http://schemas.microsoft.com/office/drawing/2014/chart" uri="{C3380CC4-5D6E-409C-BE32-E72D297353CC}">
              <c16:uniqueId val="{00000001-ED8F-4973-9329-ECA5665AC9E9}"/>
            </c:ext>
          </c:extLst>
        </c:ser>
        <c:dLbls>
          <c:dLblPos val="t"/>
          <c:showLegendKey val="0"/>
          <c:showVal val="1"/>
          <c:showCatName val="0"/>
          <c:showSerName val="0"/>
          <c:showPercent val="0"/>
          <c:showBubbleSize val="0"/>
        </c:dLbls>
        <c:smooth val="0"/>
        <c:axId val="2021707055"/>
        <c:axId val="2021893647"/>
      </c:lineChart>
      <c:catAx>
        <c:axId val="20217070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1893647"/>
        <c:crosses val="autoZero"/>
        <c:auto val="1"/>
        <c:lblAlgn val="ctr"/>
        <c:lblOffset val="100"/>
        <c:noMultiLvlLbl val="0"/>
      </c:catAx>
      <c:valAx>
        <c:axId val="2021893647"/>
        <c:scaling>
          <c:orientation val="minMax"/>
          <c:min val="80"/>
        </c:scaling>
        <c:delete val="1"/>
        <c:axPos val="l"/>
        <c:majorGridlines>
          <c:spPr>
            <a:ln w="9525" cap="flat" cmpd="sng" algn="ctr">
              <a:solidFill>
                <a:schemeClr val="tx1">
                  <a:lumMod val="15000"/>
                  <a:lumOff val="85000"/>
                </a:schemeClr>
              </a:solidFill>
              <a:round/>
            </a:ln>
            <a:effectLst/>
          </c:spPr>
        </c:majorGridlines>
        <c:numFmt formatCode="[$€-2]\ #,##0.00" sourceLinked="1"/>
        <c:majorTickMark val="out"/>
        <c:minorTickMark val="none"/>
        <c:tickLblPos val="nextTo"/>
        <c:crossAx val="2021707055"/>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hyperlink" Target="mailto:a2e.jobsplus@gov.mt" TargetMode="External"/><Relationship Id="rId1" Type="http://schemas.openxmlformats.org/officeDocument/2006/relationships/hyperlink" Target="mailto:christianne.hollier@gov.mt" TargetMode="Externa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hyperlink" Target="mailto:a2e.jobsplus@gov.mt" TargetMode="External"/><Relationship Id="rId1" Type="http://schemas.openxmlformats.org/officeDocument/2006/relationships/hyperlink" Target="mailto:christianne.hollier@gov.mt" TargetMode="Externa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2.svg"/><Relationship Id="rId12" Type="http://schemas.openxmlformats.org/officeDocument/2006/relationships/image" Target="../media/image36.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mailto:christianne.hollier@gov.mt" TargetMode="External"/><Relationship Id="rId10" Type="http://schemas.openxmlformats.org/officeDocument/2006/relationships/hyperlink" Target="mailto:a2e.jobsplus@gov.mt" TargetMode="External"/><Relationship Id="rId4" Type="http://schemas.openxmlformats.org/officeDocument/2006/relationships/image" Target="../media/image30.svg"/><Relationship Id="rId9" Type="http://schemas.openxmlformats.org/officeDocument/2006/relationships/image" Target="../media/image34.svg"/><Relationship Id="rId14" Type="http://schemas.openxmlformats.org/officeDocument/2006/relationships/image" Target="../media/image3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2.svg"/><Relationship Id="rId12" Type="http://schemas.openxmlformats.org/officeDocument/2006/relationships/image" Target="../media/image36.sv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1.png"/><Relationship Id="rId11" Type="http://schemas.openxmlformats.org/officeDocument/2006/relationships/image" Target="../media/image35.png"/><Relationship Id="rId5" Type="http://schemas.openxmlformats.org/officeDocument/2006/relationships/hyperlink" Target="mailto:christianne.hollier@gov.mt" TargetMode="External"/><Relationship Id="rId10" Type="http://schemas.openxmlformats.org/officeDocument/2006/relationships/hyperlink" Target="mailto:a2e.jobsplus@gov.mt" TargetMode="External"/><Relationship Id="rId4" Type="http://schemas.openxmlformats.org/officeDocument/2006/relationships/image" Target="../media/image30.svg"/><Relationship Id="rId9" Type="http://schemas.openxmlformats.org/officeDocument/2006/relationships/image" Target="../media/image34.svg"/><Relationship Id="rId1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5FE37-8A86-4B43-80F6-3739DD5A9C50}" type="doc">
      <dgm:prSet loTypeId="urn:microsoft.com/office/officeart/2016/7/layout/BasicTimeline" loCatId="process" qsTypeId="urn:microsoft.com/office/officeart/2005/8/quickstyle/simple1" qsCatId="simple" csTypeId="urn:microsoft.com/office/officeart/2005/8/colors/colorful2" csCatId="colorful" phldr="1"/>
      <dgm:spPr/>
      <dgm:t>
        <a:bodyPr/>
        <a:lstStyle/>
        <a:p>
          <a:endParaRPr lang="en-US"/>
        </a:p>
      </dgm:t>
    </dgm:pt>
    <dgm:pt modelId="{FBFB9E68-B8EC-42A0-8875-B22A4871DCCA}">
      <dgm:prSet/>
      <dgm:spPr/>
      <dgm:t>
        <a:bodyPr/>
        <a:lstStyle/>
        <a:p>
          <a:pPr>
            <a:defRPr b="1"/>
          </a:pPr>
          <a:r>
            <a:rPr lang="en-US"/>
            <a:t>1 June 2015</a:t>
          </a:r>
        </a:p>
      </dgm:t>
    </dgm:pt>
    <dgm:pt modelId="{9311C71D-3BF3-4FAE-BA61-680FFC135D70}" type="parTrans" cxnId="{6BD291A1-5823-4DCD-B4DA-83BAB76E8E06}">
      <dgm:prSet/>
      <dgm:spPr/>
      <dgm:t>
        <a:bodyPr/>
        <a:lstStyle/>
        <a:p>
          <a:endParaRPr lang="en-US"/>
        </a:p>
      </dgm:t>
    </dgm:pt>
    <dgm:pt modelId="{2683F131-C891-4FCB-A159-A4691F806EF7}" type="sibTrans" cxnId="{6BD291A1-5823-4DCD-B4DA-83BAB76E8E06}">
      <dgm:prSet/>
      <dgm:spPr/>
      <dgm:t>
        <a:bodyPr/>
        <a:lstStyle/>
        <a:p>
          <a:endParaRPr lang="en-US"/>
        </a:p>
      </dgm:t>
    </dgm:pt>
    <dgm:pt modelId="{151CAE3E-67B5-4DC2-9A5B-7B0802926E6E}">
      <dgm:prSet/>
      <dgm:spPr/>
      <dgm:t>
        <a:bodyPr/>
        <a:lstStyle/>
        <a:p>
          <a:r>
            <a:rPr lang="en-US"/>
            <a:t>- Launch of 1st Call </a:t>
          </a:r>
        </a:p>
      </dgm:t>
    </dgm:pt>
    <dgm:pt modelId="{7C059148-FEEB-4766-BA15-E5C5C23E9142}" type="parTrans" cxnId="{FFC9B1C6-B2AF-4C86-A69F-8A8AA329B02D}">
      <dgm:prSet/>
      <dgm:spPr/>
      <dgm:t>
        <a:bodyPr/>
        <a:lstStyle/>
        <a:p>
          <a:endParaRPr lang="en-US"/>
        </a:p>
      </dgm:t>
    </dgm:pt>
    <dgm:pt modelId="{E8FE6493-79BC-4929-92ED-AA1D9CC82253}" type="sibTrans" cxnId="{FFC9B1C6-B2AF-4C86-A69F-8A8AA329B02D}">
      <dgm:prSet/>
      <dgm:spPr/>
      <dgm:t>
        <a:bodyPr/>
        <a:lstStyle/>
        <a:p>
          <a:endParaRPr lang="en-US"/>
        </a:p>
      </dgm:t>
    </dgm:pt>
    <dgm:pt modelId="{7C5B0200-A137-445B-9838-0F940D04B62C}">
      <dgm:prSet/>
      <dgm:spPr/>
      <dgm:t>
        <a:bodyPr/>
        <a:lstStyle/>
        <a:p>
          <a:r>
            <a:rPr lang="en-US"/>
            <a:t>- Budget of €12M</a:t>
          </a:r>
        </a:p>
      </dgm:t>
    </dgm:pt>
    <dgm:pt modelId="{B2067555-3280-4836-AC17-CE5A663D8F96}" type="parTrans" cxnId="{34CF52B3-89A0-402E-801A-C2F913E8AE34}">
      <dgm:prSet/>
      <dgm:spPr/>
      <dgm:t>
        <a:bodyPr/>
        <a:lstStyle/>
        <a:p>
          <a:endParaRPr lang="en-US"/>
        </a:p>
      </dgm:t>
    </dgm:pt>
    <dgm:pt modelId="{924870E8-5D86-46B4-AF6F-D402F0C5190C}" type="sibTrans" cxnId="{34CF52B3-89A0-402E-801A-C2F913E8AE34}">
      <dgm:prSet/>
      <dgm:spPr/>
      <dgm:t>
        <a:bodyPr/>
        <a:lstStyle/>
        <a:p>
          <a:endParaRPr lang="en-US"/>
        </a:p>
      </dgm:t>
    </dgm:pt>
    <dgm:pt modelId="{691CB4B9-605E-4D1A-A4A0-456FBE7A54AC}">
      <dgm:prSet/>
      <dgm:spPr/>
      <dgm:t>
        <a:bodyPr/>
        <a:lstStyle/>
        <a:p>
          <a:r>
            <a:rPr lang="en-US" dirty="0"/>
            <a:t>- Rate of €85 / €125</a:t>
          </a:r>
        </a:p>
      </dgm:t>
    </dgm:pt>
    <dgm:pt modelId="{4516E6BA-F3F8-4705-85AF-EB4E2603C062}" type="parTrans" cxnId="{CFE83D05-CE11-42EC-92EA-4696D6B5908D}">
      <dgm:prSet/>
      <dgm:spPr/>
      <dgm:t>
        <a:bodyPr/>
        <a:lstStyle/>
        <a:p>
          <a:endParaRPr lang="en-US"/>
        </a:p>
      </dgm:t>
    </dgm:pt>
    <dgm:pt modelId="{7B449CCD-57FE-4E3F-BBB0-5EF2D7CED6DE}" type="sibTrans" cxnId="{CFE83D05-CE11-42EC-92EA-4696D6B5908D}">
      <dgm:prSet/>
      <dgm:spPr/>
      <dgm:t>
        <a:bodyPr/>
        <a:lstStyle/>
        <a:p>
          <a:endParaRPr lang="en-US"/>
        </a:p>
      </dgm:t>
    </dgm:pt>
    <dgm:pt modelId="{3F289402-BE3B-41D6-9997-2D45CC393546}">
      <dgm:prSet/>
      <dgm:spPr/>
      <dgm:t>
        <a:bodyPr/>
        <a:lstStyle/>
        <a:p>
          <a:pPr>
            <a:defRPr b="1"/>
          </a:pPr>
          <a:r>
            <a:rPr lang="en-US"/>
            <a:t>1 Jan. 2020</a:t>
          </a:r>
        </a:p>
      </dgm:t>
    </dgm:pt>
    <dgm:pt modelId="{F5976AE5-551A-4BED-83E3-8EE290218446}" type="parTrans" cxnId="{999B3C9A-736C-4C35-8074-C4CAFA2990E6}">
      <dgm:prSet/>
      <dgm:spPr/>
      <dgm:t>
        <a:bodyPr/>
        <a:lstStyle/>
        <a:p>
          <a:endParaRPr lang="en-US"/>
        </a:p>
      </dgm:t>
    </dgm:pt>
    <dgm:pt modelId="{9F07229D-51D2-470C-90F3-4B8C2F5BC416}" type="sibTrans" cxnId="{999B3C9A-736C-4C35-8074-C4CAFA2990E6}">
      <dgm:prSet/>
      <dgm:spPr/>
      <dgm:t>
        <a:bodyPr/>
        <a:lstStyle/>
        <a:p>
          <a:endParaRPr lang="en-US"/>
        </a:p>
      </dgm:t>
    </dgm:pt>
    <dgm:pt modelId="{B2ACAD80-7892-4EF3-A23D-817820B2484C}">
      <dgm:prSet/>
      <dgm:spPr/>
      <dgm:t>
        <a:bodyPr/>
        <a:lstStyle/>
        <a:p>
          <a:r>
            <a:rPr lang="en-US"/>
            <a:t>- Launch of 2nd Call </a:t>
          </a:r>
        </a:p>
      </dgm:t>
    </dgm:pt>
    <dgm:pt modelId="{EF9E2892-9390-4266-94FE-BB283D5EB6E9}" type="parTrans" cxnId="{DCB7D4C7-793A-4930-A698-65EDBE8F382B}">
      <dgm:prSet/>
      <dgm:spPr/>
      <dgm:t>
        <a:bodyPr/>
        <a:lstStyle/>
        <a:p>
          <a:endParaRPr lang="en-US"/>
        </a:p>
      </dgm:t>
    </dgm:pt>
    <dgm:pt modelId="{722694DE-E4F1-4BDF-A360-87F62823C9B6}" type="sibTrans" cxnId="{DCB7D4C7-793A-4930-A698-65EDBE8F382B}">
      <dgm:prSet/>
      <dgm:spPr/>
      <dgm:t>
        <a:bodyPr/>
        <a:lstStyle/>
        <a:p>
          <a:endParaRPr lang="en-US"/>
        </a:p>
      </dgm:t>
    </dgm:pt>
    <dgm:pt modelId="{F2047426-FC5F-4E13-A1D3-C0A37E1C7FEE}">
      <dgm:prSet/>
      <dgm:spPr/>
      <dgm:t>
        <a:bodyPr/>
        <a:lstStyle/>
        <a:p>
          <a:r>
            <a:rPr lang="en-US" dirty="0"/>
            <a:t>- Remaining available budget €4.5M</a:t>
          </a:r>
        </a:p>
      </dgm:t>
    </dgm:pt>
    <dgm:pt modelId="{095E2E22-333F-45AC-98FF-73DA7DA51D4E}" type="parTrans" cxnId="{122E7AE1-C6A9-4614-A352-AFDC708590AA}">
      <dgm:prSet/>
      <dgm:spPr/>
      <dgm:t>
        <a:bodyPr/>
        <a:lstStyle/>
        <a:p>
          <a:endParaRPr lang="en-US"/>
        </a:p>
      </dgm:t>
    </dgm:pt>
    <dgm:pt modelId="{85389760-F9E8-4831-A528-D73D3BF4B6EB}" type="sibTrans" cxnId="{122E7AE1-C6A9-4614-A352-AFDC708590AA}">
      <dgm:prSet/>
      <dgm:spPr/>
      <dgm:t>
        <a:bodyPr/>
        <a:lstStyle/>
        <a:p>
          <a:endParaRPr lang="en-US"/>
        </a:p>
      </dgm:t>
    </dgm:pt>
    <dgm:pt modelId="{17B3D266-9B20-4C6E-83CD-8116F3EFAD4F}">
      <dgm:prSet/>
      <dgm:spPr/>
      <dgm:t>
        <a:bodyPr/>
        <a:lstStyle/>
        <a:p>
          <a:r>
            <a:rPr lang="en-US"/>
            <a:t>- Rate increased to € 104 / € 155</a:t>
          </a:r>
        </a:p>
      </dgm:t>
    </dgm:pt>
    <dgm:pt modelId="{136CF19D-4576-4474-90E4-BF0A53DACC2D}" type="parTrans" cxnId="{C9BD93FA-ADEF-4AAD-9F85-55DC5B652F1C}">
      <dgm:prSet/>
      <dgm:spPr/>
      <dgm:t>
        <a:bodyPr/>
        <a:lstStyle/>
        <a:p>
          <a:endParaRPr lang="en-US"/>
        </a:p>
      </dgm:t>
    </dgm:pt>
    <dgm:pt modelId="{492EBD20-6950-42F9-AC3F-139DDED69751}" type="sibTrans" cxnId="{C9BD93FA-ADEF-4AAD-9F85-55DC5B652F1C}">
      <dgm:prSet/>
      <dgm:spPr/>
      <dgm:t>
        <a:bodyPr/>
        <a:lstStyle/>
        <a:p>
          <a:endParaRPr lang="en-US"/>
        </a:p>
      </dgm:t>
    </dgm:pt>
    <dgm:pt modelId="{34F168DE-16A9-4EFF-A7C0-634A5CAC0A07}">
      <dgm:prSet/>
      <dgm:spPr/>
      <dgm:t>
        <a:bodyPr/>
        <a:lstStyle/>
        <a:p>
          <a:r>
            <a:rPr lang="en-US"/>
            <a:t>- Total amount paid €5.6M</a:t>
          </a:r>
        </a:p>
      </dgm:t>
    </dgm:pt>
    <dgm:pt modelId="{8E75F330-0C29-4586-9B6C-55D02ABDD942}" type="parTrans" cxnId="{ACD48BB6-6EC8-40FE-B25B-3F9722B0A425}">
      <dgm:prSet/>
      <dgm:spPr/>
      <dgm:t>
        <a:bodyPr/>
        <a:lstStyle/>
        <a:p>
          <a:endParaRPr lang="en-US"/>
        </a:p>
      </dgm:t>
    </dgm:pt>
    <dgm:pt modelId="{7BB77139-9EC1-4BB4-8F9F-FE23920C8C72}" type="sibTrans" cxnId="{ACD48BB6-6EC8-40FE-B25B-3F9722B0A425}">
      <dgm:prSet/>
      <dgm:spPr/>
      <dgm:t>
        <a:bodyPr/>
        <a:lstStyle/>
        <a:p>
          <a:endParaRPr lang="en-US"/>
        </a:p>
      </dgm:t>
    </dgm:pt>
    <dgm:pt modelId="{07D62004-8092-411E-B30A-A204143A2D9F}">
      <dgm:prSet/>
      <dgm:spPr/>
      <dgm:t>
        <a:bodyPr/>
        <a:lstStyle/>
        <a:p>
          <a:pPr>
            <a:defRPr b="1"/>
          </a:pPr>
          <a:r>
            <a:rPr lang="en-US"/>
            <a:t>1 Oct. 2020</a:t>
          </a:r>
        </a:p>
      </dgm:t>
    </dgm:pt>
    <dgm:pt modelId="{AF266204-6235-4B74-A1E0-B32AC798E4EA}" type="parTrans" cxnId="{4C131273-0DC2-4191-88D8-A7C9FF937021}">
      <dgm:prSet/>
      <dgm:spPr/>
      <dgm:t>
        <a:bodyPr/>
        <a:lstStyle/>
        <a:p>
          <a:endParaRPr lang="en-US"/>
        </a:p>
      </dgm:t>
    </dgm:pt>
    <dgm:pt modelId="{64509D6D-0BD0-4D82-A860-96AB228C5206}" type="sibTrans" cxnId="{4C131273-0DC2-4191-88D8-A7C9FF937021}">
      <dgm:prSet/>
      <dgm:spPr/>
      <dgm:t>
        <a:bodyPr/>
        <a:lstStyle/>
        <a:p>
          <a:endParaRPr lang="en-US"/>
        </a:p>
      </dgm:t>
    </dgm:pt>
    <dgm:pt modelId="{43A92989-FC28-4F3A-B9CB-84F6B7E54CA3}">
      <dgm:prSet/>
      <dgm:spPr/>
      <dgm:t>
        <a:bodyPr/>
        <a:lstStyle/>
        <a:p>
          <a:r>
            <a:rPr lang="en-US"/>
            <a:t>- Launch of 3rd Call</a:t>
          </a:r>
        </a:p>
      </dgm:t>
    </dgm:pt>
    <dgm:pt modelId="{99309444-62E2-49C6-92E5-B1E8ECEEFC29}" type="parTrans" cxnId="{B5E5CEF1-9973-49A7-B80B-B9EEBB44A714}">
      <dgm:prSet/>
      <dgm:spPr/>
      <dgm:t>
        <a:bodyPr/>
        <a:lstStyle/>
        <a:p>
          <a:endParaRPr lang="en-US"/>
        </a:p>
      </dgm:t>
    </dgm:pt>
    <dgm:pt modelId="{3028590C-2885-468C-8A36-F8D38995551C}" type="sibTrans" cxnId="{B5E5CEF1-9973-49A7-B80B-B9EEBB44A714}">
      <dgm:prSet/>
      <dgm:spPr/>
      <dgm:t>
        <a:bodyPr/>
        <a:lstStyle/>
        <a:p>
          <a:endParaRPr lang="en-US"/>
        </a:p>
      </dgm:t>
    </dgm:pt>
    <dgm:pt modelId="{E463AE2E-11A4-4A2E-A53C-EB560DB72EE5}">
      <dgm:prSet/>
      <dgm:spPr/>
      <dgm:t>
        <a:bodyPr/>
        <a:lstStyle/>
        <a:p>
          <a:r>
            <a:rPr lang="en-US"/>
            <a:t>- Amendments in the target groups</a:t>
          </a:r>
        </a:p>
      </dgm:t>
    </dgm:pt>
    <dgm:pt modelId="{5ABEC8FA-0BB2-40EB-867E-EE660B1298F9}" type="parTrans" cxnId="{0159668E-9430-4FA2-9B34-79B964927F89}">
      <dgm:prSet/>
      <dgm:spPr/>
      <dgm:t>
        <a:bodyPr/>
        <a:lstStyle/>
        <a:p>
          <a:endParaRPr lang="en-US"/>
        </a:p>
      </dgm:t>
    </dgm:pt>
    <dgm:pt modelId="{BB3C31D1-C3B6-42B1-BEC6-524938D69503}" type="sibTrans" cxnId="{0159668E-9430-4FA2-9B34-79B964927F89}">
      <dgm:prSet/>
      <dgm:spPr/>
      <dgm:t>
        <a:bodyPr/>
        <a:lstStyle/>
        <a:p>
          <a:endParaRPr lang="en-US"/>
        </a:p>
      </dgm:t>
    </dgm:pt>
    <dgm:pt modelId="{FC2D577F-F987-4006-883B-15869887D5D7}">
      <dgm:prSet/>
      <dgm:spPr/>
      <dgm:t>
        <a:bodyPr/>
        <a:lstStyle/>
        <a:p>
          <a:r>
            <a:rPr lang="en-US" dirty="0"/>
            <a:t>- Prolongation of scheme up to Dec 2023</a:t>
          </a:r>
        </a:p>
      </dgm:t>
    </dgm:pt>
    <dgm:pt modelId="{41A6DB09-C06B-4EA9-8F37-825C91D26EA7}" type="parTrans" cxnId="{DFD960EF-E527-4231-8563-3614E0454016}">
      <dgm:prSet/>
      <dgm:spPr/>
      <dgm:t>
        <a:bodyPr/>
        <a:lstStyle/>
        <a:p>
          <a:endParaRPr lang="en-US"/>
        </a:p>
      </dgm:t>
    </dgm:pt>
    <dgm:pt modelId="{3C22FB5E-9064-411B-8375-3B3E4C82F80E}" type="sibTrans" cxnId="{DFD960EF-E527-4231-8563-3614E0454016}">
      <dgm:prSet/>
      <dgm:spPr/>
      <dgm:t>
        <a:bodyPr/>
        <a:lstStyle/>
        <a:p>
          <a:endParaRPr lang="en-US"/>
        </a:p>
      </dgm:t>
    </dgm:pt>
    <dgm:pt modelId="{63D60930-EBBA-418E-A5DA-8D23A0B13DBE}">
      <dgm:prSet/>
      <dgm:spPr/>
      <dgm:t>
        <a:bodyPr/>
        <a:lstStyle/>
        <a:p>
          <a:pPr>
            <a:defRPr b="1"/>
          </a:pPr>
          <a:r>
            <a:rPr lang="en-US"/>
            <a:t>1 Jan. 2021</a:t>
          </a:r>
        </a:p>
      </dgm:t>
    </dgm:pt>
    <dgm:pt modelId="{CE83BD0F-57B6-4F0D-94BF-D95F3A78CCB5}" type="parTrans" cxnId="{1DD42A77-8DA6-4D58-A1BE-5A4FB1351A91}">
      <dgm:prSet/>
      <dgm:spPr/>
      <dgm:t>
        <a:bodyPr/>
        <a:lstStyle/>
        <a:p>
          <a:endParaRPr lang="en-US"/>
        </a:p>
      </dgm:t>
    </dgm:pt>
    <dgm:pt modelId="{6BE9E1FF-1E91-49EA-BC2D-7DE875B3DCBD}" type="sibTrans" cxnId="{1DD42A77-8DA6-4D58-A1BE-5A4FB1351A91}">
      <dgm:prSet/>
      <dgm:spPr/>
      <dgm:t>
        <a:bodyPr/>
        <a:lstStyle/>
        <a:p>
          <a:endParaRPr lang="en-US"/>
        </a:p>
      </dgm:t>
    </dgm:pt>
    <dgm:pt modelId="{0507DC68-5A99-44AE-A56E-1730C76884D2}">
      <dgm:prSet/>
      <dgm:spPr/>
      <dgm:t>
        <a:bodyPr/>
        <a:lstStyle/>
        <a:p>
          <a:r>
            <a:rPr lang="en-US"/>
            <a:t>- Launch of Call 3.1</a:t>
          </a:r>
        </a:p>
      </dgm:t>
    </dgm:pt>
    <dgm:pt modelId="{6E27EC1A-A93E-4E1C-8EB9-A457172C24F2}" type="parTrans" cxnId="{784FCCA9-2933-45BA-AAA0-111A1C7719AC}">
      <dgm:prSet/>
      <dgm:spPr/>
      <dgm:t>
        <a:bodyPr/>
        <a:lstStyle/>
        <a:p>
          <a:endParaRPr lang="en-US"/>
        </a:p>
      </dgm:t>
    </dgm:pt>
    <dgm:pt modelId="{443DAD95-D676-4BF5-89CE-B2B3205EBCC9}" type="sibTrans" cxnId="{784FCCA9-2933-45BA-AAA0-111A1C7719AC}">
      <dgm:prSet/>
      <dgm:spPr/>
      <dgm:t>
        <a:bodyPr/>
        <a:lstStyle/>
        <a:p>
          <a:endParaRPr lang="en-US"/>
        </a:p>
      </dgm:t>
    </dgm:pt>
    <dgm:pt modelId="{C40C510E-5C4B-415A-B7CE-2F35A3BB5E11}">
      <dgm:prSet/>
      <dgm:spPr/>
      <dgm:t>
        <a:bodyPr/>
        <a:lstStyle/>
        <a:p>
          <a:r>
            <a:rPr lang="en-US" dirty="0"/>
            <a:t>- Rated increased to €104.5 /€156.50</a:t>
          </a:r>
        </a:p>
      </dgm:t>
    </dgm:pt>
    <dgm:pt modelId="{595BF755-E3C0-4A46-9032-583CB51E6A70}" type="parTrans" cxnId="{CC832654-F12E-46C7-A787-22F807BED868}">
      <dgm:prSet/>
      <dgm:spPr/>
      <dgm:t>
        <a:bodyPr/>
        <a:lstStyle/>
        <a:p>
          <a:endParaRPr lang="en-US"/>
        </a:p>
      </dgm:t>
    </dgm:pt>
    <dgm:pt modelId="{FC5A5C63-EA2F-43D3-A4A9-101E1CB374D6}" type="sibTrans" cxnId="{CC832654-F12E-46C7-A787-22F807BED868}">
      <dgm:prSet/>
      <dgm:spPr/>
      <dgm:t>
        <a:bodyPr/>
        <a:lstStyle/>
        <a:p>
          <a:endParaRPr lang="en-US"/>
        </a:p>
      </dgm:t>
    </dgm:pt>
    <dgm:pt modelId="{26A602AC-D41E-483F-8DB1-F7C420E46C65}">
      <dgm:prSet/>
      <dgm:spPr/>
      <dgm:t>
        <a:bodyPr/>
        <a:lstStyle/>
        <a:p>
          <a:r>
            <a:rPr lang="en-US"/>
            <a:t>- Still available budget €1.7M</a:t>
          </a:r>
        </a:p>
      </dgm:t>
    </dgm:pt>
    <dgm:pt modelId="{494D1951-D6FB-4B23-90A0-1A747850EC9D}" type="parTrans" cxnId="{1E6B11EF-E20E-4FFF-87EB-748FAFF64789}">
      <dgm:prSet/>
      <dgm:spPr/>
      <dgm:t>
        <a:bodyPr/>
        <a:lstStyle/>
        <a:p>
          <a:endParaRPr lang="en-US"/>
        </a:p>
      </dgm:t>
    </dgm:pt>
    <dgm:pt modelId="{8295FB69-A6DA-47A1-B457-450236712211}" type="sibTrans" cxnId="{1E6B11EF-E20E-4FFF-87EB-748FAFF64789}">
      <dgm:prSet/>
      <dgm:spPr/>
      <dgm:t>
        <a:bodyPr/>
        <a:lstStyle/>
        <a:p>
          <a:endParaRPr lang="en-US"/>
        </a:p>
      </dgm:t>
    </dgm:pt>
    <dgm:pt modelId="{ECAD4601-552E-41B6-9E6B-9288EEA8C0C1}">
      <dgm:prSet/>
      <dgm:spPr/>
      <dgm:t>
        <a:bodyPr/>
        <a:lstStyle/>
        <a:p>
          <a:r>
            <a:rPr lang="en-US"/>
            <a:t>- Total amount paid €7M</a:t>
          </a:r>
        </a:p>
      </dgm:t>
    </dgm:pt>
    <dgm:pt modelId="{D34128DB-EED3-492F-A732-39AD094053D5}" type="parTrans" cxnId="{4BA71FAF-584C-491C-B9C7-617099EC3454}">
      <dgm:prSet/>
      <dgm:spPr/>
      <dgm:t>
        <a:bodyPr/>
        <a:lstStyle/>
        <a:p>
          <a:endParaRPr lang="en-US"/>
        </a:p>
      </dgm:t>
    </dgm:pt>
    <dgm:pt modelId="{FB42CAF8-95A7-4106-A8F0-852A926C18BC}" type="sibTrans" cxnId="{4BA71FAF-584C-491C-B9C7-617099EC3454}">
      <dgm:prSet/>
      <dgm:spPr/>
      <dgm:t>
        <a:bodyPr/>
        <a:lstStyle/>
        <a:p>
          <a:endParaRPr lang="en-US"/>
        </a:p>
      </dgm:t>
    </dgm:pt>
    <dgm:pt modelId="{86F78639-4FBB-49B0-8FD0-EC942497EF4C}">
      <dgm:prSet/>
      <dgm:spPr/>
      <dgm:t>
        <a:bodyPr/>
        <a:lstStyle/>
        <a:p>
          <a:pPr>
            <a:defRPr b="1"/>
          </a:pPr>
          <a:r>
            <a:rPr lang="en-US"/>
            <a:t>30 Apr. 2021</a:t>
          </a:r>
        </a:p>
      </dgm:t>
    </dgm:pt>
    <dgm:pt modelId="{9466C798-039C-4471-986E-C698C2E5ADB2}" type="parTrans" cxnId="{E727AF73-A998-40B1-95DE-5E376E1D4E13}">
      <dgm:prSet/>
      <dgm:spPr/>
      <dgm:t>
        <a:bodyPr/>
        <a:lstStyle/>
        <a:p>
          <a:endParaRPr lang="en-US"/>
        </a:p>
      </dgm:t>
    </dgm:pt>
    <dgm:pt modelId="{49686007-4647-43B6-8E0C-2060B72346DC}" type="sibTrans" cxnId="{E727AF73-A998-40B1-95DE-5E376E1D4E13}">
      <dgm:prSet/>
      <dgm:spPr/>
      <dgm:t>
        <a:bodyPr/>
        <a:lstStyle/>
        <a:p>
          <a:endParaRPr lang="en-US"/>
        </a:p>
      </dgm:t>
    </dgm:pt>
    <dgm:pt modelId="{D4D7DDDD-767A-41D8-B0AE-F4A3CB7EE846}">
      <dgm:prSet/>
      <dgm:spPr/>
      <dgm:t>
        <a:bodyPr/>
        <a:lstStyle/>
        <a:p>
          <a:r>
            <a:rPr lang="en-US"/>
            <a:t>- Still available budget €500K</a:t>
          </a:r>
        </a:p>
      </dgm:t>
    </dgm:pt>
    <dgm:pt modelId="{9914BF6E-025F-4D94-8ECC-20CF3AA9D273}" type="parTrans" cxnId="{E74A0D22-128D-431C-A8D8-D63689DA5841}">
      <dgm:prSet/>
      <dgm:spPr/>
      <dgm:t>
        <a:bodyPr/>
        <a:lstStyle/>
        <a:p>
          <a:endParaRPr lang="en-US"/>
        </a:p>
      </dgm:t>
    </dgm:pt>
    <dgm:pt modelId="{3567750A-CEFF-43FE-A541-94815F1B7CD4}" type="sibTrans" cxnId="{E74A0D22-128D-431C-A8D8-D63689DA5841}">
      <dgm:prSet/>
      <dgm:spPr/>
      <dgm:t>
        <a:bodyPr/>
        <a:lstStyle/>
        <a:p>
          <a:endParaRPr lang="en-US"/>
        </a:p>
      </dgm:t>
    </dgm:pt>
    <dgm:pt modelId="{21A63C80-95A3-4C83-B6BC-8E557FB8FCEC}">
      <dgm:prSet/>
      <dgm:spPr/>
      <dgm:t>
        <a:bodyPr/>
        <a:lstStyle/>
        <a:p>
          <a:r>
            <a:rPr lang="en-US"/>
            <a:t>- Total amount paid €7.7M</a:t>
          </a:r>
        </a:p>
      </dgm:t>
    </dgm:pt>
    <dgm:pt modelId="{95BF6F48-73AB-493C-99F9-6F165970C71A}" type="parTrans" cxnId="{3B8699DB-AF02-46D3-99E4-3AF546753D61}">
      <dgm:prSet/>
      <dgm:spPr/>
      <dgm:t>
        <a:bodyPr/>
        <a:lstStyle/>
        <a:p>
          <a:endParaRPr lang="en-US"/>
        </a:p>
      </dgm:t>
    </dgm:pt>
    <dgm:pt modelId="{5B54357F-D3A7-4DE9-B6D2-C59316AAEBC1}" type="sibTrans" cxnId="{3B8699DB-AF02-46D3-99E4-3AF546753D61}">
      <dgm:prSet/>
      <dgm:spPr/>
      <dgm:t>
        <a:bodyPr/>
        <a:lstStyle/>
        <a:p>
          <a:endParaRPr lang="en-US"/>
        </a:p>
      </dgm:t>
    </dgm:pt>
    <dgm:pt modelId="{1BD48446-1773-4E39-A97D-C43DF7F4D010}" type="pres">
      <dgm:prSet presAssocID="{1395FE37-8A86-4B43-80F6-3739DD5A9C50}" presName="root" presStyleCnt="0">
        <dgm:presLayoutVars>
          <dgm:chMax/>
          <dgm:chPref/>
          <dgm:animLvl val="lvl"/>
        </dgm:presLayoutVars>
      </dgm:prSet>
      <dgm:spPr/>
    </dgm:pt>
    <dgm:pt modelId="{6ED65D78-7009-4BB0-9A77-13AE9EC9FE4F}" type="pres">
      <dgm:prSet presAssocID="{1395FE37-8A86-4B43-80F6-3739DD5A9C50}" presName="divider" presStyleLbl="fgAccFollowNode1" presStyleIdx="0" presStyleCnt="1"/>
      <dgm:spPr>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tailEnd type="triangle" w="lg" len="lg"/>
        </a:ln>
        <a:effectLst/>
      </dgm:spPr>
    </dgm:pt>
    <dgm:pt modelId="{AC64DDEF-A24A-4B1D-969E-D4C81CFD1063}" type="pres">
      <dgm:prSet presAssocID="{1395FE37-8A86-4B43-80F6-3739DD5A9C50}" presName="nodes" presStyleCnt="0">
        <dgm:presLayoutVars>
          <dgm:chMax/>
          <dgm:chPref/>
          <dgm:animLvl val="lvl"/>
        </dgm:presLayoutVars>
      </dgm:prSet>
      <dgm:spPr/>
    </dgm:pt>
    <dgm:pt modelId="{7CEDAB1E-8EB3-45A6-BFAF-4E410421113C}" type="pres">
      <dgm:prSet presAssocID="{FBFB9E68-B8EC-42A0-8875-B22A4871DCCA}" presName="composite" presStyleCnt="0"/>
      <dgm:spPr/>
    </dgm:pt>
    <dgm:pt modelId="{B475FB4D-BE2B-4234-889A-A4C91878AF7C}" type="pres">
      <dgm:prSet presAssocID="{FBFB9E68-B8EC-42A0-8875-B22A4871DCCA}" presName="L1TextContainer" presStyleLbl="revTx" presStyleIdx="0" presStyleCnt="5">
        <dgm:presLayoutVars>
          <dgm:chMax val="1"/>
          <dgm:chPref val="1"/>
          <dgm:bulletEnabled val="1"/>
        </dgm:presLayoutVars>
      </dgm:prSet>
      <dgm:spPr/>
    </dgm:pt>
    <dgm:pt modelId="{37FFE4E3-1A41-4C8E-B522-5503BD7C6CFF}" type="pres">
      <dgm:prSet presAssocID="{FBFB9E68-B8EC-42A0-8875-B22A4871DCCA}" presName="L2TextContainerWrapper" presStyleCnt="0">
        <dgm:presLayoutVars>
          <dgm:chMax val="0"/>
          <dgm:chPref val="0"/>
          <dgm:bulletEnabled val="1"/>
        </dgm:presLayoutVars>
      </dgm:prSet>
      <dgm:spPr/>
    </dgm:pt>
    <dgm:pt modelId="{15F5E179-8966-4DC3-A657-F8DB0D70CF66}" type="pres">
      <dgm:prSet presAssocID="{FBFB9E68-B8EC-42A0-8875-B22A4871DCCA}" presName="L2TextContainer" presStyleLbl="bgAcc1" presStyleIdx="0" presStyleCnt="5" custScaleX="96044"/>
      <dgm:spPr/>
    </dgm:pt>
    <dgm:pt modelId="{BC30E2E8-B5A0-4833-ACCF-2E9DE25FD871}" type="pres">
      <dgm:prSet presAssocID="{FBFB9E68-B8EC-42A0-8875-B22A4871DCCA}" presName="FlexibleEmptyPlaceHolder" presStyleCnt="0"/>
      <dgm:spPr/>
    </dgm:pt>
    <dgm:pt modelId="{070CAB43-A78A-477F-8FB5-3CC920627D7E}" type="pres">
      <dgm:prSet presAssocID="{FBFB9E68-B8EC-42A0-8875-B22A4871DCCA}" presName="ConnectLine" presStyleLbl="sibTrans1D1" presStyleIdx="0" presStyleCnt="5"/>
      <dgm:spPr>
        <a:noFill/>
        <a:ln w="12700" cap="rnd" cmpd="sng" algn="ctr">
          <a:solidFill>
            <a:schemeClr val="accent2">
              <a:hueOff val="0"/>
              <a:satOff val="0"/>
              <a:lumOff val="0"/>
              <a:alphaOff val="0"/>
            </a:schemeClr>
          </a:solidFill>
          <a:prstDash val="dash"/>
        </a:ln>
        <a:effectLst/>
      </dgm:spPr>
    </dgm:pt>
    <dgm:pt modelId="{FFA1FBDE-59FA-4945-81AE-98A2D29321D9}" type="pres">
      <dgm:prSet presAssocID="{FBFB9E68-B8EC-42A0-8875-B22A4871DCCA}" presName="ConnectorPoint" presStyleLbl="alignNode1" presStyleIdx="0" presStyleCnt="5"/>
      <dgm:spPr/>
    </dgm:pt>
    <dgm:pt modelId="{B7AEA5DF-6B9B-4413-90EF-2BD1F7D22685}" type="pres">
      <dgm:prSet presAssocID="{FBFB9E68-B8EC-42A0-8875-B22A4871DCCA}" presName="EmptyPlaceHolder" presStyleCnt="0"/>
      <dgm:spPr/>
    </dgm:pt>
    <dgm:pt modelId="{1E152470-5362-48CC-81E3-D72240E3BB49}" type="pres">
      <dgm:prSet presAssocID="{2683F131-C891-4FCB-A159-A4691F806EF7}" presName="spaceBetweenRectangles" presStyleCnt="0"/>
      <dgm:spPr/>
    </dgm:pt>
    <dgm:pt modelId="{EF864425-4EA6-462E-AAE1-0B96B8B9DC46}" type="pres">
      <dgm:prSet presAssocID="{3F289402-BE3B-41D6-9997-2D45CC393546}" presName="composite" presStyleCnt="0"/>
      <dgm:spPr/>
    </dgm:pt>
    <dgm:pt modelId="{0CEC51F4-F6DD-43D1-B644-BC763C03C7F3}" type="pres">
      <dgm:prSet presAssocID="{3F289402-BE3B-41D6-9997-2D45CC393546}" presName="L1TextContainer" presStyleLbl="revTx" presStyleIdx="1" presStyleCnt="5">
        <dgm:presLayoutVars>
          <dgm:chMax val="1"/>
          <dgm:chPref val="1"/>
          <dgm:bulletEnabled val="1"/>
        </dgm:presLayoutVars>
      </dgm:prSet>
      <dgm:spPr/>
    </dgm:pt>
    <dgm:pt modelId="{7AEA6C21-6646-4887-B6C7-85D7015A6945}" type="pres">
      <dgm:prSet presAssocID="{3F289402-BE3B-41D6-9997-2D45CC393546}" presName="L2TextContainerWrapper" presStyleCnt="0">
        <dgm:presLayoutVars>
          <dgm:chMax val="0"/>
          <dgm:chPref val="0"/>
          <dgm:bulletEnabled val="1"/>
        </dgm:presLayoutVars>
      </dgm:prSet>
      <dgm:spPr/>
    </dgm:pt>
    <dgm:pt modelId="{75643B00-A694-460A-936E-53D636819D76}" type="pres">
      <dgm:prSet presAssocID="{3F289402-BE3B-41D6-9997-2D45CC393546}" presName="L2TextContainer" presStyleLbl="bgAcc1" presStyleIdx="1" presStyleCnt="5" custScaleX="121470"/>
      <dgm:spPr/>
    </dgm:pt>
    <dgm:pt modelId="{2A92D27A-BE6C-4310-9C46-BD4D8370032E}" type="pres">
      <dgm:prSet presAssocID="{3F289402-BE3B-41D6-9997-2D45CC393546}" presName="FlexibleEmptyPlaceHolder" presStyleCnt="0"/>
      <dgm:spPr/>
    </dgm:pt>
    <dgm:pt modelId="{74E8A910-390D-4B35-B1B4-5D2A1214EC9D}" type="pres">
      <dgm:prSet presAssocID="{3F289402-BE3B-41D6-9997-2D45CC393546}" presName="ConnectLine" presStyleLbl="sibTrans1D1" presStyleIdx="1" presStyleCnt="5"/>
      <dgm:spPr>
        <a:noFill/>
        <a:ln w="12700" cap="rnd" cmpd="sng" algn="ctr">
          <a:solidFill>
            <a:schemeClr val="accent2">
              <a:hueOff val="-741071"/>
              <a:satOff val="3550"/>
              <a:lumOff val="3284"/>
              <a:alphaOff val="0"/>
            </a:schemeClr>
          </a:solidFill>
          <a:prstDash val="dash"/>
        </a:ln>
        <a:effectLst/>
      </dgm:spPr>
    </dgm:pt>
    <dgm:pt modelId="{44F69574-2EB2-4E41-A9A9-D38C039FE231}" type="pres">
      <dgm:prSet presAssocID="{3F289402-BE3B-41D6-9997-2D45CC393546}" presName="ConnectorPoint" presStyleLbl="alignNode1" presStyleIdx="1" presStyleCnt="5"/>
      <dgm:spPr/>
    </dgm:pt>
    <dgm:pt modelId="{26438772-337C-42BA-81C1-78606FC79098}" type="pres">
      <dgm:prSet presAssocID="{3F289402-BE3B-41D6-9997-2D45CC393546}" presName="EmptyPlaceHolder" presStyleCnt="0"/>
      <dgm:spPr/>
    </dgm:pt>
    <dgm:pt modelId="{58B4792F-50EF-4D17-82E8-0F58F27CCE26}" type="pres">
      <dgm:prSet presAssocID="{9F07229D-51D2-470C-90F3-4B8C2F5BC416}" presName="spaceBetweenRectangles" presStyleCnt="0"/>
      <dgm:spPr/>
    </dgm:pt>
    <dgm:pt modelId="{9C647100-8FE0-401C-935D-FA6AE6C49D82}" type="pres">
      <dgm:prSet presAssocID="{07D62004-8092-411E-B30A-A204143A2D9F}" presName="composite" presStyleCnt="0"/>
      <dgm:spPr/>
    </dgm:pt>
    <dgm:pt modelId="{D8C4EFC9-46AC-4CFE-893B-F90F3966FED2}" type="pres">
      <dgm:prSet presAssocID="{07D62004-8092-411E-B30A-A204143A2D9F}" presName="L1TextContainer" presStyleLbl="revTx" presStyleIdx="2" presStyleCnt="5">
        <dgm:presLayoutVars>
          <dgm:chMax val="1"/>
          <dgm:chPref val="1"/>
          <dgm:bulletEnabled val="1"/>
        </dgm:presLayoutVars>
      </dgm:prSet>
      <dgm:spPr/>
    </dgm:pt>
    <dgm:pt modelId="{AED584E0-8F4A-4F4C-AE78-47DA1612F94C}" type="pres">
      <dgm:prSet presAssocID="{07D62004-8092-411E-B30A-A204143A2D9F}" presName="L2TextContainerWrapper" presStyleCnt="0">
        <dgm:presLayoutVars>
          <dgm:chMax val="0"/>
          <dgm:chPref val="0"/>
          <dgm:bulletEnabled val="1"/>
        </dgm:presLayoutVars>
      </dgm:prSet>
      <dgm:spPr/>
    </dgm:pt>
    <dgm:pt modelId="{6E56B49B-E726-4DF7-BAC3-BFB578B90B4F}" type="pres">
      <dgm:prSet presAssocID="{07D62004-8092-411E-B30A-A204143A2D9F}" presName="L2TextContainer" presStyleLbl="bgAcc1" presStyleIdx="2" presStyleCnt="5" custScaleX="125524"/>
      <dgm:spPr/>
    </dgm:pt>
    <dgm:pt modelId="{89052DF0-2D57-4D5C-847E-0C176C65B7AC}" type="pres">
      <dgm:prSet presAssocID="{07D62004-8092-411E-B30A-A204143A2D9F}" presName="FlexibleEmptyPlaceHolder" presStyleCnt="0"/>
      <dgm:spPr/>
    </dgm:pt>
    <dgm:pt modelId="{CF36D1F5-7976-4813-A05C-6F35410B8575}" type="pres">
      <dgm:prSet presAssocID="{07D62004-8092-411E-B30A-A204143A2D9F}" presName="ConnectLine" presStyleLbl="sibTrans1D1" presStyleIdx="2" presStyleCnt="5"/>
      <dgm:spPr>
        <a:noFill/>
        <a:ln w="12700" cap="rnd" cmpd="sng" algn="ctr">
          <a:solidFill>
            <a:schemeClr val="accent2">
              <a:hueOff val="-1482143"/>
              <a:satOff val="7100"/>
              <a:lumOff val="6569"/>
              <a:alphaOff val="0"/>
            </a:schemeClr>
          </a:solidFill>
          <a:prstDash val="dash"/>
        </a:ln>
        <a:effectLst/>
      </dgm:spPr>
    </dgm:pt>
    <dgm:pt modelId="{FA370E47-FBD2-4E1A-9355-294464C62D0F}" type="pres">
      <dgm:prSet presAssocID="{07D62004-8092-411E-B30A-A204143A2D9F}" presName="ConnectorPoint" presStyleLbl="alignNode1" presStyleIdx="2" presStyleCnt="5"/>
      <dgm:spPr/>
    </dgm:pt>
    <dgm:pt modelId="{961012B6-22FC-479C-A997-3D8AACBE347E}" type="pres">
      <dgm:prSet presAssocID="{07D62004-8092-411E-B30A-A204143A2D9F}" presName="EmptyPlaceHolder" presStyleCnt="0"/>
      <dgm:spPr/>
    </dgm:pt>
    <dgm:pt modelId="{4869F59F-D046-4D1F-A75C-AC28994521A1}" type="pres">
      <dgm:prSet presAssocID="{64509D6D-0BD0-4D82-A860-96AB228C5206}" presName="spaceBetweenRectangles" presStyleCnt="0"/>
      <dgm:spPr/>
    </dgm:pt>
    <dgm:pt modelId="{436762C6-2B3A-4D77-9341-89F79CBFC848}" type="pres">
      <dgm:prSet presAssocID="{63D60930-EBBA-418E-A5DA-8D23A0B13DBE}" presName="composite" presStyleCnt="0"/>
      <dgm:spPr/>
    </dgm:pt>
    <dgm:pt modelId="{48577466-5F58-49A1-9329-753FEB214BE9}" type="pres">
      <dgm:prSet presAssocID="{63D60930-EBBA-418E-A5DA-8D23A0B13DBE}" presName="L1TextContainer" presStyleLbl="revTx" presStyleIdx="3" presStyleCnt="5">
        <dgm:presLayoutVars>
          <dgm:chMax val="1"/>
          <dgm:chPref val="1"/>
          <dgm:bulletEnabled val="1"/>
        </dgm:presLayoutVars>
      </dgm:prSet>
      <dgm:spPr/>
    </dgm:pt>
    <dgm:pt modelId="{9B0AE53D-6EC9-4721-958A-19035EE8C02D}" type="pres">
      <dgm:prSet presAssocID="{63D60930-EBBA-418E-A5DA-8D23A0B13DBE}" presName="L2TextContainerWrapper" presStyleCnt="0">
        <dgm:presLayoutVars>
          <dgm:chMax val="0"/>
          <dgm:chPref val="0"/>
          <dgm:bulletEnabled val="1"/>
        </dgm:presLayoutVars>
      </dgm:prSet>
      <dgm:spPr/>
    </dgm:pt>
    <dgm:pt modelId="{44CE4158-1435-458F-99E9-35483FBC4E36}" type="pres">
      <dgm:prSet presAssocID="{63D60930-EBBA-418E-A5DA-8D23A0B13DBE}" presName="L2TextContainer" presStyleLbl="bgAcc1" presStyleIdx="3" presStyleCnt="5" custScaleX="127081"/>
      <dgm:spPr/>
    </dgm:pt>
    <dgm:pt modelId="{2761BC31-2924-4881-95D1-664CDE690699}" type="pres">
      <dgm:prSet presAssocID="{63D60930-EBBA-418E-A5DA-8D23A0B13DBE}" presName="FlexibleEmptyPlaceHolder" presStyleCnt="0"/>
      <dgm:spPr/>
    </dgm:pt>
    <dgm:pt modelId="{C421D3EE-27EA-4831-87D8-83F9860F1BED}" type="pres">
      <dgm:prSet presAssocID="{63D60930-EBBA-418E-A5DA-8D23A0B13DBE}" presName="ConnectLine" presStyleLbl="sibTrans1D1" presStyleIdx="3" presStyleCnt="5"/>
      <dgm:spPr>
        <a:noFill/>
        <a:ln w="12700" cap="rnd" cmpd="sng" algn="ctr">
          <a:solidFill>
            <a:schemeClr val="accent2">
              <a:hueOff val="-2223214"/>
              <a:satOff val="10650"/>
              <a:lumOff val="9853"/>
              <a:alphaOff val="0"/>
            </a:schemeClr>
          </a:solidFill>
          <a:prstDash val="dash"/>
        </a:ln>
        <a:effectLst/>
      </dgm:spPr>
    </dgm:pt>
    <dgm:pt modelId="{FC799447-0E7E-4B38-9D89-204F62AB5558}" type="pres">
      <dgm:prSet presAssocID="{63D60930-EBBA-418E-A5DA-8D23A0B13DBE}" presName="ConnectorPoint" presStyleLbl="alignNode1" presStyleIdx="3" presStyleCnt="5"/>
      <dgm:spPr/>
    </dgm:pt>
    <dgm:pt modelId="{2ED573CB-5C87-487E-8114-CEA567DE8EA5}" type="pres">
      <dgm:prSet presAssocID="{63D60930-EBBA-418E-A5DA-8D23A0B13DBE}" presName="EmptyPlaceHolder" presStyleCnt="0"/>
      <dgm:spPr/>
    </dgm:pt>
    <dgm:pt modelId="{855E1CF6-03D8-4A70-875A-303C286273AE}" type="pres">
      <dgm:prSet presAssocID="{6BE9E1FF-1E91-49EA-BC2D-7DE875B3DCBD}" presName="spaceBetweenRectangles" presStyleCnt="0"/>
      <dgm:spPr/>
    </dgm:pt>
    <dgm:pt modelId="{F4733690-8A28-4227-B483-6EEBB6C32C13}" type="pres">
      <dgm:prSet presAssocID="{86F78639-4FBB-49B0-8FD0-EC942497EF4C}" presName="composite" presStyleCnt="0"/>
      <dgm:spPr/>
    </dgm:pt>
    <dgm:pt modelId="{9232872C-DADA-4878-9CE6-515AC58F5753}" type="pres">
      <dgm:prSet presAssocID="{86F78639-4FBB-49B0-8FD0-EC942497EF4C}" presName="L1TextContainer" presStyleLbl="revTx" presStyleIdx="4" presStyleCnt="5">
        <dgm:presLayoutVars>
          <dgm:chMax val="1"/>
          <dgm:chPref val="1"/>
          <dgm:bulletEnabled val="1"/>
        </dgm:presLayoutVars>
      </dgm:prSet>
      <dgm:spPr/>
    </dgm:pt>
    <dgm:pt modelId="{6E6DBA49-8FFF-47E0-AD9A-882D60B06920}" type="pres">
      <dgm:prSet presAssocID="{86F78639-4FBB-49B0-8FD0-EC942497EF4C}" presName="L2TextContainerWrapper" presStyleCnt="0">
        <dgm:presLayoutVars>
          <dgm:chMax val="0"/>
          <dgm:chPref val="0"/>
          <dgm:bulletEnabled val="1"/>
        </dgm:presLayoutVars>
      </dgm:prSet>
      <dgm:spPr/>
    </dgm:pt>
    <dgm:pt modelId="{A0FED749-D56A-4B43-A5E2-7932E59482ED}" type="pres">
      <dgm:prSet presAssocID="{86F78639-4FBB-49B0-8FD0-EC942497EF4C}" presName="L2TextContainer" presStyleLbl="bgAcc1" presStyleIdx="4" presStyleCnt="5" custScaleX="96337"/>
      <dgm:spPr/>
    </dgm:pt>
    <dgm:pt modelId="{D98B2CBE-E8BE-46BD-B41C-379070A5CCC2}" type="pres">
      <dgm:prSet presAssocID="{86F78639-4FBB-49B0-8FD0-EC942497EF4C}" presName="FlexibleEmptyPlaceHolder" presStyleCnt="0"/>
      <dgm:spPr/>
    </dgm:pt>
    <dgm:pt modelId="{BADF4B0C-7ED9-401B-835F-E6CF9B255002}" type="pres">
      <dgm:prSet presAssocID="{86F78639-4FBB-49B0-8FD0-EC942497EF4C}" presName="ConnectLine" presStyleLbl="sibTrans1D1" presStyleIdx="4" presStyleCnt="5"/>
      <dgm:spPr>
        <a:noFill/>
        <a:ln w="12700" cap="rnd" cmpd="sng" algn="ctr">
          <a:solidFill>
            <a:schemeClr val="accent2">
              <a:hueOff val="-2964286"/>
              <a:satOff val="14200"/>
              <a:lumOff val="13137"/>
              <a:alphaOff val="0"/>
            </a:schemeClr>
          </a:solidFill>
          <a:prstDash val="dash"/>
        </a:ln>
        <a:effectLst/>
      </dgm:spPr>
    </dgm:pt>
    <dgm:pt modelId="{BB42C121-F828-453C-99A1-846957DCB7CD}" type="pres">
      <dgm:prSet presAssocID="{86F78639-4FBB-49B0-8FD0-EC942497EF4C}" presName="ConnectorPoint" presStyleLbl="alignNode1" presStyleIdx="4" presStyleCnt="5"/>
      <dgm:spPr/>
    </dgm:pt>
    <dgm:pt modelId="{993743D6-8DEE-42CB-A362-6E3CDB7C6753}" type="pres">
      <dgm:prSet presAssocID="{86F78639-4FBB-49B0-8FD0-EC942497EF4C}" presName="EmptyPlaceHolder" presStyleCnt="0"/>
      <dgm:spPr/>
    </dgm:pt>
  </dgm:ptLst>
  <dgm:cxnLst>
    <dgm:cxn modelId="{1D189E00-20B1-4DB8-8B78-195C67529815}" type="presOf" srcId="{691CB4B9-605E-4D1A-A4A0-456FBE7A54AC}" destId="{15F5E179-8966-4DC3-A657-F8DB0D70CF66}" srcOrd="0" destOrd="2" presId="urn:microsoft.com/office/officeart/2016/7/layout/BasicTimeline"/>
    <dgm:cxn modelId="{CFE83D05-CE11-42EC-92EA-4696D6B5908D}" srcId="{FBFB9E68-B8EC-42A0-8875-B22A4871DCCA}" destId="{691CB4B9-605E-4D1A-A4A0-456FBE7A54AC}" srcOrd="2" destOrd="0" parTransId="{4516E6BA-F3F8-4705-85AF-EB4E2603C062}" sibTransId="{7B449CCD-57FE-4E3F-BBB0-5EF2D7CED6DE}"/>
    <dgm:cxn modelId="{D5AD6008-DB07-445E-886A-17B76BB6C96E}" type="presOf" srcId="{D4D7DDDD-767A-41D8-B0AE-F4A3CB7EE846}" destId="{A0FED749-D56A-4B43-A5E2-7932E59482ED}" srcOrd="0" destOrd="0" presId="urn:microsoft.com/office/officeart/2016/7/layout/BasicTimeline"/>
    <dgm:cxn modelId="{F5C0BC0D-4BE1-4D33-9DFE-3865AFBA1891}" type="presOf" srcId="{ECAD4601-552E-41B6-9E6B-9288EEA8C0C1}" destId="{44CE4158-1435-458F-99E9-35483FBC4E36}" srcOrd="0" destOrd="3" presId="urn:microsoft.com/office/officeart/2016/7/layout/BasicTimeline"/>
    <dgm:cxn modelId="{843EB810-3550-4994-A923-1B7027CACE6A}" type="presOf" srcId="{43A92989-FC28-4F3A-B9CB-84F6B7E54CA3}" destId="{6E56B49B-E726-4DF7-BAC3-BFB578B90B4F}" srcOrd="0" destOrd="0" presId="urn:microsoft.com/office/officeart/2016/7/layout/BasicTimeline"/>
    <dgm:cxn modelId="{73F5E913-6A99-41BD-A2E4-F333CE37BBA0}" type="presOf" srcId="{FBFB9E68-B8EC-42A0-8875-B22A4871DCCA}" destId="{B475FB4D-BE2B-4234-889A-A4C91878AF7C}" srcOrd="0" destOrd="0" presId="urn:microsoft.com/office/officeart/2016/7/layout/BasicTimeline"/>
    <dgm:cxn modelId="{E74A0D22-128D-431C-A8D8-D63689DA5841}" srcId="{86F78639-4FBB-49B0-8FD0-EC942497EF4C}" destId="{D4D7DDDD-767A-41D8-B0AE-F4A3CB7EE846}" srcOrd="0" destOrd="0" parTransId="{9914BF6E-025F-4D94-8ECC-20CF3AA9D273}" sibTransId="{3567750A-CEFF-43FE-A541-94815F1B7CD4}"/>
    <dgm:cxn modelId="{DCB24D27-D104-44CA-BD9B-ADA8C89AE343}" type="presOf" srcId="{3F289402-BE3B-41D6-9997-2D45CC393546}" destId="{0CEC51F4-F6DD-43D1-B644-BC763C03C7F3}" srcOrd="0" destOrd="0" presId="urn:microsoft.com/office/officeart/2016/7/layout/BasicTimeline"/>
    <dgm:cxn modelId="{4F135C35-5824-4F41-B327-BB03882ECB9E}" type="presOf" srcId="{151CAE3E-67B5-4DC2-9A5B-7B0802926E6E}" destId="{15F5E179-8966-4DC3-A657-F8DB0D70CF66}" srcOrd="0" destOrd="0" presId="urn:microsoft.com/office/officeart/2016/7/layout/BasicTimeline"/>
    <dgm:cxn modelId="{28DA693E-6870-47FE-8819-F0D048253D28}" type="presOf" srcId="{F2047426-FC5F-4E13-A1D3-C0A37E1C7FEE}" destId="{75643B00-A694-460A-936E-53D636819D76}" srcOrd="0" destOrd="1" presId="urn:microsoft.com/office/officeart/2016/7/layout/BasicTimeline"/>
    <dgm:cxn modelId="{850C583E-9C34-4B9B-B438-F402A78EC23E}" type="presOf" srcId="{26A602AC-D41E-483F-8DB1-F7C420E46C65}" destId="{44CE4158-1435-458F-99E9-35483FBC4E36}" srcOrd="0" destOrd="2" presId="urn:microsoft.com/office/officeart/2016/7/layout/BasicTimeline"/>
    <dgm:cxn modelId="{E3690040-BBCE-4C37-B4BB-6AF9E083018D}" type="presOf" srcId="{63D60930-EBBA-418E-A5DA-8D23A0B13DBE}" destId="{48577466-5F58-49A1-9329-753FEB214BE9}" srcOrd="0" destOrd="0" presId="urn:microsoft.com/office/officeart/2016/7/layout/BasicTimeline"/>
    <dgm:cxn modelId="{466C6A69-DAEF-4A86-9D4E-11A7A4FE5F38}" type="presOf" srcId="{86F78639-4FBB-49B0-8FD0-EC942497EF4C}" destId="{9232872C-DADA-4878-9CE6-515AC58F5753}" srcOrd="0" destOrd="0" presId="urn:microsoft.com/office/officeart/2016/7/layout/BasicTimeline"/>
    <dgm:cxn modelId="{4C131273-0DC2-4191-88D8-A7C9FF937021}" srcId="{1395FE37-8A86-4B43-80F6-3739DD5A9C50}" destId="{07D62004-8092-411E-B30A-A204143A2D9F}" srcOrd="2" destOrd="0" parTransId="{AF266204-6235-4B74-A1E0-B32AC798E4EA}" sibTransId="{64509D6D-0BD0-4D82-A860-96AB228C5206}"/>
    <dgm:cxn modelId="{E727AF73-A998-40B1-95DE-5E376E1D4E13}" srcId="{1395FE37-8A86-4B43-80F6-3739DD5A9C50}" destId="{86F78639-4FBB-49B0-8FD0-EC942497EF4C}" srcOrd="4" destOrd="0" parTransId="{9466C798-039C-4471-986E-C698C2E5ADB2}" sibTransId="{49686007-4647-43B6-8E0C-2060B72346DC}"/>
    <dgm:cxn modelId="{CC832654-F12E-46C7-A787-22F807BED868}" srcId="{63D60930-EBBA-418E-A5DA-8D23A0B13DBE}" destId="{C40C510E-5C4B-415A-B7CE-2F35A3BB5E11}" srcOrd="1" destOrd="0" parTransId="{595BF755-E3C0-4A46-9032-583CB51E6A70}" sibTransId="{FC5A5C63-EA2F-43D3-A4A9-101E1CB374D6}"/>
    <dgm:cxn modelId="{1DD42A77-8DA6-4D58-A1BE-5A4FB1351A91}" srcId="{1395FE37-8A86-4B43-80F6-3739DD5A9C50}" destId="{63D60930-EBBA-418E-A5DA-8D23A0B13DBE}" srcOrd="3" destOrd="0" parTransId="{CE83BD0F-57B6-4F0D-94BF-D95F3A78CCB5}" sibTransId="{6BE9E1FF-1E91-49EA-BC2D-7DE875B3DCBD}"/>
    <dgm:cxn modelId="{054D5C59-C2DA-4F4E-BAD8-C8566374907A}" type="presOf" srcId="{1395FE37-8A86-4B43-80F6-3739DD5A9C50}" destId="{1BD48446-1773-4E39-A97D-C43DF7F4D010}" srcOrd="0" destOrd="0" presId="urn:microsoft.com/office/officeart/2016/7/layout/BasicTimeline"/>
    <dgm:cxn modelId="{936CD679-A268-4831-9BB1-1FD55807161C}" type="presOf" srcId="{17B3D266-9B20-4C6E-83CD-8116F3EFAD4F}" destId="{75643B00-A694-460A-936E-53D636819D76}" srcOrd="0" destOrd="2" presId="urn:microsoft.com/office/officeart/2016/7/layout/BasicTimeline"/>
    <dgm:cxn modelId="{AED89787-E1DE-448E-93A4-0975BB29CEDF}" type="presOf" srcId="{0507DC68-5A99-44AE-A56E-1730C76884D2}" destId="{44CE4158-1435-458F-99E9-35483FBC4E36}" srcOrd="0" destOrd="0" presId="urn:microsoft.com/office/officeart/2016/7/layout/BasicTimeline"/>
    <dgm:cxn modelId="{0159668E-9430-4FA2-9B34-79B964927F89}" srcId="{07D62004-8092-411E-B30A-A204143A2D9F}" destId="{E463AE2E-11A4-4A2E-A53C-EB560DB72EE5}" srcOrd="1" destOrd="0" parTransId="{5ABEC8FA-0BB2-40EB-867E-EE660B1298F9}" sibTransId="{BB3C31D1-C3B6-42B1-BEC6-524938D69503}"/>
    <dgm:cxn modelId="{70728D93-0DCD-433D-B909-2928AC193B52}" type="presOf" srcId="{E463AE2E-11A4-4A2E-A53C-EB560DB72EE5}" destId="{6E56B49B-E726-4DF7-BAC3-BFB578B90B4F}" srcOrd="0" destOrd="1" presId="urn:microsoft.com/office/officeart/2016/7/layout/BasicTimeline"/>
    <dgm:cxn modelId="{55386494-D188-4E20-9266-BBBA9EC70354}" type="presOf" srcId="{07D62004-8092-411E-B30A-A204143A2D9F}" destId="{D8C4EFC9-46AC-4CFE-893B-F90F3966FED2}" srcOrd="0" destOrd="0" presId="urn:microsoft.com/office/officeart/2016/7/layout/BasicTimeline"/>
    <dgm:cxn modelId="{999B3C9A-736C-4C35-8074-C4CAFA2990E6}" srcId="{1395FE37-8A86-4B43-80F6-3739DD5A9C50}" destId="{3F289402-BE3B-41D6-9997-2D45CC393546}" srcOrd="1" destOrd="0" parTransId="{F5976AE5-551A-4BED-83E3-8EE290218446}" sibTransId="{9F07229D-51D2-470C-90F3-4B8C2F5BC416}"/>
    <dgm:cxn modelId="{6BD291A1-5823-4DCD-B4DA-83BAB76E8E06}" srcId="{1395FE37-8A86-4B43-80F6-3739DD5A9C50}" destId="{FBFB9E68-B8EC-42A0-8875-B22A4871DCCA}" srcOrd="0" destOrd="0" parTransId="{9311C71D-3BF3-4FAE-BA61-680FFC135D70}" sibTransId="{2683F131-C891-4FCB-A159-A4691F806EF7}"/>
    <dgm:cxn modelId="{784FCCA9-2933-45BA-AAA0-111A1C7719AC}" srcId="{63D60930-EBBA-418E-A5DA-8D23A0B13DBE}" destId="{0507DC68-5A99-44AE-A56E-1730C76884D2}" srcOrd="0" destOrd="0" parTransId="{6E27EC1A-A93E-4E1C-8EB9-A457172C24F2}" sibTransId="{443DAD95-D676-4BF5-89CE-B2B3205EBCC9}"/>
    <dgm:cxn modelId="{C5C0AEAB-3729-4473-9BC5-B4E3496FD15A}" type="presOf" srcId="{B2ACAD80-7892-4EF3-A23D-817820B2484C}" destId="{75643B00-A694-460A-936E-53D636819D76}" srcOrd="0" destOrd="0" presId="urn:microsoft.com/office/officeart/2016/7/layout/BasicTimeline"/>
    <dgm:cxn modelId="{4BA71FAF-584C-491C-B9C7-617099EC3454}" srcId="{63D60930-EBBA-418E-A5DA-8D23A0B13DBE}" destId="{ECAD4601-552E-41B6-9E6B-9288EEA8C0C1}" srcOrd="3" destOrd="0" parTransId="{D34128DB-EED3-492F-A732-39AD094053D5}" sibTransId="{FB42CAF8-95A7-4106-A8F0-852A926C18BC}"/>
    <dgm:cxn modelId="{34CF52B3-89A0-402E-801A-C2F913E8AE34}" srcId="{FBFB9E68-B8EC-42A0-8875-B22A4871DCCA}" destId="{7C5B0200-A137-445B-9838-0F940D04B62C}" srcOrd="1" destOrd="0" parTransId="{B2067555-3280-4836-AC17-CE5A663D8F96}" sibTransId="{924870E8-5D86-46B4-AF6F-D402F0C5190C}"/>
    <dgm:cxn modelId="{ACD48BB6-6EC8-40FE-B25B-3F9722B0A425}" srcId="{3F289402-BE3B-41D6-9997-2D45CC393546}" destId="{34F168DE-16A9-4EFF-A7C0-634A5CAC0A07}" srcOrd="3" destOrd="0" parTransId="{8E75F330-0C29-4586-9B6C-55D02ABDD942}" sibTransId="{7BB77139-9EC1-4BB4-8F9F-FE23920C8C72}"/>
    <dgm:cxn modelId="{63C843BF-D4E0-431B-AC60-765AE261918A}" type="presOf" srcId="{FC2D577F-F987-4006-883B-15869887D5D7}" destId="{6E56B49B-E726-4DF7-BAC3-BFB578B90B4F}" srcOrd="0" destOrd="2" presId="urn:microsoft.com/office/officeart/2016/7/layout/BasicTimeline"/>
    <dgm:cxn modelId="{FFC9B1C6-B2AF-4C86-A69F-8A8AA329B02D}" srcId="{FBFB9E68-B8EC-42A0-8875-B22A4871DCCA}" destId="{151CAE3E-67B5-4DC2-9A5B-7B0802926E6E}" srcOrd="0" destOrd="0" parTransId="{7C059148-FEEB-4766-BA15-E5C5C23E9142}" sibTransId="{E8FE6493-79BC-4929-92ED-AA1D9CC82253}"/>
    <dgm:cxn modelId="{DCB7D4C7-793A-4930-A698-65EDBE8F382B}" srcId="{3F289402-BE3B-41D6-9997-2D45CC393546}" destId="{B2ACAD80-7892-4EF3-A23D-817820B2484C}" srcOrd="0" destOrd="0" parTransId="{EF9E2892-9390-4266-94FE-BB283D5EB6E9}" sibTransId="{722694DE-E4F1-4BDF-A360-87F62823C9B6}"/>
    <dgm:cxn modelId="{E48C00CC-E85B-442C-9458-633B3745F9BF}" type="presOf" srcId="{34F168DE-16A9-4EFF-A7C0-634A5CAC0A07}" destId="{75643B00-A694-460A-936E-53D636819D76}" srcOrd="0" destOrd="3" presId="urn:microsoft.com/office/officeart/2016/7/layout/BasicTimeline"/>
    <dgm:cxn modelId="{BD6973D3-827E-445E-AB68-DE353973763F}" type="presOf" srcId="{21A63C80-95A3-4C83-B6BC-8E557FB8FCEC}" destId="{A0FED749-D56A-4B43-A5E2-7932E59482ED}" srcOrd="0" destOrd="1" presId="urn:microsoft.com/office/officeart/2016/7/layout/BasicTimeline"/>
    <dgm:cxn modelId="{3B8699DB-AF02-46D3-99E4-3AF546753D61}" srcId="{86F78639-4FBB-49B0-8FD0-EC942497EF4C}" destId="{21A63C80-95A3-4C83-B6BC-8E557FB8FCEC}" srcOrd="1" destOrd="0" parTransId="{95BF6F48-73AB-493C-99F9-6F165970C71A}" sibTransId="{5B54357F-D3A7-4DE9-B6D2-C59316AAEBC1}"/>
    <dgm:cxn modelId="{2B12CFDE-8944-4946-BA0D-001822D69888}" type="presOf" srcId="{7C5B0200-A137-445B-9838-0F940D04B62C}" destId="{15F5E179-8966-4DC3-A657-F8DB0D70CF66}" srcOrd="0" destOrd="1" presId="urn:microsoft.com/office/officeart/2016/7/layout/BasicTimeline"/>
    <dgm:cxn modelId="{122E7AE1-C6A9-4614-A352-AFDC708590AA}" srcId="{3F289402-BE3B-41D6-9997-2D45CC393546}" destId="{F2047426-FC5F-4E13-A1D3-C0A37E1C7FEE}" srcOrd="1" destOrd="0" parTransId="{095E2E22-333F-45AC-98FF-73DA7DA51D4E}" sibTransId="{85389760-F9E8-4831-A528-D73D3BF4B6EB}"/>
    <dgm:cxn modelId="{1E6B11EF-E20E-4FFF-87EB-748FAFF64789}" srcId="{63D60930-EBBA-418E-A5DA-8D23A0B13DBE}" destId="{26A602AC-D41E-483F-8DB1-F7C420E46C65}" srcOrd="2" destOrd="0" parTransId="{494D1951-D6FB-4B23-90A0-1A747850EC9D}" sibTransId="{8295FB69-A6DA-47A1-B457-450236712211}"/>
    <dgm:cxn modelId="{DFD960EF-E527-4231-8563-3614E0454016}" srcId="{07D62004-8092-411E-B30A-A204143A2D9F}" destId="{FC2D577F-F987-4006-883B-15869887D5D7}" srcOrd="2" destOrd="0" parTransId="{41A6DB09-C06B-4EA9-8F37-825C91D26EA7}" sibTransId="{3C22FB5E-9064-411B-8375-3B3E4C82F80E}"/>
    <dgm:cxn modelId="{B5E5CEF1-9973-49A7-B80B-B9EEBB44A714}" srcId="{07D62004-8092-411E-B30A-A204143A2D9F}" destId="{43A92989-FC28-4F3A-B9CB-84F6B7E54CA3}" srcOrd="0" destOrd="0" parTransId="{99309444-62E2-49C6-92E5-B1E8ECEEFC29}" sibTransId="{3028590C-2885-468C-8A36-F8D38995551C}"/>
    <dgm:cxn modelId="{912174FA-BC36-452F-BF7F-C04344B58A18}" type="presOf" srcId="{C40C510E-5C4B-415A-B7CE-2F35A3BB5E11}" destId="{44CE4158-1435-458F-99E9-35483FBC4E36}" srcOrd="0" destOrd="1" presId="urn:microsoft.com/office/officeart/2016/7/layout/BasicTimeline"/>
    <dgm:cxn modelId="{C9BD93FA-ADEF-4AAD-9F85-55DC5B652F1C}" srcId="{3F289402-BE3B-41D6-9997-2D45CC393546}" destId="{17B3D266-9B20-4C6E-83CD-8116F3EFAD4F}" srcOrd="2" destOrd="0" parTransId="{136CF19D-4576-4474-90E4-BF0A53DACC2D}" sibTransId="{492EBD20-6950-42F9-AC3F-139DDED69751}"/>
    <dgm:cxn modelId="{57E8EC9F-B712-4ACE-9A1E-F2014DA8272C}" type="presParOf" srcId="{1BD48446-1773-4E39-A97D-C43DF7F4D010}" destId="{6ED65D78-7009-4BB0-9A77-13AE9EC9FE4F}" srcOrd="0" destOrd="0" presId="urn:microsoft.com/office/officeart/2016/7/layout/BasicTimeline"/>
    <dgm:cxn modelId="{E001B9E3-62FF-4EB5-A8E7-6601A207A5CC}" type="presParOf" srcId="{1BD48446-1773-4E39-A97D-C43DF7F4D010}" destId="{AC64DDEF-A24A-4B1D-969E-D4C81CFD1063}" srcOrd="1" destOrd="0" presId="urn:microsoft.com/office/officeart/2016/7/layout/BasicTimeline"/>
    <dgm:cxn modelId="{EC90DEB7-D85D-44D9-95A6-9CEB802BEC0D}" type="presParOf" srcId="{AC64DDEF-A24A-4B1D-969E-D4C81CFD1063}" destId="{7CEDAB1E-8EB3-45A6-BFAF-4E410421113C}" srcOrd="0" destOrd="0" presId="urn:microsoft.com/office/officeart/2016/7/layout/BasicTimeline"/>
    <dgm:cxn modelId="{8CD6B969-0D4B-4BE9-BD2A-18CAC7EA8FA7}" type="presParOf" srcId="{7CEDAB1E-8EB3-45A6-BFAF-4E410421113C}" destId="{B475FB4D-BE2B-4234-889A-A4C91878AF7C}" srcOrd="0" destOrd="0" presId="urn:microsoft.com/office/officeart/2016/7/layout/BasicTimeline"/>
    <dgm:cxn modelId="{2581C8D9-2288-45F7-9CE7-75C9E5F18CE8}" type="presParOf" srcId="{7CEDAB1E-8EB3-45A6-BFAF-4E410421113C}" destId="{37FFE4E3-1A41-4C8E-B522-5503BD7C6CFF}" srcOrd="1" destOrd="0" presId="urn:microsoft.com/office/officeart/2016/7/layout/BasicTimeline"/>
    <dgm:cxn modelId="{BEF3398E-7A4E-4F32-8E46-11EDF78488E3}" type="presParOf" srcId="{37FFE4E3-1A41-4C8E-B522-5503BD7C6CFF}" destId="{15F5E179-8966-4DC3-A657-F8DB0D70CF66}" srcOrd="0" destOrd="0" presId="urn:microsoft.com/office/officeart/2016/7/layout/BasicTimeline"/>
    <dgm:cxn modelId="{851E7AD9-CD1E-4E9A-8596-F751A7E7027C}" type="presParOf" srcId="{37FFE4E3-1A41-4C8E-B522-5503BD7C6CFF}" destId="{BC30E2E8-B5A0-4833-ACCF-2E9DE25FD871}" srcOrd="1" destOrd="0" presId="urn:microsoft.com/office/officeart/2016/7/layout/BasicTimeline"/>
    <dgm:cxn modelId="{69B2B613-E2AE-410B-8743-536D0CEA103F}" type="presParOf" srcId="{7CEDAB1E-8EB3-45A6-BFAF-4E410421113C}" destId="{070CAB43-A78A-477F-8FB5-3CC920627D7E}" srcOrd="2" destOrd="0" presId="urn:microsoft.com/office/officeart/2016/7/layout/BasicTimeline"/>
    <dgm:cxn modelId="{FB1CA7A8-C694-40D7-8726-D8324683AA2A}" type="presParOf" srcId="{7CEDAB1E-8EB3-45A6-BFAF-4E410421113C}" destId="{FFA1FBDE-59FA-4945-81AE-98A2D29321D9}" srcOrd="3" destOrd="0" presId="urn:microsoft.com/office/officeart/2016/7/layout/BasicTimeline"/>
    <dgm:cxn modelId="{D73EA34E-56DD-4205-B7AA-A2F89D838DD5}" type="presParOf" srcId="{7CEDAB1E-8EB3-45A6-BFAF-4E410421113C}" destId="{B7AEA5DF-6B9B-4413-90EF-2BD1F7D22685}" srcOrd="4" destOrd="0" presId="urn:microsoft.com/office/officeart/2016/7/layout/BasicTimeline"/>
    <dgm:cxn modelId="{9686B03B-23E5-4485-B070-AF81FD0F930C}" type="presParOf" srcId="{AC64DDEF-A24A-4B1D-969E-D4C81CFD1063}" destId="{1E152470-5362-48CC-81E3-D72240E3BB49}" srcOrd="1" destOrd="0" presId="urn:microsoft.com/office/officeart/2016/7/layout/BasicTimeline"/>
    <dgm:cxn modelId="{5C770C13-B929-4F52-BB1C-3649A994E4C1}" type="presParOf" srcId="{AC64DDEF-A24A-4B1D-969E-D4C81CFD1063}" destId="{EF864425-4EA6-462E-AAE1-0B96B8B9DC46}" srcOrd="2" destOrd="0" presId="urn:microsoft.com/office/officeart/2016/7/layout/BasicTimeline"/>
    <dgm:cxn modelId="{C5DD7E01-1279-4C80-AF8E-8497ADA288ED}" type="presParOf" srcId="{EF864425-4EA6-462E-AAE1-0B96B8B9DC46}" destId="{0CEC51F4-F6DD-43D1-B644-BC763C03C7F3}" srcOrd="0" destOrd="0" presId="urn:microsoft.com/office/officeart/2016/7/layout/BasicTimeline"/>
    <dgm:cxn modelId="{F3D0BFD8-000C-4CB1-B3BB-2310DAFC0F1B}" type="presParOf" srcId="{EF864425-4EA6-462E-AAE1-0B96B8B9DC46}" destId="{7AEA6C21-6646-4887-B6C7-85D7015A6945}" srcOrd="1" destOrd="0" presId="urn:microsoft.com/office/officeart/2016/7/layout/BasicTimeline"/>
    <dgm:cxn modelId="{86FA9B03-D502-4CF0-8A10-8EC174003A6E}" type="presParOf" srcId="{7AEA6C21-6646-4887-B6C7-85D7015A6945}" destId="{75643B00-A694-460A-936E-53D636819D76}" srcOrd="0" destOrd="0" presId="urn:microsoft.com/office/officeart/2016/7/layout/BasicTimeline"/>
    <dgm:cxn modelId="{8EAB10D6-6055-478C-B9A0-C71C13B3E59A}" type="presParOf" srcId="{7AEA6C21-6646-4887-B6C7-85D7015A6945}" destId="{2A92D27A-BE6C-4310-9C46-BD4D8370032E}" srcOrd="1" destOrd="0" presId="urn:microsoft.com/office/officeart/2016/7/layout/BasicTimeline"/>
    <dgm:cxn modelId="{37DC3648-527A-4400-8048-C183AAD13F5C}" type="presParOf" srcId="{EF864425-4EA6-462E-AAE1-0B96B8B9DC46}" destId="{74E8A910-390D-4B35-B1B4-5D2A1214EC9D}" srcOrd="2" destOrd="0" presId="urn:microsoft.com/office/officeart/2016/7/layout/BasicTimeline"/>
    <dgm:cxn modelId="{02E5D2F4-97F6-4382-9328-7D0361A9C06C}" type="presParOf" srcId="{EF864425-4EA6-462E-AAE1-0B96B8B9DC46}" destId="{44F69574-2EB2-4E41-A9A9-D38C039FE231}" srcOrd="3" destOrd="0" presId="urn:microsoft.com/office/officeart/2016/7/layout/BasicTimeline"/>
    <dgm:cxn modelId="{55A07CD8-CCC1-4BC6-ADB5-7E986F471282}" type="presParOf" srcId="{EF864425-4EA6-462E-AAE1-0B96B8B9DC46}" destId="{26438772-337C-42BA-81C1-78606FC79098}" srcOrd="4" destOrd="0" presId="urn:microsoft.com/office/officeart/2016/7/layout/BasicTimeline"/>
    <dgm:cxn modelId="{CC957142-47B6-4F84-8BD3-7B546BC27509}" type="presParOf" srcId="{AC64DDEF-A24A-4B1D-969E-D4C81CFD1063}" destId="{58B4792F-50EF-4D17-82E8-0F58F27CCE26}" srcOrd="3" destOrd="0" presId="urn:microsoft.com/office/officeart/2016/7/layout/BasicTimeline"/>
    <dgm:cxn modelId="{77B358EA-FC4A-4DA2-BF3D-359044C23DCE}" type="presParOf" srcId="{AC64DDEF-A24A-4B1D-969E-D4C81CFD1063}" destId="{9C647100-8FE0-401C-935D-FA6AE6C49D82}" srcOrd="4" destOrd="0" presId="urn:microsoft.com/office/officeart/2016/7/layout/BasicTimeline"/>
    <dgm:cxn modelId="{A8EFE39F-E92A-4BCC-B78A-EC081AF02EB8}" type="presParOf" srcId="{9C647100-8FE0-401C-935D-FA6AE6C49D82}" destId="{D8C4EFC9-46AC-4CFE-893B-F90F3966FED2}" srcOrd="0" destOrd="0" presId="urn:microsoft.com/office/officeart/2016/7/layout/BasicTimeline"/>
    <dgm:cxn modelId="{FA3657B6-F0FE-4A81-B479-8FBF0C65804C}" type="presParOf" srcId="{9C647100-8FE0-401C-935D-FA6AE6C49D82}" destId="{AED584E0-8F4A-4F4C-AE78-47DA1612F94C}" srcOrd="1" destOrd="0" presId="urn:microsoft.com/office/officeart/2016/7/layout/BasicTimeline"/>
    <dgm:cxn modelId="{C3A3BB69-E48E-46E7-9C9B-C57BCFC9AB7D}" type="presParOf" srcId="{AED584E0-8F4A-4F4C-AE78-47DA1612F94C}" destId="{6E56B49B-E726-4DF7-BAC3-BFB578B90B4F}" srcOrd="0" destOrd="0" presId="urn:microsoft.com/office/officeart/2016/7/layout/BasicTimeline"/>
    <dgm:cxn modelId="{40C6ECB7-24A6-4445-997C-A1925AF931A5}" type="presParOf" srcId="{AED584E0-8F4A-4F4C-AE78-47DA1612F94C}" destId="{89052DF0-2D57-4D5C-847E-0C176C65B7AC}" srcOrd="1" destOrd="0" presId="urn:microsoft.com/office/officeart/2016/7/layout/BasicTimeline"/>
    <dgm:cxn modelId="{AAE0F8DF-4559-4E9D-B8B1-5C6E2597B421}" type="presParOf" srcId="{9C647100-8FE0-401C-935D-FA6AE6C49D82}" destId="{CF36D1F5-7976-4813-A05C-6F35410B8575}" srcOrd="2" destOrd="0" presId="urn:microsoft.com/office/officeart/2016/7/layout/BasicTimeline"/>
    <dgm:cxn modelId="{3C7066CE-2D6E-4D9F-8AE0-3F6286CFEEB0}" type="presParOf" srcId="{9C647100-8FE0-401C-935D-FA6AE6C49D82}" destId="{FA370E47-FBD2-4E1A-9355-294464C62D0F}" srcOrd="3" destOrd="0" presId="urn:microsoft.com/office/officeart/2016/7/layout/BasicTimeline"/>
    <dgm:cxn modelId="{9CC40C6A-9D2C-4171-8A84-D2A8FEA60571}" type="presParOf" srcId="{9C647100-8FE0-401C-935D-FA6AE6C49D82}" destId="{961012B6-22FC-479C-A997-3D8AACBE347E}" srcOrd="4" destOrd="0" presId="urn:microsoft.com/office/officeart/2016/7/layout/BasicTimeline"/>
    <dgm:cxn modelId="{ECCFF801-276B-40B2-B766-46FAD263615D}" type="presParOf" srcId="{AC64DDEF-A24A-4B1D-969E-D4C81CFD1063}" destId="{4869F59F-D046-4D1F-A75C-AC28994521A1}" srcOrd="5" destOrd="0" presId="urn:microsoft.com/office/officeart/2016/7/layout/BasicTimeline"/>
    <dgm:cxn modelId="{0D17366F-649E-4AF3-B719-A09561F94CEE}" type="presParOf" srcId="{AC64DDEF-A24A-4B1D-969E-D4C81CFD1063}" destId="{436762C6-2B3A-4D77-9341-89F79CBFC848}" srcOrd="6" destOrd="0" presId="urn:microsoft.com/office/officeart/2016/7/layout/BasicTimeline"/>
    <dgm:cxn modelId="{96597D90-6146-4382-B791-CB9A72DB6CB4}" type="presParOf" srcId="{436762C6-2B3A-4D77-9341-89F79CBFC848}" destId="{48577466-5F58-49A1-9329-753FEB214BE9}" srcOrd="0" destOrd="0" presId="urn:microsoft.com/office/officeart/2016/7/layout/BasicTimeline"/>
    <dgm:cxn modelId="{AD8A31B8-14D9-457A-859A-C97BA0703ABE}" type="presParOf" srcId="{436762C6-2B3A-4D77-9341-89F79CBFC848}" destId="{9B0AE53D-6EC9-4721-958A-19035EE8C02D}" srcOrd="1" destOrd="0" presId="urn:microsoft.com/office/officeart/2016/7/layout/BasicTimeline"/>
    <dgm:cxn modelId="{BB036627-AB2B-44FE-AC49-63A23251716E}" type="presParOf" srcId="{9B0AE53D-6EC9-4721-958A-19035EE8C02D}" destId="{44CE4158-1435-458F-99E9-35483FBC4E36}" srcOrd="0" destOrd="0" presId="urn:microsoft.com/office/officeart/2016/7/layout/BasicTimeline"/>
    <dgm:cxn modelId="{85348158-EE7A-4569-9BEF-2CD354A328ED}" type="presParOf" srcId="{9B0AE53D-6EC9-4721-958A-19035EE8C02D}" destId="{2761BC31-2924-4881-95D1-664CDE690699}" srcOrd="1" destOrd="0" presId="urn:microsoft.com/office/officeart/2016/7/layout/BasicTimeline"/>
    <dgm:cxn modelId="{EF27E277-8090-4CDC-B4B2-66E80A1B2023}" type="presParOf" srcId="{436762C6-2B3A-4D77-9341-89F79CBFC848}" destId="{C421D3EE-27EA-4831-87D8-83F9860F1BED}" srcOrd="2" destOrd="0" presId="urn:microsoft.com/office/officeart/2016/7/layout/BasicTimeline"/>
    <dgm:cxn modelId="{7A5CA594-803F-4319-850C-FDBBB62C7E9A}" type="presParOf" srcId="{436762C6-2B3A-4D77-9341-89F79CBFC848}" destId="{FC799447-0E7E-4B38-9D89-204F62AB5558}" srcOrd="3" destOrd="0" presId="urn:microsoft.com/office/officeart/2016/7/layout/BasicTimeline"/>
    <dgm:cxn modelId="{768D680F-2504-48F6-932B-91211C7E00CD}" type="presParOf" srcId="{436762C6-2B3A-4D77-9341-89F79CBFC848}" destId="{2ED573CB-5C87-487E-8114-CEA567DE8EA5}" srcOrd="4" destOrd="0" presId="urn:microsoft.com/office/officeart/2016/7/layout/BasicTimeline"/>
    <dgm:cxn modelId="{D9E87E9F-E504-4BC7-BB13-3BB854745FF6}" type="presParOf" srcId="{AC64DDEF-A24A-4B1D-969E-D4C81CFD1063}" destId="{855E1CF6-03D8-4A70-875A-303C286273AE}" srcOrd="7" destOrd="0" presId="urn:microsoft.com/office/officeart/2016/7/layout/BasicTimeline"/>
    <dgm:cxn modelId="{BBDAE835-1DF0-40ED-8CD4-0F072ED1C436}" type="presParOf" srcId="{AC64DDEF-A24A-4B1D-969E-D4C81CFD1063}" destId="{F4733690-8A28-4227-B483-6EEBB6C32C13}" srcOrd="8" destOrd="0" presId="urn:microsoft.com/office/officeart/2016/7/layout/BasicTimeline"/>
    <dgm:cxn modelId="{F6BF0671-EDBC-4018-9767-FE19EC634AA0}" type="presParOf" srcId="{F4733690-8A28-4227-B483-6EEBB6C32C13}" destId="{9232872C-DADA-4878-9CE6-515AC58F5753}" srcOrd="0" destOrd="0" presId="urn:microsoft.com/office/officeart/2016/7/layout/BasicTimeline"/>
    <dgm:cxn modelId="{5BE717D7-9BC4-4D44-A33F-6A9E88542451}" type="presParOf" srcId="{F4733690-8A28-4227-B483-6EEBB6C32C13}" destId="{6E6DBA49-8FFF-47E0-AD9A-882D60B06920}" srcOrd="1" destOrd="0" presId="urn:microsoft.com/office/officeart/2016/7/layout/BasicTimeline"/>
    <dgm:cxn modelId="{935FFF44-291E-4D27-94E5-0FFF74FA61B7}" type="presParOf" srcId="{6E6DBA49-8FFF-47E0-AD9A-882D60B06920}" destId="{A0FED749-D56A-4B43-A5E2-7932E59482ED}" srcOrd="0" destOrd="0" presId="urn:microsoft.com/office/officeart/2016/7/layout/BasicTimeline"/>
    <dgm:cxn modelId="{71BFB1DA-E1FB-4DFF-B0B2-D9E348049783}" type="presParOf" srcId="{6E6DBA49-8FFF-47E0-AD9A-882D60B06920}" destId="{D98B2CBE-E8BE-46BD-B41C-379070A5CCC2}" srcOrd="1" destOrd="0" presId="urn:microsoft.com/office/officeart/2016/7/layout/BasicTimeline"/>
    <dgm:cxn modelId="{B4C47971-31A9-4225-B4F1-1E62D8CD8E18}" type="presParOf" srcId="{F4733690-8A28-4227-B483-6EEBB6C32C13}" destId="{BADF4B0C-7ED9-401B-835F-E6CF9B255002}" srcOrd="2" destOrd="0" presId="urn:microsoft.com/office/officeart/2016/7/layout/BasicTimeline"/>
    <dgm:cxn modelId="{46CF1B84-44E9-49FB-85EB-29FDF9B02E76}" type="presParOf" srcId="{F4733690-8A28-4227-B483-6EEBB6C32C13}" destId="{BB42C121-F828-453C-99A1-846957DCB7CD}" srcOrd="3" destOrd="0" presId="urn:microsoft.com/office/officeart/2016/7/layout/BasicTimeline"/>
    <dgm:cxn modelId="{4B20ADDC-5909-4B0E-A097-EB8652332D95}" type="presParOf" srcId="{F4733690-8A28-4227-B483-6EEBB6C32C13}" destId="{993743D6-8DEE-42CB-A362-6E3CDB7C6753}"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35D13C-08E4-4804-9E2E-3AF12FA40A7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B03BA588-D6A7-45AC-8D54-0539EE285F10}">
      <dgm:prSet phldrT="[Text]" custT="1"/>
      <dgm:spPr/>
      <dgm:t>
        <a:bodyPr/>
        <a:lstStyle/>
        <a:p>
          <a:r>
            <a:rPr lang="en-GB" sz="2000" dirty="0"/>
            <a:t>Unemployed for the previous 6 months / 12 months / 24 months</a:t>
          </a:r>
        </a:p>
      </dgm:t>
    </dgm:pt>
    <dgm:pt modelId="{58DA070A-789A-4998-BBFB-106F98046DE5}" type="parTrans" cxnId="{88762CD9-5B8F-45EC-B431-F31FD7D3C679}">
      <dgm:prSet/>
      <dgm:spPr/>
      <dgm:t>
        <a:bodyPr/>
        <a:lstStyle/>
        <a:p>
          <a:endParaRPr lang="en-GB"/>
        </a:p>
      </dgm:t>
    </dgm:pt>
    <dgm:pt modelId="{446C5497-9755-4C50-A4FD-0B6BA8919C73}" type="sibTrans" cxnId="{88762CD9-5B8F-45EC-B431-F31FD7D3C679}">
      <dgm:prSet/>
      <dgm:spPr/>
      <dgm:t>
        <a:bodyPr/>
        <a:lstStyle/>
        <a:p>
          <a:endParaRPr lang="en-GB"/>
        </a:p>
      </dgm:t>
    </dgm:pt>
    <dgm:pt modelId="{CCE98BB8-7707-454B-9CE1-F74AEE3232F5}">
      <dgm:prSet phldrT="[Text]" custT="1"/>
      <dgm:spPr/>
      <dgm:t>
        <a:bodyPr/>
        <a:lstStyle/>
        <a:p>
          <a:r>
            <a:rPr lang="en-GB" sz="2000" dirty="0"/>
            <a:t>Single Adults looking after Dependants</a:t>
          </a:r>
        </a:p>
      </dgm:t>
    </dgm:pt>
    <dgm:pt modelId="{45CFA506-F9F5-4F26-9A3D-CE96196C44B8}" type="parTrans" cxnId="{B7CBCCF5-155B-49F8-B09D-313939219E4F}">
      <dgm:prSet/>
      <dgm:spPr/>
      <dgm:t>
        <a:bodyPr/>
        <a:lstStyle/>
        <a:p>
          <a:endParaRPr lang="en-GB"/>
        </a:p>
      </dgm:t>
    </dgm:pt>
    <dgm:pt modelId="{DD8AFE27-CB3C-4980-B7EC-B5E5017E5F3D}" type="sibTrans" cxnId="{B7CBCCF5-155B-49F8-B09D-313939219E4F}">
      <dgm:prSet/>
      <dgm:spPr/>
      <dgm:t>
        <a:bodyPr/>
        <a:lstStyle/>
        <a:p>
          <a:endParaRPr lang="en-GB"/>
        </a:p>
      </dgm:t>
    </dgm:pt>
    <dgm:pt modelId="{378ED149-E54B-443F-A635-6BA8920DFD39}">
      <dgm:prSet phldrT="[Text]" custT="1"/>
      <dgm:spPr/>
      <dgm:t>
        <a:bodyPr/>
        <a:lstStyle/>
        <a:p>
          <a:r>
            <a:rPr lang="en-GB" sz="2000" b="0" i="0" dirty="0"/>
            <a:t>Individuals who have not attained an upper secondary level education</a:t>
          </a:r>
          <a:endParaRPr lang="en-GB" sz="2000" dirty="0"/>
        </a:p>
      </dgm:t>
    </dgm:pt>
    <dgm:pt modelId="{1A2B0B54-D0BD-402A-A6DE-37F5804BC223}" type="parTrans" cxnId="{3C4CCA3F-5D56-4A19-85AA-22C1519EA693}">
      <dgm:prSet/>
      <dgm:spPr/>
      <dgm:t>
        <a:bodyPr/>
        <a:lstStyle/>
        <a:p>
          <a:endParaRPr lang="en-GB"/>
        </a:p>
      </dgm:t>
    </dgm:pt>
    <dgm:pt modelId="{0A7D564A-A0C5-419E-8297-082CE45815D8}" type="sibTrans" cxnId="{3C4CCA3F-5D56-4A19-85AA-22C1519EA693}">
      <dgm:prSet/>
      <dgm:spPr/>
      <dgm:t>
        <a:bodyPr/>
        <a:lstStyle/>
        <a:p>
          <a:endParaRPr lang="en-GB"/>
        </a:p>
      </dgm:t>
    </dgm:pt>
    <dgm:pt modelId="{22BB50DE-4AC2-45A9-B9F4-83FA9D7CD108}">
      <dgm:prSet phldrT="[Text]" custT="1"/>
      <dgm:spPr/>
      <dgm:t>
        <a:bodyPr/>
        <a:lstStyle/>
        <a:p>
          <a:r>
            <a:rPr lang="en-GB" sz="2000" dirty="0"/>
            <a:t>Registered Disabled Persons</a:t>
          </a:r>
        </a:p>
      </dgm:t>
    </dgm:pt>
    <dgm:pt modelId="{63A7F205-6A1B-43D3-B051-E5C85C247FEA}" type="parTrans" cxnId="{4AD12387-AF7F-42FA-A22F-67D57DD2334A}">
      <dgm:prSet/>
      <dgm:spPr/>
      <dgm:t>
        <a:bodyPr/>
        <a:lstStyle/>
        <a:p>
          <a:endParaRPr lang="en-GB"/>
        </a:p>
      </dgm:t>
    </dgm:pt>
    <dgm:pt modelId="{E037A223-0013-43D1-B459-8000ED5E1E1D}" type="sibTrans" cxnId="{4AD12387-AF7F-42FA-A22F-67D57DD2334A}">
      <dgm:prSet/>
      <dgm:spPr/>
      <dgm:t>
        <a:bodyPr/>
        <a:lstStyle/>
        <a:p>
          <a:endParaRPr lang="en-GB"/>
        </a:p>
      </dgm:t>
    </dgm:pt>
    <dgm:pt modelId="{EF5316F7-FA87-4088-A1BB-5C6903BEAB3A}">
      <dgm:prSet phldrT="[Text]" custT="1"/>
      <dgm:spPr/>
      <dgm:t>
        <a:bodyPr/>
        <a:lstStyle/>
        <a:p>
          <a:r>
            <a:rPr lang="en-GB" sz="2000" dirty="0"/>
            <a:t>Over 50 years of age</a:t>
          </a:r>
        </a:p>
      </dgm:t>
    </dgm:pt>
    <dgm:pt modelId="{CED088D4-8B1A-489D-9674-F4C423404CB9}" type="parTrans" cxnId="{3B2E24C4-94D0-4F49-8DDD-1F8DA13B78BE}">
      <dgm:prSet/>
      <dgm:spPr/>
      <dgm:t>
        <a:bodyPr/>
        <a:lstStyle/>
        <a:p>
          <a:endParaRPr lang="en-GB"/>
        </a:p>
      </dgm:t>
    </dgm:pt>
    <dgm:pt modelId="{4545CA24-DF73-46DF-877D-6D92C0C1DCFB}" type="sibTrans" cxnId="{3B2E24C4-94D0-4F49-8DDD-1F8DA13B78BE}">
      <dgm:prSet/>
      <dgm:spPr/>
      <dgm:t>
        <a:bodyPr/>
        <a:lstStyle/>
        <a:p>
          <a:endParaRPr lang="en-GB"/>
        </a:p>
      </dgm:t>
    </dgm:pt>
    <dgm:pt modelId="{BADFCF6A-D105-44D4-9769-2483FBDA9B6A}">
      <dgm:prSet phldrT="[Text]" custT="1"/>
      <dgm:spPr/>
      <dgm:t>
        <a:bodyPr/>
        <a:lstStyle/>
        <a:p>
          <a:r>
            <a:rPr lang="en-GB" sz="2000" dirty="0"/>
            <a:t>Youths (15 to 24 years) who completed the Youth Guarantee / Work Exposure /Traineeship Scheme </a:t>
          </a:r>
        </a:p>
      </dgm:t>
    </dgm:pt>
    <dgm:pt modelId="{32D4B2E4-2280-4FBD-973C-B3E3448C972E}" type="parTrans" cxnId="{EC8630D8-0863-4CC5-890C-BA6974F11F08}">
      <dgm:prSet/>
      <dgm:spPr/>
      <dgm:t>
        <a:bodyPr/>
        <a:lstStyle/>
        <a:p>
          <a:endParaRPr lang="en-GB"/>
        </a:p>
      </dgm:t>
    </dgm:pt>
    <dgm:pt modelId="{04D42A7F-7A68-45A5-AE00-4C12FC7B8B2E}" type="sibTrans" cxnId="{EC8630D8-0863-4CC5-890C-BA6974F11F08}">
      <dgm:prSet/>
      <dgm:spPr/>
      <dgm:t>
        <a:bodyPr/>
        <a:lstStyle/>
        <a:p>
          <a:endParaRPr lang="en-GB"/>
        </a:p>
      </dgm:t>
    </dgm:pt>
    <dgm:pt modelId="{B044CE5E-F00B-476E-8714-B6FDE1760DB7}" type="pres">
      <dgm:prSet presAssocID="{1C35D13C-08E4-4804-9E2E-3AF12FA40A71}" presName="linear" presStyleCnt="0">
        <dgm:presLayoutVars>
          <dgm:dir/>
          <dgm:animLvl val="lvl"/>
          <dgm:resizeHandles val="exact"/>
        </dgm:presLayoutVars>
      </dgm:prSet>
      <dgm:spPr/>
    </dgm:pt>
    <dgm:pt modelId="{11F59917-6350-4E13-BC8A-DE5A64AC776E}" type="pres">
      <dgm:prSet presAssocID="{B03BA588-D6A7-45AC-8D54-0539EE285F10}" presName="parentLin" presStyleCnt="0"/>
      <dgm:spPr/>
    </dgm:pt>
    <dgm:pt modelId="{51C73718-DE91-4ED5-BC8D-72102D2911AE}" type="pres">
      <dgm:prSet presAssocID="{B03BA588-D6A7-45AC-8D54-0539EE285F10}" presName="parentLeftMargin" presStyleLbl="node1" presStyleIdx="0" presStyleCnt="6"/>
      <dgm:spPr/>
    </dgm:pt>
    <dgm:pt modelId="{031EAD22-DD8C-45EC-95C4-126CFB8B98FB}" type="pres">
      <dgm:prSet presAssocID="{B03BA588-D6A7-45AC-8D54-0539EE285F10}" presName="parentText" presStyleLbl="node1" presStyleIdx="0" presStyleCnt="6" custScaleX="92960" custScaleY="162226" custLinFactNeighborX="10018" custLinFactNeighborY="-35903">
        <dgm:presLayoutVars>
          <dgm:chMax val="0"/>
          <dgm:bulletEnabled val="1"/>
        </dgm:presLayoutVars>
      </dgm:prSet>
      <dgm:spPr/>
    </dgm:pt>
    <dgm:pt modelId="{ADE38C8F-401D-47E7-862B-F3BBCF4E657D}" type="pres">
      <dgm:prSet presAssocID="{B03BA588-D6A7-45AC-8D54-0539EE285F10}" presName="negativeSpace" presStyleCnt="0"/>
      <dgm:spPr/>
    </dgm:pt>
    <dgm:pt modelId="{DD07E70E-D570-46F8-B7C7-2530CE91951D}" type="pres">
      <dgm:prSet presAssocID="{B03BA588-D6A7-45AC-8D54-0539EE285F10}" presName="childText" presStyleLbl="conFgAcc1" presStyleIdx="0" presStyleCnt="6" custScaleX="75738" custLinFactY="-29265" custLinFactNeighborY="-100000">
        <dgm:presLayoutVars>
          <dgm:bulletEnabled val="1"/>
        </dgm:presLayoutVars>
      </dgm:prSet>
      <dgm:spPr/>
    </dgm:pt>
    <dgm:pt modelId="{C5043230-D7BA-43AF-8F18-3AC879889AE3}" type="pres">
      <dgm:prSet presAssocID="{446C5497-9755-4C50-A4FD-0B6BA8919C73}" presName="spaceBetweenRectangles" presStyleCnt="0"/>
      <dgm:spPr/>
    </dgm:pt>
    <dgm:pt modelId="{09EAE472-53F5-4912-A1FD-9D6D45C15823}" type="pres">
      <dgm:prSet presAssocID="{BADFCF6A-D105-44D4-9769-2483FBDA9B6A}" presName="parentLin" presStyleCnt="0"/>
      <dgm:spPr/>
    </dgm:pt>
    <dgm:pt modelId="{8D230106-B041-4117-A813-C126EB11DA8B}" type="pres">
      <dgm:prSet presAssocID="{BADFCF6A-D105-44D4-9769-2483FBDA9B6A}" presName="parentLeftMargin" presStyleLbl="node1" presStyleIdx="0" presStyleCnt="6"/>
      <dgm:spPr/>
    </dgm:pt>
    <dgm:pt modelId="{5990E1EB-3BDB-4125-8D85-835BD9D7DF43}" type="pres">
      <dgm:prSet presAssocID="{BADFCF6A-D105-44D4-9769-2483FBDA9B6A}" presName="parentText" presStyleLbl="node1" presStyleIdx="1" presStyleCnt="6" custScaleX="92980" custScaleY="207265" custLinFactNeighborX="9738" custLinFactNeighborY="-38056">
        <dgm:presLayoutVars>
          <dgm:chMax val="0"/>
          <dgm:bulletEnabled val="1"/>
        </dgm:presLayoutVars>
      </dgm:prSet>
      <dgm:spPr/>
    </dgm:pt>
    <dgm:pt modelId="{CE514D94-DA98-457C-90AC-C93B79B0FCEE}" type="pres">
      <dgm:prSet presAssocID="{BADFCF6A-D105-44D4-9769-2483FBDA9B6A}" presName="negativeSpace" presStyleCnt="0"/>
      <dgm:spPr/>
    </dgm:pt>
    <dgm:pt modelId="{0F6EA927-75AA-4797-8AF6-C5B098242C85}" type="pres">
      <dgm:prSet presAssocID="{BADFCF6A-D105-44D4-9769-2483FBDA9B6A}" presName="childText" presStyleLbl="conFgAcc1" presStyleIdx="1" presStyleCnt="6" custScaleX="75742" custLinFactY="-29265" custLinFactNeighborY="-100000">
        <dgm:presLayoutVars>
          <dgm:bulletEnabled val="1"/>
        </dgm:presLayoutVars>
      </dgm:prSet>
      <dgm:spPr/>
    </dgm:pt>
    <dgm:pt modelId="{B6989402-3347-4211-B449-20904C31B46E}" type="pres">
      <dgm:prSet presAssocID="{04D42A7F-7A68-45A5-AE00-4C12FC7B8B2E}" presName="spaceBetweenRectangles" presStyleCnt="0"/>
      <dgm:spPr/>
    </dgm:pt>
    <dgm:pt modelId="{38438414-73DB-4707-BB17-B2B45DD815F3}" type="pres">
      <dgm:prSet presAssocID="{CCE98BB8-7707-454B-9CE1-F74AEE3232F5}" presName="parentLin" presStyleCnt="0"/>
      <dgm:spPr/>
    </dgm:pt>
    <dgm:pt modelId="{1B1D6B69-8ABB-4810-A7B4-06E4F9B932C0}" type="pres">
      <dgm:prSet presAssocID="{CCE98BB8-7707-454B-9CE1-F74AEE3232F5}" presName="parentLeftMargin" presStyleLbl="node1" presStyleIdx="1" presStyleCnt="6"/>
      <dgm:spPr/>
    </dgm:pt>
    <dgm:pt modelId="{781D0564-4E61-4204-8C4B-C57A38CCA141}" type="pres">
      <dgm:prSet presAssocID="{CCE98BB8-7707-454B-9CE1-F74AEE3232F5}" presName="parentText" presStyleLbl="node1" presStyleIdx="2" presStyleCnt="6" custScaleX="92960">
        <dgm:presLayoutVars>
          <dgm:chMax val="0"/>
          <dgm:bulletEnabled val="1"/>
        </dgm:presLayoutVars>
      </dgm:prSet>
      <dgm:spPr/>
    </dgm:pt>
    <dgm:pt modelId="{192A9D30-5808-4B84-92D0-6EF0E3DDCD9E}" type="pres">
      <dgm:prSet presAssocID="{CCE98BB8-7707-454B-9CE1-F74AEE3232F5}" presName="negativeSpace" presStyleCnt="0"/>
      <dgm:spPr/>
    </dgm:pt>
    <dgm:pt modelId="{63E9A84E-1BBB-4D0E-8E76-B70CB1F645FA}" type="pres">
      <dgm:prSet presAssocID="{CCE98BB8-7707-454B-9CE1-F74AEE3232F5}" presName="childText" presStyleLbl="conFgAcc1" presStyleIdx="2" presStyleCnt="6" custScaleX="75738">
        <dgm:presLayoutVars>
          <dgm:bulletEnabled val="1"/>
        </dgm:presLayoutVars>
      </dgm:prSet>
      <dgm:spPr/>
    </dgm:pt>
    <dgm:pt modelId="{FE20292D-C9FA-4C17-9943-D88A4A01F6F0}" type="pres">
      <dgm:prSet presAssocID="{DD8AFE27-CB3C-4980-B7EC-B5E5017E5F3D}" presName="spaceBetweenRectangles" presStyleCnt="0"/>
      <dgm:spPr/>
    </dgm:pt>
    <dgm:pt modelId="{B6B7A483-62C4-4731-A0D9-673B6232021D}" type="pres">
      <dgm:prSet presAssocID="{378ED149-E54B-443F-A635-6BA8920DFD39}" presName="parentLin" presStyleCnt="0"/>
      <dgm:spPr/>
    </dgm:pt>
    <dgm:pt modelId="{4C44ED2D-9CE0-4608-AB94-8C55F47ED771}" type="pres">
      <dgm:prSet presAssocID="{378ED149-E54B-443F-A635-6BA8920DFD39}" presName="parentLeftMargin" presStyleLbl="node1" presStyleIdx="2" presStyleCnt="6"/>
      <dgm:spPr/>
    </dgm:pt>
    <dgm:pt modelId="{D196A4E1-4D44-484F-9B51-F4A2CE3E5ECE}" type="pres">
      <dgm:prSet presAssocID="{378ED149-E54B-443F-A635-6BA8920DFD39}" presName="parentText" presStyleLbl="node1" presStyleIdx="3" presStyleCnt="6" custScaleX="92960" custScaleY="146454">
        <dgm:presLayoutVars>
          <dgm:chMax val="0"/>
          <dgm:bulletEnabled val="1"/>
        </dgm:presLayoutVars>
      </dgm:prSet>
      <dgm:spPr/>
    </dgm:pt>
    <dgm:pt modelId="{7DCE4327-0B89-4B03-B8C9-F4CB58CA59DB}" type="pres">
      <dgm:prSet presAssocID="{378ED149-E54B-443F-A635-6BA8920DFD39}" presName="negativeSpace" presStyleCnt="0"/>
      <dgm:spPr/>
    </dgm:pt>
    <dgm:pt modelId="{35D06E22-31CF-4424-94A1-17D91EB31756}" type="pres">
      <dgm:prSet presAssocID="{378ED149-E54B-443F-A635-6BA8920DFD39}" presName="childText" presStyleLbl="conFgAcc1" presStyleIdx="3" presStyleCnt="6" custScaleX="75738">
        <dgm:presLayoutVars>
          <dgm:bulletEnabled val="1"/>
        </dgm:presLayoutVars>
      </dgm:prSet>
      <dgm:spPr/>
    </dgm:pt>
    <dgm:pt modelId="{05045DAA-999D-4EA1-97D1-855260595A47}" type="pres">
      <dgm:prSet presAssocID="{0A7D564A-A0C5-419E-8297-082CE45815D8}" presName="spaceBetweenRectangles" presStyleCnt="0"/>
      <dgm:spPr/>
    </dgm:pt>
    <dgm:pt modelId="{709E1A8A-4AE5-4C5E-B2CA-6DEFE45797BB}" type="pres">
      <dgm:prSet presAssocID="{EF5316F7-FA87-4088-A1BB-5C6903BEAB3A}" presName="parentLin" presStyleCnt="0"/>
      <dgm:spPr/>
    </dgm:pt>
    <dgm:pt modelId="{B6340297-3D28-4992-823D-60B137C6CDF3}" type="pres">
      <dgm:prSet presAssocID="{EF5316F7-FA87-4088-A1BB-5C6903BEAB3A}" presName="parentLeftMargin" presStyleLbl="node1" presStyleIdx="3" presStyleCnt="6"/>
      <dgm:spPr/>
    </dgm:pt>
    <dgm:pt modelId="{DD7D83F8-7032-4759-A4A9-A518F2B7245F}" type="pres">
      <dgm:prSet presAssocID="{EF5316F7-FA87-4088-A1BB-5C6903BEAB3A}" presName="parentText" presStyleLbl="node1" presStyleIdx="4" presStyleCnt="6" custScaleX="92960">
        <dgm:presLayoutVars>
          <dgm:chMax val="0"/>
          <dgm:bulletEnabled val="1"/>
        </dgm:presLayoutVars>
      </dgm:prSet>
      <dgm:spPr/>
    </dgm:pt>
    <dgm:pt modelId="{E180CC06-0F93-4B07-BD4C-BE677F2846D1}" type="pres">
      <dgm:prSet presAssocID="{EF5316F7-FA87-4088-A1BB-5C6903BEAB3A}" presName="negativeSpace" presStyleCnt="0"/>
      <dgm:spPr/>
    </dgm:pt>
    <dgm:pt modelId="{64BB1858-0C96-4C61-8E44-03E5E138B107}" type="pres">
      <dgm:prSet presAssocID="{EF5316F7-FA87-4088-A1BB-5C6903BEAB3A}" presName="childText" presStyleLbl="conFgAcc1" presStyleIdx="4" presStyleCnt="6" custScaleX="75742" custLinFactNeighborY="-15740">
        <dgm:presLayoutVars>
          <dgm:bulletEnabled val="1"/>
        </dgm:presLayoutVars>
      </dgm:prSet>
      <dgm:spPr/>
    </dgm:pt>
    <dgm:pt modelId="{B9059C72-D0DD-4037-A0AB-ACB8834D673B}" type="pres">
      <dgm:prSet presAssocID="{4545CA24-DF73-46DF-877D-6D92C0C1DCFB}" presName="spaceBetweenRectangles" presStyleCnt="0"/>
      <dgm:spPr/>
    </dgm:pt>
    <dgm:pt modelId="{5A5A9782-6041-4F27-B4CD-9B8CF708002E}" type="pres">
      <dgm:prSet presAssocID="{22BB50DE-4AC2-45A9-B9F4-83FA9D7CD108}" presName="parentLin" presStyleCnt="0"/>
      <dgm:spPr/>
    </dgm:pt>
    <dgm:pt modelId="{1881336B-2A8E-4AE8-85A5-A33BF1AB5E60}" type="pres">
      <dgm:prSet presAssocID="{22BB50DE-4AC2-45A9-B9F4-83FA9D7CD108}" presName="parentLeftMargin" presStyleLbl="node1" presStyleIdx="4" presStyleCnt="6"/>
      <dgm:spPr/>
    </dgm:pt>
    <dgm:pt modelId="{B82FD2AA-AF87-463B-81F6-728831CE1633}" type="pres">
      <dgm:prSet presAssocID="{22BB50DE-4AC2-45A9-B9F4-83FA9D7CD108}" presName="parentText" presStyleLbl="node1" presStyleIdx="5" presStyleCnt="6" custScaleX="92960">
        <dgm:presLayoutVars>
          <dgm:chMax val="0"/>
          <dgm:bulletEnabled val="1"/>
        </dgm:presLayoutVars>
      </dgm:prSet>
      <dgm:spPr/>
    </dgm:pt>
    <dgm:pt modelId="{A786A097-BB68-4D0D-9499-3B509B053519}" type="pres">
      <dgm:prSet presAssocID="{22BB50DE-4AC2-45A9-B9F4-83FA9D7CD108}" presName="negativeSpace" presStyleCnt="0"/>
      <dgm:spPr/>
    </dgm:pt>
    <dgm:pt modelId="{7891FB39-AC91-4B06-9FFE-1E71E1064954}" type="pres">
      <dgm:prSet presAssocID="{22BB50DE-4AC2-45A9-B9F4-83FA9D7CD108}" presName="childText" presStyleLbl="conFgAcc1" presStyleIdx="5" presStyleCnt="6" custScaleX="75738">
        <dgm:presLayoutVars>
          <dgm:bulletEnabled val="1"/>
        </dgm:presLayoutVars>
      </dgm:prSet>
      <dgm:spPr/>
    </dgm:pt>
  </dgm:ptLst>
  <dgm:cxnLst>
    <dgm:cxn modelId="{DE076D1A-4F54-4940-9462-0408E23FA95F}" type="presOf" srcId="{EF5316F7-FA87-4088-A1BB-5C6903BEAB3A}" destId="{B6340297-3D28-4992-823D-60B137C6CDF3}" srcOrd="0" destOrd="0" presId="urn:microsoft.com/office/officeart/2005/8/layout/list1"/>
    <dgm:cxn modelId="{2C68FF1F-8F09-44AF-B8CA-C9C4AA06F128}" type="presOf" srcId="{EF5316F7-FA87-4088-A1BB-5C6903BEAB3A}" destId="{DD7D83F8-7032-4759-A4A9-A518F2B7245F}" srcOrd="1" destOrd="0" presId="urn:microsoft.com/office/officeart/2005/8/layout/list1"/>
    <dgm:cxn modelId="{EF414B3A-C5C6-4755-8684-4C3EA5EA9FD0}" type="presOf" srcId="{CCE98BB8-7707-454B-9CE1-F74AEE3232F5}" destId="{781D0564-4E61-4204-8C4B-C57A38CCA141}" srcOrd="1" destOrd="0" presId="urn:microsoft.com/office/officeart/2005/8/layout/list1"/>
    <dgm:cxn modelId="{3C4CCA3F-5D56-4A19-85AA-22C1519EA693}" srcId="{1C35D13C-08E4-4804-9E2E-3AF12FA40A71}" destId="{378ED149-E54B-443F-A635-6BA8920DFD39}" srcOrd="3" destOrd="0" parTransId="{1A2B0B54-D0BD-402A-A6DE-37F5804BC223}" sibTransId="{0A7D564A-A0C5-419E-8297-082CE45815D8}"/>
    <dgm:cxn modelId="{FCED4C5D-6C6A-4A2B-8076-9E9DD2DE5F34}" type="presOf" srcId="{378ED149-E54B-443F-A635-6BA8920DFD39}" destId="{D196A4E1-4D44-484F-9B51-F4A2CE3E5ECE}" srcOrd="1" destOrd="0" presId="urn:microsoft.com/office/officeart/2005/8/layout/list1"/>
    <dgm:cxn modelId="{7A3D5B42-FC24-406A-9BC0-463A8E1FEA09}" type="presOf" srcId="{378ED149-E54B-443F-A635-6BA8920DFD39}" destId="{4C44ED2D-9CE0-4608-AB94-8C55F47ED771}" srcOrd="0" destOrd="0" presId="urn:microsoft.com/office/officeart/2005/8/layout/list1"/>
    <dgm:cxn modelId="{4C87AC63-7BE0-4717-BA70-ED124ADFDCC1}" type="presOf" srcId="{1C35D13C-08E4-4804-9E2E-3AF12FA40A71}" destId="{B044CE5E-F00B-476E-8714-B6FDE1760DB7}" srcOrd="0" destOrd="0" presId="urn:microsoft.com/office/officeart/2005/8/layout/list1"/>
    <dgm:cxn modelId="{CA83B16C-C1A9-4BDF-9F71-6232802A2175}" type="presOf" srcId="{BADFCF6A-D105-44D4-9769-2483FBDA9B6A}" destId="{5990E1EB-3BDB-4125-8D85-835BD9D7DF43}" srcOrd="1" destOrd="0" presId="urn:microsoft.com/office/officeart/2005/8/layout/list1"/>
    <dgm:cxn modelId="{4AD12387-AF7F-42FA-A22F-67D57DD2334A}" srcId="{1C35D13C-08E4-4804-9E2E-3AF12FA40A71}" destId="{22BB50DE-4AC2-45A9-B9F4-83FA9D7CD108}" srcOrd="5" destOrd="0" parTransId="{63A7F205-6A1B-43D3-B051-E5C85C247FEA}" sibTransId="{E037A223-0013-43D1-B459-8000ED5E1E1D}"/>
    <dgm:cxn modelId="{5BA4E097-02AA-4580-BF79-BA4AB6F96C53}" type="presOf" srcId="{B03BA588-D6A7-45AC-8D54-0539EE285F10}" destId="{031EAD22-DD8C-45EC-95C4-126CFB8B98FB}" srcOrd="1" destOrd="0" presId="urn:microsoft.com/office/officeart/2005/8/layout/list1"/>
    <dgm:cxn modelId="{0014D59A-A6B6-454C-BA82-EED3F8AD6F80}" type="presOf" srcId="{22BB50DE-4AC2-45A9-B9F4-83FA9D7CD108}" destId="{B82FD2AA-AF87-463B-81F6-728831CE1633}" srcOrd="1" destOrd="0" presId="urn:microsoft.com/office/officeart/2005/8/layout/list1"/>
    <dgm:cxn modelId="{0DA263AC-0351-4B9A-A444-E74C3C795E35}" type="presOf" srcId="{CCE98BB8-7707-454B-9CE1-F74AEE3232F5}" destId="{1B1D6B69-8ABB-4810-A7B4-06E4F9B932C0}" srcOrd="0" destOrd="0" presId="urn:microsoft.com/office/officeart/2005/8/layout/list1"/>
    <dgm:cxn modelId="{0A7809BF-4DE2-4C8F-890C-ECA2EEFD3C49}" type="presOf" srcId="{22BB50DE-4AC2-45A9-B9F4-83FA9D7CD108}" destId="{1881336B-2A8E-4AE8-85A5-A33BF1AB5E60}" srcOrd="0" destOrd="0" presId="urn:microsoft.com/office/officeart/2005/8/layout/list1"/>
    <dgm:cxn modelId="{3B2E24C4-94D0-4F49-8DDD-1F8DA13B78BE}" srcId="{1C35D13C-08E4-4804-9E2E-3AF12FA40A71}" destId="{EF5316F7-FA87-4088-A1BB-5C6903BEAB3A}" srcOrd="4" destOrd="0" parTransId="{CED088D4-8B1A-489D-9674-F4C423404CB9}" sibTransId="{4545CA24-DF73-46DF-877D-6D92C0C1DCFB}"/>
    <dgm:cxn modelId="{EC8630D8-0863-4CC5-890C-BA6974F11F08}" srcId="{1C35D13C-08E4-4804-9E2E-3AF12FA40A71}" destId="{BADFCF6A-D105-44D4-9769-2483FBDA9B6A}" srcOrd="1" destOrd="0" parTransId="{32D4B2E4-2280-4FBD-973C-B3E3448C972E}" sibTransId="{04D42A7F-7A68-45A5-AE00-4C12FC7B8B2E}"/>
    <dgm:cxn modelId="{88762CD9-5B8F-45EC-B431-F31FD7D3C679}" srcId="{1C35D13C-08E4-4804-9E2E-3AF12FA40A71}" destId="{B03BA588-D6A7-45AC-8D54-0539EE285F10}" srcOrd="0" destOrd="0" parTransId="{58DA070A-789A-4998-BBFB-106F98046DE5}" sibTransId="{446C5497-9755-4C50-A4FD-0B6BA8919C73}"/>
    <dgm:cxn modelId="{B0709EDA-61D8-4BB3-8165-38FFD8262018}" type="presOf" srcId="{B03BA588-D6A7-45AC-8D54-0539EE285F10}" destId="{51C73718-DE91-4ED5-BC8D-72102D2911AE}" srcOrd="0" destOrd="0" presId="urn:microsoft.com/office/officeart/2005/8/layout/list1"/>
    <dgm:cxn modelId="{D5DF6EDB-E283-4991-B743-4304EC942011}" type="presOf" srcId="{BADFCF6A-D105-44D4-9769-2483FBDA9B6A}" destId="{8D230106-B041-4117-A813-C126EB11DA8B}" srcOrd="0" destOrd="0" presId="urn:microsoft.com/office/officeart/2005/8/layout/list1"/>
    <dgm:cxn modelId="{B7CBCCF5-155B-49F8-B09D-313939219E4F}" srcId="{1C35D13C-08E4-4804-9E2E-3AF12FA40A71}" destId="{CCE98BB8-7707-454B-9CE1-F74AEE3232F5}" srcOrd="2" destOrd="0" parTransId="{45CFA506-F9F5-4F26-9A3D-CE96196C44B8}" sibTransId="{DD8AFE27-CB3C-4980-B7EC-B5E5017E5F3D}"/>
    <dgm:cxn modelId="{1D79F3CF-CE73-49FD-8BC4-75B54BF7C5A5}" type="presParOf" srcId="{B044CE5E-F00B-476E-8714-B6FDE1760DB7}" destId="{11F59917-6350-4E13-BC8A-DE5A64AC776E}" srcOrd="0" destOrd="0" presId="urn:microsoft.com/office/officeart/2005/8/layout/list1"/>
    <dgm:cxn modelId="{54DFB01D-785B-4B6B-A13B-F9E1785286AD}" type="presParOf" srcId="{11F59917-6350-4E13-BC8A-DE5A64AC776E}" destId="{51C73718-DE91-4ED5-BC8D-72102D2911AE}" srcOrd="0" destOrd="0" presId="urn:microsoft.com/office/officeart/2005/8/layout/list1"/>
    <dgm:cxn modelId="{D00A8C5D-151B-43FA-B471-60275E0CD2A2}" type="presParOf" srcId="{11F59917-6350-4E13-BC8A-DE5A64AC776E}" destId="{031EAD22-DD8C-45EC-95C4-126CFB8B98FB}" srcOrd="1" destOrd="0" presId="urn:microsoft.com/office/officeart/2005/8/layout/list1"/>
    <dgm:cxn modelId="{952053A1-7E1D-4A2A-8BAC-478B00B201B8}" type="presParOf" srcId="{B044CE5E-F00B-476E-8714-B6FDE1760DB7}" destId="{ADE38C8F-401D-47E7-862B-F3BBCF4E657D}" srcOrd="1" destOrd="0" presId="urn:microsoft.com/office/officeart/2005/8/layout/list1"/>
    <dgm:cxn modelId="{C8966E9B-333C-4C03-A71C-8B16FBF48A9E}" type="presParOf" srcId="{B044CE5E-F00B-476E-8714-B6FDE1760DB7}" destId="{DD07E70E-D570-46F8-B7C7-2530CE91951D}" srcOrd="2" destOrd="0" presId="urn:microsoft.com/office/officeart/2005/8/layout/list1"/>
    <dgm:cxn modelId="{8FBF3267-532C-44EC-B79B-C49D0D081FF6}" type="presParOf" srcId="{B044CE5E-F00B-476E-8714-B6FDE1760DB7}" destId="{C5043230-D7BA-43AF-8F18-3AC879889AE3}" srcOrd="3" destOrd="0" presId="urn:microsoft.com/office/officeart/2005/8/layout/list1"/>
    <dgm:cxn modelId="{000393C4-AD7A-4CFA-B7E0-7C2F797E7A49}" type="presParOf" srcId="{B044CE5E-F00B-476E-8714-B6FDE1760DB7}" destId="{09EAE472-53F5-4912-A1FD-9D6D45C15823}" srcOrd="4" destOrd="0" presId="urn:microsoft.com/office/officeart/2005/8/layout/list1"/>
    <dgm:cxn modelId="{FF609F8C-1720-45AC-BE14-0BA295459327}" type="presParOf" srcId="{09EAE472-53F5-4912-A1FD-9D6D45C15823}" destId="{8D230106-B041-4117-A813-C126EB11DA8B}" srcOrd="0" destOrd="0" presId="urn:microsoft.com/office/officeart/2005/8/layout/list1"/>
    <dgm:cxn modelId="{C65957F7-4029-4684-A88C-151F0BCD2C6B}" type="presParOf" srcId="{09EAE472-53F5-4912-A1FD-9D6D45C15823}" destId="{5990E1EB-3BDB-4125-8D85-835BD9D7DF43}" srcOrd="1" destOrd="0" presId="urn:microsoft.com/office/officeart/2005/8/layout/list1"/>
    <dgm:cxn modelId="{2B8712C8-EC60-402F-8F0A-84AC83478FFC}" type="presParOf" srcId="{B044CE5E-F00B-476E-8714-B6FDE1760DB7}" destId="{CE514D94-DA98-457C-90AC-C93B79B0FCEE}" srcOrd="5" destOrd="0" presId="urn:microsoft.com/office/officeart/2005/8/layout/list1"/>
    <dgm:cxn modelId="{48CF4446-DD1C-446C-9E11-5F3AD6CE8321}" type="presParOf" srcId="{B044CE5E-F00B-476E-8714-B6FDE1760DB7}" destId="{0F6EA927-75AA-4797-8AF6-C5B098242C85}" srcOrd="6" destOrd="0" presId="urn:microsoft.com/office/officeart/2005/8/layout/list1"/>
    <dgm:cxn modelId="{8A673054-83E6-4785-BD01-B5FB579BD9DD}" type="presParOf" srcId="{B044CE5E-F00B-476E-8714-B6FDE1760DB7}" destId="{B6989402-3347-4211-B449-20904C31B46E}" srcOrd="7" destOrd="0" presId="urn:microsoft.com/office/officeart/2005/8/layout/list1"/>
    <dgm:cxn modelId="{4A49849C-0183-4963-91D4-6BC4F6FF7724}" type="presParOf" srcId="{B044CE5E-F00B-476E-8714-B6FDE1760DB7}" destId="{38438414-73DB-4707-BB17-B2B45DD815F3}" srcOrd="8" destOrd="0" presId="urn:microsoft.com/office/officeart/2005/8/layout/list1"/>
    <dgm:cxn modelId="{D1A5F006-4F30-43A0-9E3A-FD5BBBD68BE0}" type="presParOf" srcId="{38438414-73DB-4707-BB17-B2B45DD815F3}" destId="{1B1D6B69-8ABB-4810-A7B4-06E4F9B932C0}" srcOrd="0" destOrd="0" presId="urn:microsoft.com/office/officeart/2005/8/layout/list1"/>
    <dgm:cxn modelId="{A5AC3EE4-E29A-4D7C-B7B3-503626D8F634}" type="presParOf" srcId="{38438414-73DB-4707-BB17-B2B45DD815F3}" destId="{781D0564-4E61-4204-8C4B-C57A38CCA141}" srcOrd="1" destOrd="0" presId="urn:microsoft.com/office/officeart/2005/8/layout/list1"/>
    <dgm:cxn modelId="{ED15F452-B276-4284-8EFB-8448FDD8E36B}" type="presParOf" srcId="{B044CE5E-F00B-476E-8714-B6FDE1760DB7}" destId="{192A9D30-5808-4B84-92D0-6EF0E3DDCD9E}" srcOrd="9" destOrd="0" presId="urn:microsoft.com/office/officeart/2005/8/layout/list1"/>
    <dgm:cxn modelId="{73A16860-FDAD-433A-9A5D-355D675329D7}" type="presParOf" srcId="{B044CE5E-F00B-476E-8714-B6FDE1760DB7}" destId="{63E9A84E-1BBB-4D0E-8E76-B70CB1F645FA}" srcOrd="10" destOrd="0" presId="urn:microsoft.com/office/officeart/2005/8/layout/list1"/>
    <dgm:cxn modelId="{74C4D4FE-06E6-4FBE-B93A-CA49777CE75E}" type="presParOf" srcId="{B044CE5E-F00B-476E-8714-B6FDE1760DB7}" destId="{FE20292D-C9FA-4C17-9943-D88A4A01F6F0}" srcOrd="11" destOrd="0" presId="urn:microsoft.com/office/officeart/2005/8/layout/list1"/>
    <dgm:cxn modelId="{04B3AD4E-6F1D-4F57-8E81-4102B61B34FA}" type="presParOf" srcId="{B044CE5E-F00B-476E-8714-B6FDE1760DB7}" destId="{B6B7A483-62C4-4731-A0D9-673B6232021D}" srcOrd="12" destOrd="0" presId="urn:microsoft.com/office/officeart/2005/8/layout/list1"/>
    <dgm:cxn modelId="{8C0969F3-2DD5-42D2-B682-DE1C42AB505E}" type="presParOf" srcId="{B6B7A483-62C4-4731-A0D9-673B6232021D}" destId="{4C44ED2D-9CE0-4608-AB94-8C55F47ED771}" srcOrd="0" destOrd="0" presId="urn:microsoft.com/office/officeart/2005/8/layout/list1"/>
    <dgm:cxn modelId="{E0FDDCAC-8B62-45D1-BB0F-B7A3EB214118}" type="presParOf" srcId="{B6B7A483-62C4-4731-A0D9-673B6232021D}" destId="{D196A4E1-4D44-484F-9B51-F4A2CE3E5ECE}" srcOrd="1" destOrd="0" presId="urn:microsoft.com/office/officeart/2005/8/layout/list1"/>
    <dgm:cxn modelId="{A2306607-6D8F-439F-937F-917AAA4A0C40}" type="presParOf" srcId="{B044CE5E-F00B-476E-8714-B6FDE1760DB7}" destId="{7DCE4327-0B89-4B03-B8C9-F4CB58CA59DB}" srcOrd="13" destOrd="0" presId="urn:microsoft.com/office/officeart/2005/8/layout/list1"/>
    <dgm:cxn modelId="{E611BBC9-B005-4070-A129-744F2335527C}" type="presParOf" srcId="{B044CE5E-F00B-476E-8714-B6FDE1760DB7}" destId="{35D06E22-31CF-4424-94A1-17D91EB31756}" srcOrd="14" destOrd="0" presId="urn:microsoft.com/office/officeart/2005/8/layout/list1"/>
    <dgm:cxn modelId="{AFAD84C6-D92A-4AB9-80B2-021F14D8A0B2}" type="presParOf" srcId="{B044CE5E-F00B-476E-8714-B6FDE1760DB7}" destId="{05045DAA-999D-4EA1-97D1-855260595A47}" srcOrd="15" destOrd="0" presId="urn:microsoft.com/office/officeart/2005/8/layout/list1"/>
    <dgm:cxn modelId="{3CB6C5F5-58D8-47F2-AE14-60C1EBE27952}" type="presParOf" srcId="{B044CE5E-F00B-476E-8714-B6FDE1760DB7}" destId="{709E1A8A-4AE5-4C5E-B2CA-6DEFE45797BB}" srcOrd="16" destOrd="0" presId="urn:microsoft.com/office/officeart/2005/8/layout/list1"/>
    <dgm:cxn modelId="{418469C3-C25A-4260-98AE-E3BCECB9F8C6}" type="presParOf" srcId="{709E1A8A-4AE5-4C5E-B2CA-6DEFE45797BB}" destId="{B6340297-3D28-4992-823D-60B137C6CDF3}" srcOrd="0" destOrd="0" presId="urn:microsoft.com/office/officeart/2005/8/layout/list1"/>
    <dgm:cxn modelId="{F59D7430-5D19-4A79-8B2B-C2BB91D4A0AC}" type="presParOf" srcId="{709E1A8A-4AE5-4C5E-B2CA-6DEFE45797BB}" destId="{DD7D83F8-7032-4759-A4A9-A518F2B7245F}" srcOrd="1" destOrd="0" presId="urn:microsoft.com/office/officeart/2005/8/layout/list1"/>
    <dgm:cxn modelId="{1748B837-530B-4FF7-98C2-4D62DD53ED9E}" type="presParOf" srcId="{B044CE5E-F00B-476E-8714-B6FDE1760DB7}" destId="{E180CC06-0F93-4B07-BD4C-BE677F2846D1}" srcOrd="17" destOrd="0" presId="urn:microsoft.com/office/officeart/2005/8/layout/list1"/>
    <dgm:cxn modelId="{D35C8609-D37F-4341-B385-6FC953C881A4}" type="presParOf" srcId="{B044CE5E-F00B-476E-8714-B6FDE1760DB7}" destId="{64BB1858-0C96-4C61-8E44-03E5E138B107}" srcOrd="18" destOrd="0" presId="urn:microsoft.com/office/officeart/2005/8/layout/list1"/>
    <dgm:cxn modelId="{D4657CD7-5EA6-4D86-AC13-7F630E382266}" type="presParOf" srcId="{B044CE5E-F00B-476E-8714-B6FDE1760DB7}" destId="{B9059C72-D0DD-4037-A0AB-ACB8834D673B}" srcOrd="19" destOrd="0" presId="urn:microsoft.com/office/officeart/2005/8/layout/list1"/>
    <dgm:cxn modelId="{DB0E2A38-3500-43B7-9B86-237628A9F2B9}" type="presParOf" srcId="{B044CE5E-F00B-476E-8714-B6FDE1760DB7}" destId="{5A5A9782-6041-4F27-B4CD-9B8CF708002E}" srcOrd="20" destOrd="0" presId="urn:microsoft.com/office/officeart/2005/8/layout/list1"/>
    <dgm:cxn modelId="{7371BC06-D164-43A6-B1C7-F7AEBF5CEEF7}" type="presParOf" srcId="{5A5A9782-6041-4F27-B4CD-9B8CF708002E}" destId="{1881336B-2A8E-4AE8-85A5-A33BF1AB5E60}" srcOrd="0" destOrd="0" presId="urn:microsoft.com/office/officeart/2005/8/layout/list1"/>
    <dgm:cxn modelId="{BA9D2A68-63AD-4EC4-A2E4-D8F013D022BC}" type="presParOf" srcId="{5A5A9782-6041-4F27-B4CD-9B8CF708002E}" destId="{B82FD2AA-AF87-463B-81F6-728831CE1633}" srcOrd="1" destOrd="0" presId="urn:microsoft.com/office/officeart/2005/8/layout/list1"/>
    <dgm:cxn modelId="{03BFE74C-BBF1-45FF-B444-61692BDE75C7}" type="presParOf" srcId="{B044CE5E-F00B-476E-8714-B6FDE1760DB7}" destId="{A786A097-BB68-4D0D-9499-3B509B053519}" srcOrd="21" destOrd="0" presId="urn:microsoft.com/office/officeart/2005/8/layout/list1"/>
    <dgm:cxn modelId="{1484A2E7-EB79-416D-94B7-09B6601F2F58}" type="presParOf" srcId="{B044CE5E-F00B-476E-8714-B6FDE1760DB7}" destId="{7891FB39-AC91-4B06-9FFE-1E71E1064954}"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46E36-34EB-416E-A51F-C5AEEC57FF9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FF0DE8F-55AE-46D7-BAF7-39D975FEB613}">
      <dgm:prSet/>
      <dgm:spPr/>
      <dgm:t>
        <a:bodyPr/>
        <a:lstStyle/>
        <a:p>
          <a:pPr>
            <a:lnSpc>
              <a:spcPct val="100000"/>
            </a:lnSpc>
          </a:pPr>
          <a:r>
            <a:rPr lang="en-GB" dirty="0"/>
            <a:t>Disadvantaged Person - 52 weeks - 4 months</a:t>
          </a:r>
          <a:endParaRPr lang="en-US" dirty="0"/>
        </a:p>
      </dgm:t>
    </dgm:pt>
    <dgm:pt modelId="{CE35F15E-EDCF-444B-BACB-504B959255AF}" type="parTrans" cxnId="{18EDAE0E-C03B-437A-8E55-9A04A00EBC7A}">
      <dgm:prSet/>
      <dgm:spPr/>
      <dgm:t>
        <a:bodyPr/>
        <a:lstStyle/>
        <a:p>
          <a:endParaRPr lang="en-US"/>
        </a:p>
      </dgm:t>
    </dgm:pt>
    <dgm:pt modelId="{EF24A169-9564-4CD1-839C-9C6E31DE4486}" type="sibTrans" cxnId="{18EDAE0E-C03B-437A-8E55-9A04A00EBC7A}">
      <dgm:prSet/>
      <dgm:spPr/>
      <dgm:t>
        <a:bodyPr/>
        <a:lstStyle/>
        <a:p>
          <a:endParaRPr lang="en-US"/>
        </a:p>
      </dgm:t>
    </dgm:pt>
    <dgm:pt modelId="{4BEA6036-BA47-41ED-B278-6BBC169136BE}">
      <dgm:prSet/>
      <dgm:spPr/>
      <dgm:t>
        <a:bodyPr/>
        <a:lstStyle/>
        <a:p>
          <a:pPr>
            <a:lnSpc>
              <a:spcPct val="100000"/>
            </a:lnSpc>
          </a:pPr>
          <a:r>
            <a:rPr lang="en-GB" dirty="0"/>
            <a:t>Severely Disadvantaged Person - 104 weeks - 8 months</a:t>
          </a:r>
          <a:endParaRPr lang="en-US" dirty="0"/>
        </a:p>
      </dgm:t>
    </dgm:pt>
    <dgm:pt modelId="{59C35C5F-C4C2-4B9A-BE16-4D37E2FFB861}" type="parTrans" cxnId="{34E58003-32DC-4F52-9C7D-003C97CABC0B}">
      <dgm:prSet/>
      <dgm:spPr/>
      <dgm:t>
        <a:bodyPr/>
        <a:lstStyle/>
        <a:p>
          <a:endParaRPr lang="en-US"/>
        </a:p>
      </dgm:t>
    </dgm:pt>
    <dgm:pt modelId="{F89EDD2D-90D7-4D4C-B363-FA4791266ED5}" type="sibTrans" cxnId="{34E58003-32DC-4F52-9C7D-003C97CABC0B}">
      <dgm:prSet/>
      <dgm:spPr/>
      <dgm:t>
        <a:bodyPr/>
        <a:lstStyle/>
        <a:p>
          <a:endParaRPr lang="en-US"/>
        </a:p>
      </dgm:t>
    </dgm:pt>
    <dgm:pt modelId="{B6BA458F-5BE1-48EA-949B-A2E3DC7EA718}">
      <dgm:prSet/>
      <dgm:spPr/>
      <dgm:t>
        <a:bodyPr/>
        <a:lstStyle/>
        <a:p>
          <a:pPr>
            <a:lnSpc>
              <a:spcPct val="100000"/>
            </a:lnSpc>
          </a:pPr>
          <a:r>
            <a:rPr lang="en-GB" dirty="0"/>
            <a:t>Disabled Person -156 weeks -12 months</a:t>
          </a:r>
          <a:endParaRPr lang="en-US" dirty="0"/>
        </a:p>
      </dgm:t>
    </dgm:pt>
    <dgm:pt modelId="{99831836-B1E5-4A1D-9B6C-11D487C79947}" type="parTrans" cxnId="{422048BA-0732-4283-9B01-1B23C4837DF7}">
      <dgm:prSet/>
      <dgm:spPr/>
      <dgm:t>
        <a:bodyPr/>
        <a:lstStyle/>
        <a:p>
          <a:endParaRPr lang="en-US"/>
        </a:p>
      </dgm:t>
    </dgm:pt>
    <dgm:pt modelId="{75270BB0-57B2-44CC-94E8-AB46EF4FF53D}" type="sibTrans" cxnId="{422048BA-0732-4283-9B01-1B23C4837DF7}">
      <dgm:prSet/>
      <dgm:spPr/>
      <dgm:t>
        <a:bodyPr/>
        <a:lstStyle/>
        <a:p>
          <a:endParaRPr lang="en-US"/>
        </a:p>
      </dgm:t>
    </dgm:pt>
    <dgm:pt modelId="{0D16B08B-6021-4A79-994C-340084085D1A}" type="pres">
      <dgm:prSet presAssocID="{1FF46E36-34EB-416E-A51F-C5AEEC57FF97}" presName="root" presStyleCnt="0">
        <dgm:presLayoutVars>
          <dgm:dir/>
          <dgm:resizeHandles val="exact"/>
        </dgm:presLayoutVars>
      </dgm:prSet>
      <dgm:spPr/>
    </dgm:pt>
    <dgm:pt modelId="{F3E69A4E-D966-4EE6-AE2C-6A3E7DF93B72}" type="pres">
      <dgm:prSet presAssocID="{5FF0DE8F-55AE-46D7-BAF7-39D975FEB613}" presName="compNode" presStyleCnt="0"/>
      <dgm:spPr/>
    </dgm:pt>
    <dgm:pt modelId="{984F260A-B63F-41E8-9B24-EC71BAA77CAF}" type="pres">
      <dgm:prSet presAssocID="{5FF0DE8F-55AE-46D7-BAF7-39D975FEB613}" presName="bgRect" presStyleLbl="bgShp" presStyleIdx="0" presStyleCnt="3"/>
      <dgm:spPr/>
    </dgm:pt>
    <dgm:pt modelId="{D7EA6855-5482-4ED3-95C8-A2BB450442D1}" type="pres">
      <dgm:prSet presAssocID="{5FF0DE8F-55AE-46D7-BAF7-39D975FEB6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 and woman"/>
        </a:ext>
      </dgm:extLst>
    </dgm:pt>
    <dgm:pt modelId="{429A555E-628E-4980-86B9-1991EA14C287}" type="pres">
      <dgm:prSet presAssocID="{5FF0DE8F-55AE-46D7-BAF7-39D975FEB613}" presName="spaceRect" presStyleCnt="0"/>
      <dgm:spPr/>
    </dgm:pt>
    <dgm:pt modelId="{62CC1F48-3767-4012-BB48-C582AD0E19DD}" type="pres">
      <dgm:prSet presAssocID="{5FF0DE8F-55AE-46D7-BAF7-39D975FEB613}" presName="parTx" presStyleLbl="revTx" presStyleIdx="0" presStyleCnt="3">
        <dgm:presLayoutVars>
          <dgm:chMax val="0"/>
          <dgm:chPref val="0"/>
        </dgm:presLayoutVars>
      </dgm:prSet>
      <dgm:spPr/>
    </dgm:pt>
    <dgm:pt modelId="{53CCD97E-5B10-4E80-8D89-5F1405C0E22A}" type="pres">
      <dgm:prSet presAssocID="{EF24A169-9564-4CD1-839C-9C6E31DE4486}" presName="sibTrans" presStyleCnt="0"/>
      <dgm:spPr/>
    </dgm:pt>
    <dgm:pt modelId="{333BD3DB-0E89-4C07-A168-81E691A57ACA}" type="pres">
      <dgm:prSet presAssocID="{4BEA6036-BA47-41ED-B278-6BBC169136BE}" presName="compNode" presStyleCnt="0"/>
      <dgm:spPr/>
    </dgm:pt>
    <dgm:pt modelId="{E17E11DD-7110-454C-9A5A-DB6B31C275F0}" type="pres">
      <dgm:prSet presAssocID="{4BEA6036-BA47-41ED-B278-6BBC169136BE}" presName="bgRect" presStyleLbl="bgShp" presStyleIdx="1" presStyleCnt="3"/>
      <dgm:spPr/>
    </dgm:pt>
    <dgm:pt modelId="{95AF3D69-625B-4068-AE8D-D5CFCECC418E}" type="pres">
      <dgm:prSet presAssocID="{4BEA6036-BA47-41ED-B278-6BBC169136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a:ext>
      </dgm:extLst>
    </dgm:pt>
    <dgm:pt modelId="{6BCDAABE-FBFC-49A0-9AA3-79E554398FCE}" type="pres">
      <dgm:prSet presAssocID="{4BEA6036-BA47-41ED-B278-6BBC169136BE}" presName="spaceRect" presStyleCnt="0"/>
      <dgm:spPr/>
    </dgm:pt>
    <dgm:pt modelId="{966E3556-A5C9-413C-96CB-ADD58790FDC5}" type="pres">
      <dgm:prSet presAssocID="{4BEA6036-BA47-41ED-B278-6BBC169136BE}" presName="parTx" presStyleLbl="revTx" presStyleIdx="1" presStyleCnt="3">
        <dgm:presLayoutVars>
          <dgm:chMax val="0"/>
          <dgm:chPref val="0"/>
        </dgm:presLayoutVars>
      </dgm:prSet>
      <dgm:spPr/>
    </dgm:pt>
    <dgm:pt modelId="{133D504B-A7CE-40E8-9FEC-79BCF2339271}" type="pres">
      <dgm:prSet presAssocID="{F89EDD2D-90D7-4D4C-B363-FA4791266ED5}" presName="sibTrans" presStyleCnt="0"/>
      <dgm:spPr/>
    </dgm:pt>
    <dgm:pt modelId="{CA661116-AE7C-411A-A69A-A35A87A19E20}" type="pres">
      <dgm:prSet presAssocID="{B6BA458F-5BE1-48EA-949B-A2E3DC7EA718}" presName="compNode" presStyleCnt="0"/>
      <dgm:spPr/>
    </dgm:pt>
    <dgm:pt modelId="{5B97D72E-668B-4066-88A9-BB7DAFC320CB}" type="pres">
      <dgm:prSet presAssocID="{B6BA458F-5BE1-48EA-949B-A2E3DC7EA718}" presName="bgRect" presStyleLbl="bgShp" presStyleIdx="2" presStyleCnt="3"/>
      <dgm:spPr/>
    </dgm:pt>
    <dgm:pt modelId="{253FFB4D-027E-46F1-B02F-B35ECD9B19BB}" type="pres">
      <dgm:prSet presAssocID="{B6BA458F-5BE1-48EA-949B-A2E3DC7EA7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ew Wheelchair"/>
        </a:ext>
      </dgm:extLst>
    </dgm:pt>
    <dgm:pt modelId="{CAE4E6A6-67B5-46B5-96F0-72B7A80F0E25}" type="pres">
      <dgm:prSet presAssocID="{B6BA458F-5BE1-48EA-949B-A2E3DC7EA718}" presName="spaceRect" presStyleCnt="0"/>
      <dgm:spPr/>
    </dgm:pt>
    <dgm:pt modelId="{3EFFD2F6-9777-4696-BB87-4326CB38C0DC}" type="pres">
      <dgm:prSet presAssocID="{B6BA458F-5BE1-48EA-949B-A2E3DC7EA718}" presName="parTx" presStyleLbl="revTx" presStyleIdx="2" presStyleCnt="3">
        <dgm:presLayoutVars>
          <dgm:chMax val="0"/>
          <dgm:chPref val="0"/>
        </dgm:presLayoutVars>
      </dgm:prSet>
      <dgm:spPr/>
    </dgm:pt>
  </dgm:ptLst>
  <dgm:cxnLst>
    <dgm:cxn modelId="{34E58003-32DC-4F52-9C7D-003C97CABC0B}" srcId="{1FF46E36-34EB-416E-A51F-C5AEEC57FF97}" destId="{4BEA6036-BA47-41ED-B278-6BBC169136BE}" srcOrd="1" destOrd="0" parTransId="{59C35C5F-C4C2-4B9A-BE16-4D37E2FFB861}" sibTransId="{F89EDD2D-90D7-4D4C-B363-FA4791266ED5}"/>
    <dgm:cxn modelId="{18EDAE0E-C03B-437A-8E55-9A04A00EBC7A}" srcId="{1FF46E36-34EB-416E-A51F-C5AEEC57FF97}" destId="{5FF0DE8F-55AE-46D7-BAF7-39D975FEB613}" srcOrd="0" destOrd="0" parTransId="{CE35F15E-EDCF-444B-BACB-504B959255AF}" sibTransId="{EF24A169-9564-4CD1-839C-9C6E31DE4486}"/>
    <dgm:cxn modelId="{4CDB292E-F4BC-4F0A-887A-7861F84D57CB}" type="presOf" srcId="{4BEA6036-BA47-41ED-B278-6BBC169136BE}" destId="{966E3556-A5C9-413C-96CB-ADD58790FDC5}" srcOrd="0" destOrd="0" presId="urn:microsoft.com/office/officeart/2018/2/layout/IconVerticalSolidList"/>
    <dgm:cxn modelId="{422048BA-0732-4283-9B01-1B23C4837DF7}" srcId="{1FF46E36-34EB-416E-A51F-C5AEEC57FF97}" destId="{B6BA458F-5BE1-48EA-949B-A2E3DC7EA718}" srcOrd="2" destOrd="0" parTransId="{99831836-B1E5-4A1D-9B6C-11D487C79947}" sibTransId="{75270BB0-57B2-44CC-94E8-AB46EF4FF53D}"/>
    <dgm:cxn modelId="{D69415D0-F5F3-40E8-A4F1-2095DE4FDCB2}" type="presOf" srcId="{1FF46E36-34EB-416E-A51F-C5AEEC57FF97}" destId="{0D16B08B-6021-4A79-994C-340084085D1A}" srcOrd="0" destOrd="0" presId="urn:microsoft.com/office/officeart/2018/2/layout/IconVerticalSolidList"/>
    <dgm:cxn modelId="{6213F7E5-3169-4765-99D3-E0CEB2D3FF8C}" type="presOf" srcId="{B6BA458F-5BE1-48EA-949B-A2E3DC7EA718}" destId="{3EFFD2F6-9777-4696-BB87-4326CB38C0DC}" srcOrd="0" destOrd="0" presId="urn:microsoft.com/office/officeart/2018/2/layout/IconVerticalSolidList"/>
    <dgm:cxn modelId="{5C807AEA-DE27-4C74-BDA5-9C400F1BE96F}" type="presOf" srcId="{5FF0DE8F-55AE-46D7-BAF7-39D975FEB613}" destId="{62CC1F48-3767-4012-BB48-C582AD0E19DD}" srcOrd="0" destOrd="0" presId="urn:microsoft.com/office/officeart/2018/2/layout/IconVerticalSolidList"/>
    <dgm:cxn modelId="{A15D7562-0560-4A9F-8C46-6D1097959554}" type="presParOf" srcId="{0D16B08B-6021-4A79-994C-340084085D1A}" destId="{F3E69A4E-D966-4EE6-AE2C-6A3E7DF93B72}" srcOrd="0" destOrd="0" presId="urn:microsoft.com/office/officeart/2018/2/layout/IconVerticalSolidList"/>
    <dgm:cxn modelId="{7D57ACB7-8AC4-4634-8B8C-4F2AF830431A}" type="presParOf" srcId="{F3E69A4E-D966-4EE6-AE2C-6A3E7DF93B72}" destId="{984F260A-B63F-41E8-9B24-EC71BAA77CAF}" srcOrd="0" destOrd="0" presId="urn:microsoft.com/office/officeart/2018/2/layout/IconVerticalSolidList"/>
    <dgm:cxn modelId="{ADA2CA91-8141-41DE-8143-58420CAF14C1}" type="presParOf" srcId="{F3E69A4E-D966-4EE6-AE2C-6A3E7DF93B72}" destId="{D7EA6855-5482-4ED3-95C8-A2BB450442D1}" srcOrd="1" destOrd="0" presId="urn:microsoft.com/office/officeart/2018/2/layout/IconVerticalSolidList"/>
    <dgm:cxn modelId="{5B29F9DD-E8E9-4425-B268-02D47717A7AC}" type="presParOf" srcId="{F3E69A4E-D966-4EE6-AE2C-6A3E7DF93B72}" destId="{429A555E-628E-4980-86B9-1991EA14C287}" srcOrd="2" destOrd="0" presId="urn:microsoft.com/office/officeart/2018/2/layout/IconVerticalSolidList"/>
    <dgm:cxn modelId="{D2A2444D-4E32-4255-8292-3E31A4018C1B}" type="presParOf" srcId="{F3E69A4E-D966-4EE6-AE2C-6A3E7DF93B72}" destId="{62CC1F48-3767-4012-BB48-C582AD0E19DD}" srcOrd="3" destOrd="0" presId="urn:microsoft.com/office/officeart/2018/2/layout/IconVerticalSolidList"/>
    <dgm:cxn modelId="{6BB81F7D-3238-47AF-B5D5-43F18A3033AC}" type="presParOf" srcId="{0D16B08B-6021-4A79-994C-340084085D1A}" destId="{53CCD97E-5B10-4E80-8D89-5F1405C0E22A}" srcOrd="1" destOrd="0" presId="urn:microsoft.com/office/officeart/2018/2/layout/IconVerticalSolidList"/>
    <dgm:cxn modelId="{23086A2E-7B0C-41B5-B6D6-463E10D9DC9D}" type="presParOf" srcId="{0D16B08B-6021-4A79-994C-340084085D1A}" destId="{333BD3DB-0E89-4C07-A168-81E691A57ACA}" srcOrd="2" destOrd="0" presId="urn:microsoft.com/office/officeart/2018/2/layout/IconVerticalSolidList"/>
    <dgm:cxn modelId="{71C893EF-A546-4E7E-920E-B87E8B201B90}" type="presParOf" srcId="{333BD3DB-0E89-4C07-A168-81E691A57ACA}" destId="{E17E11DD-7110-454C-9A5A-DB6B31C275F0}" srcOrd="0" destOrd="0" presId="urn:microsoft.com/office/officeart/2018/2/layout/IconVerticalSolidList"/>
    <dgm:cxn modelId="{B66B40DC-A2FF-49B6-B213-4B67A72138FC}" type="presParOf" srcId="{333BD3DB-0E89-4C07-A168-81E691A57ACA}" destId="{95AF3D69-625B-4068-AE8D-D5CFCECC418E}" srcOrd="1" destOrd="0" presId="urn:microsoft.com/office/officeart/2018/2/layout/IconVerticalSolidList"/>
    <dgm:cxn modelId="{957B1E71-8BC5-48F9-969D-15FB8FDFE48D}" type="presParOf" srcId="{333BD3DB-0E89-4C07-A168-81E691A57ACA}" destId="{6BCDAABE-FBFC-49A0-9AA3-79E554398FCE}" srcOrd="2" destOrd="0" presId="urn:microsoft.com/office/officeart/2018/2/layout/IconVerticalSolidList"/>
    <dgm:cxn modelId="{46E03FBE-C6C5-45CB-9523-794D13206135}" type="presParOf" srcId="{333BD3DB-0E89-4C07-A168-81E691A57ACA}" destId="{966E3556-A5C9-413C-96CB-ADD58790FDC5}" srcOrd="3" destOrd="0" presId="urn:microsoft.com/office/officeart/2018/2/layout/IconVerticalSolidList"/>
    <dgm:cxn modelId="{E96F164C-CF03-4A84-B804-1ED238985313}" type="presParOf" srcId="{0D16B08B-6021-4A79-994C-340084085D1A}" destId="{133D504B-A7CE-40E8-9FEC-79BCF2339271}" srcOrd="3" destOrd="0" presId="urn:microsoft.com/office/officeart/2018/2/layout/IconVerticalSolidList"/>
    <dgm:cxn modelId="{DDB7C6C1-0BE8-4284-A3C6-9DE58B532F59}" type="presParOf" srcId="{0D16B08B-6021-4A79-994C-340084085D1A}" destId="{CA661116-AE7C-411A-A69A-A35A87A19E20}" srcOrd="4" destOrd="0" presId="urn:microsoft.com/office/officeart/2018/2/layout/IconVerticalSolidList"/>
    <dgm:cxn modelId="{29BE23B0-56E3-430E-B9AC-63B5E589DEF0}" type="presParOf" srcId="{CA661116-AE7C-411A-A69A-A35A87A19E20}" destId="{5B97D72E-668B-4066-88A9-BB7DAFC320CB}" srcOrd="0" destOrd="0" presId="urn:microsoft.com/office/officeart/2018/2/layout/IconVerticalSolidList"/>
    <dgm:cxn modelId="{7564326C-AA42-4B21-BC38-2DDAEEFF651D}" type="presParOf" srcId="{CA661116-AE7C-411A-A69A-A35A87A19E20}" destId="{253FFB4D-027E-46F1-B02F-B35ECD9B19BB}" srcOrd="1" destOrd="0" presId="urn:microsoft.com/office/officeart/2018/2/layout/IconVerticalSolidList"/>
    <dgm:cxn modelId="{766AC095-FCE1-4DAD-B1AE-EBB2702E879E}" type="presParOf" srcId="{CA661116-AE7C-411A-A69A-A35A87A19E20}" destId="{CAE4E6A6-67B5-46B5-96F0-72B7A80F0E25}" srcOrd="2" destOrd="0" presId="urn:microsoft.com/office/officeart/2018/2/layout/IconVerticalSolidList"/>
    <dgm:cxn modelId="{22322700-9445-45C1-ADFF-22BF4C964438}" type="presParOf" srcId="{CA661116-AE7C-411A-A69A-A35A87A19E20}" destId="{3EFFD2F6-9777-4696-BB87-4326CB38C0D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03E915-5458-412A-ADD6-EEC9B4B265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90EFCD-182F-4B99-808F-03D7619C3D54}">
      <dgm:prSet/>
      <dgm:spPr/>
      <dgm:t>
        <a:bodyPr/>
        <a:lstStyle/>
        <a:p>
          <a:r>
            <a:rPr lang="en-GB" dirty="0"/>
            <a:t>Project Leader: Christianne Hollier</a:t>
          </a:r>
          <a:endParaRPr lang="en-US" dirty="0"/>
        </a:p>
      </dgm:t>
    </dgm:pt>
    <dgm:pt modelId="{A7C3C8DB-B21D-4953-9A51-690DF9C10ADD}" type="parTrans" cxnId="{F7CC1F58-CB0A-4A69-956F-80B6B936D4AA}">
      <dgm:prSet/>
      <dgm:spPr/>
      <dgm:t>
        <a:bodyPr/>
        <a:lstStyle/>
        <a:p>
          <a:endParaRPr lang="en-US"/>
        </a:p>
      </dgm:t>
    </dgm:pt>
    <dgm:pt modelId="{8B9AB9D8-26B5-47C9-AB2D-423843CB55B2}" type="sibTrans" cxnId="{F7CC1F58-CB0A-4A69-956F-80B6B936D4AA}">
      <dgm:prSet/>
      <dgm:spPr/>
      <dgm:t>
        <a:bodyPr/>
        <a:lstStyle/>
        <a:p>
          <a:endParaRPr lang="en-US"/>
        </a:p>
      </dgm:t>
    </dgm:pt>
    <dgm:pt modelId="{741AE0F1-BDE4-469F-BF79-AFBDD4303F64}">
      <dgm:prSet/>
      <dgm:spPr/>
      <dgm:t>
        <a:bodyPr/>
        <a:lstStyle/>
        <a:p>
          <a:r>
            <a:rPr lang="en-GB" dirty="0">
              <a:hlinkClick xmlns:r="http://schemas.openxmlformats.org/officeDocument/2006/relationships" r:id="rId1"/>
            </a:rPr>
            <a:t>christianne.hollier@gov.mt</a:t>
          </a:r>
          <a:endParaRPr lang="en-US" dirty="0"/>
        </a:p>
      </dgm:t>
    </dgm:pt>
    <dgm:pt modelId="{85468ED2-40B6-4DB8-8D11-35F886C78ACE}" type="parTrans" cxnId="{5DDD9FD7-2DB3-4C24-8643-C864E7EF3928}">
      <dgm:prSet/>
      <dgm:spPr/>
      <dgm:t>
        <a:bodyPr/>
        <a:lstStyle/>
        <a:p>
          <a:endParaRPr lang="en-US"/>
        </a:p>
      </dgm:t>
    </dgm:pt>
    <dgm:pt modelId="{2BB45A69-5295-45DC-BA53-7B5716075765}" type="sibTrans" cxnId="{5DDD9FD7-2DB3-4C24-8643-C864E7EF3928}">
      <dgm:prSet/>
      <dgm:spPr/>
      <dgm:t>
        <a:bodyPr/>
        <a:lstStyle/>
        <a:p>
          <a:endParaRPr lang="en-US"/>
        </a:p>
      </dgm:t>
    </dgm:pt>
    <dgm:pt modelId="{3EA8C114-5B6C-4694-ABCB-D07A4CDB3E8E}">
      <dgm:prSet/>
      <dgm:spPr/>
      <dgm:t>
        <a:bodyPr/>
        <a:lstStyle/>
        <a:p>
          <a:r>
            <a:rPr lang="en-GB" dirty="0"/>
            <a:t>222 01 302</a:t>
          </a:r>
          <a:endParaRPr lang="en-US" dirty="0"/>
        </a:p>
      </dgm:t>
    </dgm:pt>
    <dgm:pt modelId="{CB4B6982-C320-42C4-A283-BB83EB4F2F50}" type="parTrans" cxnId="{DFE9265C-8929-42A3-98A0-700E1F316006}">
      <dgm:prSet/>
      <dgm:spPr/>
      <dgm:t>
        <a:bodyPr/>
        <a:lstStyle/>
        <a:p>
          <a:endParaRPr lang="en-US"/>
        </a:p>
      </dgm:t>
    </dgm:pt>
    <dgm:pt modelId="{9CE90A01-B15A-4234-93F3-B53DB9B5DBE2}" type="sibTrans" cxnId="{DFE9265C-8929-42A3-98A0-700E1F316006}">
      <dgm:prSet/>
      <dgm:spPr/>
      <dgm:t>
        <a:bodyPr/>
        <a:lstStyle/>
        <a:p>
          <a:endParaRPr lang="en-US"/>
        </a:p>
      </dgm:t>
    </dgm:pt>
    <dgm:pt modelId="{91557FD2-BA2D-4D5E-BA3F-C516662986E7}">
      <dgm:prSet/>
      <dgm:spPr/>
      <dgm:t>
        <a:bodyPr/>
        <a:lstStyle/>
        <a:p>
          <a:r>
            <a:rPr lang="en-GB" dirty="0"/>
            <a:t>Generic Email: </a:t>
          </a:r>
          <a:r>
            <a:rPr lang="en-GB" dirty="0">
              <a:hlinkClick xmlns:r="http://schemas.openxmlformats.org/officeDocument/2006/relationships" r:id="rId2"/>
            </a:rPr>
            <a:t>a2e.jobsplus@gov.mt</a:t>
          </a:r>
          <a:endParaRPr lang="en-US" dirty="0"/>
        </a:p>
      </dgm:t>
    </dgm:pt>
    <dgm:pt modelId="{68F73F8C-A952-44D9-A867-46D12D7CAB43}" type="parTrans" cxnId="{320039C9-EFAE-40AB-9794-8EF818351523}">
      <dgm:prSet/>
      <dgm:spPr/>
      <dgm:t>
        <a:bodyPr/>
        <a:lstStyle/>
        <a:p>
          <a:endParaRPr lang="en-US"/>
        </a:p>
      </dgm:t>
    </dgm:pt>
    <dgm:pt modelId="{598A527E-7627-4DA7-9A33-1FE5F92C1921}" type="sibTrans" cxnId="{320039C9-EFAE-40AB-9794-8EF818351523}">
      <dgm:prSet/>
      <dgm:spPr/>
      <dgm:t>
        <a:bodyPr/>
        <a:lstStyle/>
        <a:p>
          <a:endParaRPr lang="en-US"/>
        </a:p>
      </dgm:t>
    </dgm:pt>
    <dgm:pt modelId="{C4FF113A-4CC7-4F37-86D1-D20DC8643ED2}">
      <dgm:prSet/>
      <dgm:spPr/>
      <dgm:t>
        <a:bodyPr/>
        <a:lstStyle/>
        <a:p>
          <a:r>
            <a:rPr lang="en-GB" dirty="0"/>
            <a:t>Generic Phone No: 222 01 399</a:t>
          </a:r>
          <a:endParaRPr lang="en-US" dirty="0"/>
        </a:p>
      </dgm:t>
    </dgm:pt>
    <dgm:pt modelId="{C9E40A4F-1017-4BF0-9C3F-5809C45438E6}" type="parTrans" cxnId="{DA7AE8C1-5758-4623-8FC4-5C5B4AFAFD1E}">
      <dgm:prSet/>
      <dgm:spPr/>
      <dgm:t>
        <a:bodyPr/>
        <a:lstStyle/>
        <a:p>
          <a:endParaRPr lang="en-US"/>
        </a:p>
      </dgm:t>
    </dgm:pt>
    <dgm:pt modelId="{34940671-681F-4D13-B5FA-68C5C86446D6}" type="sibTrans" cxnId="{DA7AE8C1-5758-4623-8FC4-5C5B4AFAFD1E}">
      <dgm:prSet/>
      <dgm:spPr/>
      <dgm:t>
        <a:bodyPr/>
        <a:lstStyle/>
        <a:p>
          <a:endParaRPr lang="en-US"/>
        </a:p>
      </dgm:t>
    </dgm:pt>
    <dgm:pt modelId="{159DDAE2-405E-4D48-842E-76FC463F681B}">
      <dgm:prSet/>
      <dgm:spPr/>
      <dgm:t>
        <a:bodyPr/>
        <a:lstStyle/>
        <a:p>
          <a:r>
            <a:rPr lang="en-GB" dirty="0"/>
            <a:t>www.jobsplus.gov.mt</a:t>
          </a:r>
          <a:endParaRPr lang="en-US" dirty="0"/>
        </a:p>
      </dgm:t>
    </dgm:pt>
    <dgm:pt modelId="{4D9CBBFB-6EE7-4BDF-BDB5-A57F66964D7C}" type="parTrans" cxnId="{204C3929-B565-43E8-9F15-064FD726036D}">
      <dgm:prSet/>
      <dgm:spPr/>
      <dgm:t>
        <a:bodyPr/>
        <a:lstStyle/>
        <a:p>
          <a:endParaRPr lang="en-US"/>
        </a:p>
      </dgm:t>
    </dgm:pt>
    <dgm:pt modelId="{891A9150-F96A-4A6F-A209-80B30EE7DFCD}" type="sibTrans" cxnId="{204C3929-B565-43E8-9F15-064FD726036D}">
      <dgm:prSet/>
      <dgm:spPr/>
      <dgm:t>
        <a:bodyPr/>
        <a:lstStyle/>
        <a:p>
          <a:endParaRPr lang="en-US"/>
        </a:p>
      </dgm:t>
    </dgm:pt>
    <dgm:pt modelId="{F5A01A80-5233-4BA4-8AEF-F28D0CA5C49C}" type="pres">
      <dgm:prSet presAssocID="{9703E915-5458-412A-ADD6-EEC9B4B2650C}" presName="root" presStyleCnt="0">
        <dgm:presLayoutVars>
          <dgm:dir/>
          <dgm:resizeHandles val="exact"/>
        </dgm:presLayoutVars>
      </dgm:prSet>
      <dgm:spPr/>
    </dgm:pt>
    <dgm:pt modelId="{2CC3E56C-8731-43BC-B9E7-2610C4811C5B}" type="pres">
      <dgm:prSet presAssocID="{5990EFCD-182F-4B99-808F-03D7619C3D54}" presName="compNode" presStyleCnt="0"/>
      <dgm:spPr/>
    </dgm:pt>
    <dgm:pt modelId="{E320604C-E16F-461E-8C1F-E4071267B981}" type="pres">
      <dgm:prSet presAssocID="{5990EFCD-182F-4B99-808F-03D7619C3D54}" presName="bgRect" presStyleLbl="bgShp" presStyleIdx="0" presStyleCnt="6"/>
      <dgm:spPr/>
    </dgm:pt>
    <dgm:pt modelId="{49686975-C147-4682-9E95-6795A2A8002A}" type="pres">
      <dgm:prSet presAssocID="{5990EFCD-182F-4B99-808F-03D7619C3D54}" presName="iconRect" presStyleLbl="node1" presStyleIdx="0"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emale Profile"/>
        </a:ext>
      </dgm:extLst>
    </dgm:pt>
    <dgm:pt modelId="{B96A79BA-0F5D-4FF3-A99B-39D84B220614}" type="pres">
      <dgm:prSet presAssocID="{5990EFCD-182F-4B99-808F-03D7619C3D54}" presName="spaceRect" presStyleCnt="0"/>
      <dgm:spPr/>
    </dgm:pt>
    <dgm:pt modelId="{6F9901B4-F037-46D3-842C-0F29208EC209}" type="pres">
      <dgm:prSet presAssocID="{5990EFCD-182F-4B99-808F-03D7619C3D54}" presName="parTx" presStyleLbl="revTx" presStyleIdx="0" presStyleCnt="6">
        <dgm:presLayoutVars>
          <dgm:chMax val="0"/>
          <dgm:chPref val="0"/>
        </dgm:presLayoutVars>
      </dgm:prSet>
      <dgm:spPr/>
    </dgm:pt>
    <dgm:pt modelId="{5BB63742-5F2A-45A9-B416-04A1320C194F}" type="pres">
      <dgm:prSet presAssocID="{8B9AB9D8-26B5-47C9-AB2D-423843CB55B2}" presName="sibTrans" presStyleCnt="0"/>
      <dgm:spPr/>
    </dgm:pt>
    <dgm:pt modelId="{5A337461-6AAF-4038-BABC-1EA69123D710}" type="pres">
      <dgm:prSet presAssocID="{741AE0F1-BDE4-469F-BF79-AFBDD4303F64}" presName="compNode" presStyleCnt="0"/>
      <dgm:spPr/>
    </dgm:pt>
    <dgm:pt modelId="{89DC0919-9134-4330-94C0-2E9B25BE4B46}" type="pres">
      <dgm:prSet presAssocID="{741AE0F1-BDE4-469F-BF79-AFBDD4303F64}" presName="bgRect" presStyleLbl="bgShp" presStyleIdx="1" presStyleCnt="6"/>
      <dgm:spPr/>
    </dgm:pt>
    <dgm:pt modelId="{A09CFDAF-EACC-4A03-B0C2-176534C48CD8}" type="pres">
      <dgm:prSet presAssocID="{741AE0F1-BDE4-469F-BF79-AFBDD4303F64}"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97B322C3-988C-4E8B-9B5A-51CF2EDC639A}" type="pres">
      <dgm:prSet presAssocID="{741AE0F1-BDE4-469F-BF79-AFBDD4303F64}" presName="spaceRect" presStyleCnt="0"/>
      <dgm:spPr/>
    </dgm:pt>
    <dgm:pt modelId="{88CB956D-5EA2-486B-89C2-35D381EFDC12}" type="pres">
      <dgm:prSet presAssocID="{741AE0F1-BDE4-469F-BF79-AFBDD4303F64}" presName="parTx" presStyleLbl="revTx" presStyleIdx="1" presStyleCnt="6">
        <dgm:presLayoutVars>
          <dgm:chMax val="0"/>
          <dgm:chPref val="0"/>
        </dgm:presLayoutVars>
      </dgm:prSet>
      <dgm:spPr/>
    </dgm:pt>
    <dgm:pt modelId="{9C8DC67E-31D7-4920-9CE1-08274193A196}" type="pres">
      <dgm:prSet presAssocID="{2BB45A69-5295-45DC-BA53-7B5716075765}" presName="sibTrans" presStyleCnt="0"/>
      <dgm:spPr/>
    </dgm:pt>
    <dgm:pt modelId="{93B6810A-DAA1-404E-A424-068F47494AC7}" type="pres">
      <dgm:prSet presAssocID="{3EA8C114-5B6C-4694-ABCB-D07A4CDB3E8E}" presName="compNode" presStyleCnt="0"/>
      <dgm:spPr/>
    </dgm:pt>
    <dgm:pt modelId="{737E4487-380F-4879-BADC-29E7AC134F61}" type="pres">
      <dgm:prSet presAssocID="{3EA8C114-5B6C-4694-ABCB-D07A4CDB3E8E}" presName="bgRect" presStyleLbl="bgShp" presStyleIdx="2" presStyleCnt="6"/>
      <dgm:spPr/>
    </dgm:pt>
    <dgm:pt modelId="{5A615CA9-89F8-40FA-8E3A-E062AB60C3A8}" type="pres">
      <dgm:prSet presAssocID="{3EA8C114-5B6C-4694-ABCB-D07A4CDB3E8E}" presName="iconRect" presStyleLbl="node1" presStyleIdx="2"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elephone"/>
        </a:ext>
      </dgm:extLst>
    </dgm:pt>
    <dgm:pt modelId="{C3094D7E-338B-40FC-A163-4ED5A4144BC4}" type="pres">
      <dgm:prSet presAssocID="{3EA8C114-5B6C-4694-ABCB-D07A4CDB3E8E}" presName="spaceRect" presStyleCnt="0"/>
      <dgm:spPr/>
    </dgm:pt>
    <dgm:pt modelId="{308C5A56-C9C8-47CC-9BA3-9397550EA967}" type="pres">
      <dgm:prSet presAssocID="{3EA8C114-5B6C-4694-ABCB-D07A4CDB3E8E}" presName="parTx" presStyleLbl="revTx" presStyleIdx="2" presStyleCnt="6">
        <dgm:presLayoutVars>
          <dgm:chMax val="0"/>
          <dgm:chPref val="0"/>
        </dgm:presLayoutVars>
      </dgm:prSet>
      <dgm:spPr/>
    </dgm:pt>
    <dgm:pt modelId="{62BD37D6-9870-4D8A-B35B-3F35227AA71D}" type="pres">
      <dgm:prSet presAssocID="{9CE90A01-B15A-4234-93F3-B53DB9B5DBE2}" presName="sibTrans" presStyleCnt="0"/>
      <dgm:spPr/>
    </dgm:pt>
    <dgm:pt modelId="{C6863131-84B9-4BFD-A30C-510947CA5221}" type="pres">
      <dgm:prSet presAssocID="{91557FD2-BA2D-4D5E-BA3F-C516662986E7}" presName="compNode" presStyleCnt="0"/>
      <dgm:spPr/>
    </dgm:pt>
    <dgm:pt modelId="{14E4380F-3D19-4CC9-8752-C6EF58985864}" type="pres">
      <dgm:prSet presAssocID="{91557FD2-BA2D-4D5E-BA3F-C516662986E7}" presName="bgRect" presStyleLbl="bgShp" presStyleIdx="3" presStyleCnt="6"/>
      <dgm:spPr/>
    </dgm:pt>
    <dgm:pt modelId="{277CBE74-9688-46F7-A72C-730A441A4D9E}" type="pres">
      <dgm:prSet presAssocID="{91557FD2-BA2D-4D5E-BA3F-C516662986E7}"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F0F54A77-5D68-4242-BA2F-950B1092B83C}" type="pres">
      <dgm:prSet presAssocID="{91557FD2-BA2D-4D5E-BA3F-C516662986E7}" presName="spaceRect" presStyleCnt="0"/>
      <dgm:spPr/>
    </dgm:pt>
    <dgm:pt modelId="{FCE9B375-83E5-4740-9E86-92D0F4643331}" type="pres">
      <dgm:prSet presAssocID="{91557FD2-BA2D-4D5E-BA3F-C516662986E7}" presName="parTx" presStyleLbl="revTx" presStyleIdx="3" presStyleCnt="6">
        <dgm:presLayoutVars>
          <dgm:chMax val="0"/>
          <dgm:chPref val="0"/>
        </dgm:presLayoutVars>
      </dgm:prSet>
      <dgm:spPr/>
    </dgm:pt>
    <dgm:pt modelId="{BE69D4DF-FC82-4CFC-A17A-B1A28200E972}" type="pres">
      <dgm:prSet presAssocID="{598A527E-7627-4DA7-9A33-1FE5F92C1921}" presName="sibTrans" presStyleCnt="0"/>
      <dgm:spPr/>
    </dgm:pt>
    <dgm:pt modelId="{47D20C2C-9C76-4D11-9913-6F3C8FB958D2}" type="pres">
      <dgm:prSet presAssocID="{C4FF113A-4CC7-4F37-86D1-D20DC8643ED2}" presName="compNode" presStyleCnt="0"/>
      <dgm:spPr/>
    </dgm:pt>
    <dgm:pt modelId="{912BCA04-BE12-4BF9-9141-2AA3EAA663FD}" type="pres">
      <dgm:prSet presAssocID="{C4FF113A-4CC7-4F37-86D1-D20DC8643ED2}" presName="bgRect" presStyleLbl="bgShp" presStyleIdx="4" presStyleCnt="6"/>
      <dgm:spPr/>
    </dgm:pt>
    <dgm:pt modelId="{4714DCE2-DA1E-4BFA-A05E-AAFE24DA8E93}" type="pres">
      <dgm:prSet presAssocID="{C4FF113A-4CC7-4F37-86D1-D20DC8643ED2}"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eaker Phone"/>
        </a:ext>
      </dgm:extLst>
    </dgm:pt>
    <dgm:pt modelId="{C328184D-9C2A-42FF-A90B-790A13FFBC93}" type="pres">
      <dgm:prSet presAssocID="{C4FF113A-4CC7-4F37-86D1-D20DC8643ED2}" presName="spaceRect" presStyleCnt="0"/>
      <dgm:spPr/>
    </dgm:pt>
    <dgm:pt modelId="{85228BCB-0EA9-45CC-B23F-CAA704FC52FB}" type="pres">
      <dgm:prSet presAssocID="{C4FF113A-4CC7-4F37-86D1-D20DC8643ED2}" presName="parTx" presStyleLbl="revTx" presStyleIdx="4" presStyleCnt="6">
        <dgm:presLayoutVars>
          <dgm:chMax val="0"/>
          <dgm:chPref val="0"/>
        </dgm:presLayoutVars>
      </dgm:prSet>
      <dgm:spPr/>
    </dgm:pt>
    <dgm:pt modelId="{CC698698-3723-49CB-9A34-D73B2696AD6B}" type="pres">
      <dgm:prSet presAssocID="{34940671-681F-4D13-B5FA-68C5C86446D6}" presName="sibTrans" presStyleCnt="0"/>
      <dgm:spPr/>
    </dgm:pt>
    <dgm:pt modelId="{23EDF169-C13B-4885-9263-23F8AFED1826}" type="pres">
      <dgm:prSet presAssocID="{159DDAE2-405E-4D48-842E-76FC463F681B}" presName="compNode" presStyleCnt="0"/>
      <dgm:spPr/>
    </dgm:pt>
    <dgm:pt modelId="{D8217E6D-3F3C-4022-ABD2-9577B1C072E8}" type="pres">
      <dgm:prSet presAssocID="{159DDAE2-405E-4D48-842E-76FC463F681B}" presName="bgRect" presStyleLbl="bgShp" presStyleIdx="5" presStyleCnt="6"/>
      <dgm:spPr/>
    </dgm:pt>
    <dgm:pt modelId="{3D85D97D-56BB-49F4-A42B-7A631B535BF8}" type="pres">
      <dgm:prSet presAssocID="{159DDAE2-405E-4D48-842E-76FC463F681B}" presName="iconRect" presStyleLbl="node1" presStyleIdx="5" presStyleCnt="6"/>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Internet"/>
        </a:ext>
      </dgm:extLst>
    </dgm:pt>
    <dgm:pt modelId="{EC656E65-8180-439D-B041-A35629DA29D8}" type="pres">
      <dgm:prSet presAssocID="{159DDAE2-405E-4D48-842E-76FC463F681B}" presName="spaceRect" presStyleCnt="0"/>
      <dgm:spPr/>
    </dgm:pt>
    <dgm:pt modelId="{99178309-D085-4A63-ABAC-677A41776B9F}" type="pres">
      <dgm:prSet presAssocID="{159DDAE2-405E-4D48-842E-76FC463F681B}" presName="parTx" presStyleLbl="revTx" presStyleIdx="5" presStyleCnt="6">
        <dgm:presLayoutVars>
          <dgm:chMax val="0"/>
          <dgm:chPref val="0"/>
        </dgm:presLayoutVars>
      </dgm:prSet>
      <dgm:spPr/>
    </dgm:pt>
  </dgm:ptLst>
  <dgm:cxnLst>
    <dgm:cxn modelId="{393E8723-A946-4E3C-978D-838687B5E8F1}" type="presOf" srcId="{3EA8C114-5B6C-4694-ABCB-D07A4CDB3E8E}" destId="{308C5A56-C9C8-47CC-9BA3-9397550EA967}" srcOrd="0" destOrd="0" presId="urn:microsoft.com/office/officeart/2018/2/layout/IconVerticalSolidList"/>
    <dgm:cxn modelId="{204C3929-B565-43E8-9F15-064FD726036D}" srcId="{9703E915-5458-412A-ADD6-EEC9B4B2650C}" destId="{159DDAE2-405E-4D48-842E-76FC463F681B}" srcOrd="5" destOrd="0" parTransId="{4D9CBBFB-6EE7-4BDF-BDB5-A57F66964D7C}" sibTransId="{891A9150-F96A-4A6F-A209-80B30EE7DFCD}"/>
    <dgm:cxn modelId="{2C5E142C-8320-4061-A893-80568E8EE77F}" type="presOf" srcId="{741AE0F1-BDE4-469F-BF79-AFBDD4303F64}" destId="{88CB956D-5EA2-486B-89C2-35D381EFDC12}" srcOrd="0" destOrd="0" presId="urn:microsoft.com/office/officeart/2018/2/layout/IconVerticalSolidList"/>
    <dgm:cxn modelId="{DFE9265C-8929-42A3-98A0-700E1F316006}" srcId="{9703E915-5458-412A-ADD6-EEC9B4B2650C}" destId="{3EA8C114-5B6C-4694-ABCB-D07A4CDB3E8E}" srcOrd="2" destOrd="0" parTransId="{CB4B6982-C320-42C4-A283-BB83EB4F2F50}" sibTransId="{9CE90A01-B15A-4234-93F3-B53DB9B5DBE2}"/>
    <dgm:cxn modelId="{1E40B24E-87D8-4228-A90B-E8F8C60FEDE4}" type="presOf" srcId="{91557FD2-BA2D-4D5E-BA3F-C516662986E7}" destId="{FCE9B375-83E5-4740-9E86-92D0F4643331}" srcOrd="0" destOrd="0" presId="urn:microsoft.com/office/officeart/2018/2/layout/IconVerticalSolidList"/>
    <dgm:cxn modelId="{6D61AA54-9F7A-4F67-BDC4-01D27D08FC39}" type="presOf" srcId="{C4FF113A-4CC7-4F37-86D1-D20DC8643ED2}" destId="{85228BCB-0EA9-45CC-B23F-CAA704FC52FB}" srcOrd="0" destOrd="0" presId="urn:microsoft.com/office/officeart/2018/2/layout/IconVerticalSolidList"/>
    <dgm:cxn modelId="{F7CC1F58-CB0A-4A69-956F-80B6B936D4AA}" srcId="{9703E915-5458-412A-ADD6-EEC9B4B2650C}" destId="{5990EFCD-182F-4B99-808F-03D7619C3D54}" srcOrd="0" destOrd="0" parTransId="{A7C3C8DB-B21D-4953-9A51-690DF9C10ADD}" sibTransId="{8B9AB9D8-26B5-47C9-AB2D-423843CB55B2}"/>
    <dgm:cxn modelId="{2F5E24C0-332A-4D52-938C-DCBCD26CBB04}" type="presOf" srcId="{5990EFCD-182F-4B99-808F-03D7619C3D54}" destId="{6F9901B4-F037-46D3-842C-0F29208EC209}" srcOrd="0" destOrd="0" presId="urn:microsoft.com/office/officeart/2018/2/layout/IconVerticalSolidList"/>
    <dgm:cxn modelId="{DA7AE8C1-5758-4623-8FC4-5C5B4AFAFD1E}" srcId="{9703E915-5458-412A-ADD6-EEC9B4B2650C}" destId="{C4FF113A-4CC7-4F37-86D1-D20DC8643ED2}" srcOrd="4" destOrd="0" parTransId="{C9E40A4F-1017-4BF0-9C3F-5809C45438E6}" sibTransId="{34940671-681F-4D13-B5FA-68C5C86446D6}"/>
    <dgm:cxn modelId="{C3F318C8-422E-4F6D-B766-3B29EFC84CFC}" type="presOf" srcId="{159DDAE2-405E-4D48-842E-76FC463F681B}" destId="{99178309-D085-4A63-ABAC-677A41776B9F}" srcOrd="0" destOrd="0" presId="urn:microsoft.com/office/officeart/2018/2/layout/IconVerticalSolidList"/>
    <dgm:cxn modelId="{320039C9-EFAE-40AB-9794-8EF818351523}" srcId="{9703E915-5458-412A-ADD6-EEC9B4B2650C}" destId="{91557FD2-BA2D-4D5E-BA3F-C516662986E7}" srcOrd="3" destOrd="0" parTransId="{68F73F8C-A952-44D9-A867-46D12D7CAB43}" sibTransId="{598A527E-7627-4DA7-9A33-1FE5F92C1921}"/>
    <dgm:cxn modelId="{5DDD9FD7-2DB3-4C24-8643-C864E7EF3928}" srcId="{9703E915-5458-412A-ADD6-EEC9B4B2650C}" destId="{741AE0F1-BDE4-469F-BF79-AFBDD4303F64}" srcOrd="1" destOrd="0" parTransId="{85468ED2-40B6-4DB8-8D11-35F886C78ACE}" sibTransId="{2BB45A69-5295-45DC-BA53-7B5716075765}"/>
    <dgm:cxn modelId="{E7D280F3-6059-4E12-923A-3E8A26830204}" type="presOf" srcId="{9703E915-5458-412A-ADD6-EEC9B4B2650C}" destId="{F5A01A80-5233-4BA4-8AEF-F28D0CA5C49C}" srcOrd="0" destOrd="0" presId="urn:microsoft.com/office/officeart/2018/2/layout/IconVerticalSolidList"/>
    <dgm:cxn modelId="{B5CCB43E-0F81-4227-B69D-11E5D77FC2B6}" type="presParOf" srcId="{F5A01A80-5233-4BA4-8AEF-F28D0CA5C49C}" destId="{2CC3E56C-8731-43BC-B9E7-2610C4811C5B}" srcOrd="0" destOrd="0" presId="urn:microsoft.com/office/officeart/2018/2/layout/IconVerticalSolidList"/>
    <dgm:cxn modelId="{AED02D13-50BA-4DBF-B3A1-FB5E9BC18660}" type="presParOf" srcId="{2CC3E56C-8731-43BC-B9E7-2610C4811C5B}" destId="{E320604C-E16F-461E-8C1F-E4071267B981}" srcOrd="0" destOrd="0" presId="urn:microsoft.com/office/officeart/2018/2/layout/IconVerticalSolidList"/>
    <dgm:cxn modelId="{B84255A1-4942-474C-BF32-6D8F440803A7}" type="presParOf" srcId="{2CC3E56C-8731-43BC-B9E7-2610C4811C5B}" destId="{49686975-C147-4682-9E95-6795A2A8002A}" srcOrd="1" destOrd="0" presId="urn:microsoft.com/office/officeart/2018/2/layout/IconVerticalSolidList"/>
    <dgm:cxn modelId="{7D23212E-C750-4C3C-9848-66426F03A48C}" type="presParOf" srcId="{2CC3E56C-8731-43BC-B9E7-2610C4811C5B}" destId="{B96A79BA-0F5D-4FF3-A99B-39D84B220614}" srcOrd="2" destOrd="0" presId="urn:microsoft.com/office/officeart/2018/2/layout/IconVerticalSolidList"/>
    <dgm:cxn modelId="{EC2871F4-6D98-4FEE-B503-39A339D09C92}" type="presParOf" srcId="{2CC3E56C-8731-43BC-B9E7-2610C4811C5B}" destId="{6F9901B4-F037-46D3-842C-0F29208EC209}" srcOrd="3" destOrd="0" presId="urn:microsoft.com/office/officeart/2018/2/layout/IconVerticalSolidList"/>
    <dgm:cxn modelId="{C8B516E5-5414-4CAA-AFE1-1D51C1937F97}" type="presParOf" srcId="{F5A01A80-5233-4BA4-8AEF-F28D0CA5C49C}" destId="{5BB63742-5F2A-45A9-B416-04A1320C194F}" srcOrd="1" destOrd="0" presId="urn:microsoft.com/office/officeart/2018/2/layout/IconVerticalSolidList"/>
    <dgm:cxn modelId="{98C98029-BDEA-41C5-86EB-F0948935D105}" type="presParOf" srcId="{F5A01A80-5233-4BA4-8AEF-F28D0CA5C49C}" destId="{5A337461-6AAF-4038-BABC-1EA69123D710}" srcOrd="2" destOrd="0" presId="urn:microsoft.com/office/officeart/2018/2/layout/IconVerticalSolidList"/>
    <dgm:cxn modelId="{860FEE8C-3EFB-4A63-A01E-293A705A81CD}" type="presParOf" srcId="{5A337461-6AAF-4038-BABC-1EA69123D710}" destId="{89DC0919-9134-4330-94C0-2E9B25BE4B46}" srcOrd="0" destOrd="0" presId="urn:microsoft.com/office/officeart/2018/2/layout/IconVerticalSolidList"/>
    <dgm:cxn modelId="{D3E52E8D-D175-42E0-8003-D39B1D86DF43}" type="presParOf" srcId="{5A337461-6AAF-4038-BABC-1EA69123D710}" destId="{A09CFDAF-EACC-4A03-B0C2-176534C48CD8}" srcOrd="1" destOrd="0" presId="urn:microsoft.com/office/officeart/2018/2/layout/IconVerticalSolidList"/>
    <dgm:cxn modelId="{EF86C378-4FC2-4C41-9329-D10299BF8FF2}" type="presParOf" srcId="{5A337461-6AAF-4038-BABC-1EA69123D710}" destId="{97B322C3-988C-4E8B-9B5A-51CF2EDC639A}" srcOrd="2" destOrd="0" presId="urn:microsoft.com/office/officeart/2018/2/layout/IconVerticalSolidList"/>
    <dgm:cxn modelId="{5201AA2E-8153-4A40-8E74-83C7F68729E2}" type="presParOf" srcId="{5A337461-6AAF-4038-BABC-1EA69123D710}" destId="{88CB956D-5EA2-486B-89C2-35D381EFDC12}" srcOrd="3" destOrd="0" presId="urn:microsoft.com/office/officeart/2018/2/layout/IconVerticalSolidList"/>
    <dgm:cxn modelId="{7BC75C3F-3C28-4583-AA2F-8B986F7D01DD}" type="presParOf" srcId="{F5A01A80-5233-4BA4-8AEF-F28D0CA5C49C}" destId="{9C8DC67E-31D7-4920-9CE1-08274193A196}" srcOrd="3" destOrd="0" presId="urn:microsoft.com/office/officeart/2018/2/layout/IconVerticalSolidList"/>
    <dgm:cxn modelId="{8F6E70BB-399B-4A70-8E75-84BF5440FBB5}" type="presParOf" srcId="{F5A01A80-5233-4BA4-8AEF-F28D0CA5C49C}" destId="{93B6810A-DAA1-404E-A424-068F47494AC7}" srcOrd="4" destOrd="0" presId="urn:microsoft.com/office/officeart/2018/2/layout/IconVerticalSolidList"/>
    <dgm:cxn modelId="{F9347489-34FD-4BF6-9D6B-BB1135819D89}" type="presParOf" srcId="{93B6810A-DAA1-404E-A424-068F47494AC7}" destId="{737E4487-380F-4879-BADC-29E7AC134F61}" srcOrd="0" destOrd="0" presId="urn:microsoft.com/office/officeart/2018/2/layout/IconVerticalSolidList"/>
    <dgm:cxn modelId="{57C21252-58F1-4A71-82C2-435F858A7E54}" type="presParOf" srcId="{93B6810A-DAA1-404E-A424-068F47494AC7}" destId="{5A615CA9-89F8-40FA-8E3A-E062AB60C3A8}" srcOrd="1" destOrd="0" presId="urn:microsoft.com/office/officeart/2018/2/layout/IconVerticalSolidList"/>
    <dgm:cxn modelId="{D9D7ADD6-2B25-4CEB-816F-594A586A2048}" type="presParOf" srcId="{93B6810A-DAA1-404E-A424-068F47494AC7}" destId="{C3094D7E-338B-40FC-A163-4ED5A4144BC4}" srcOrd="2" destOrd="0" presId="urn:microsoft.com/office/officeart/2018/2/layout/IconVerticalSolidList"/>
    <dgm:cxn modelId="{5FEBF685-EBA8-40A5-B4F9-6F8B4743B402}" type="presParOf" srcId="{93B6810A-DAA1-404E-A424-068F47494AC7}" destId="{308C5A56-C9C8-47CC-9BA3-9397550EA967}" srcOrd="3" destOrd="0" presId="urn:microsoft.com/office/officeart/2018/2/layout/IconVerticalSolidList"/>
    <dgm:cxn modelId="{38F5ABC1-856A-4C33-9003-1C676328A570}" type="presParOf" srcId="{F5A01A80-5233-4BA4-8AEF-F28D0CA5C49C}" destId="{62BD37D6-9870-4D8A-B35B-3F35227AA71D}" srcOrd="5" destOrd="0" presId="urn:microsoft.com/office/officeart/2018/2/layout/IconVerticalSolidList"/>
    <dgm:cxn modelId="{C3952D14-6D9A-4C8E-A053-C9F4BC13DE10}" type="presParOf" srcId="{F5A01A80-5233-4BA4-8AEF-F28D0CA5C49C}" destId="{C6863131-84B9-4BFD-A30C-510947CA5221}" srcOrd="6" destOrd="0" presId="urn:microsoft.com/office/officeart/2018/2/layout/IconVerticalSolidList"/>
    <dgm:cxn modelId="{72A4CF1E-6EE3-40AB-92A0-2409E9596546}" type="presParOf" srcId="{C6863131-84B9-4BFD-A30C-510947CA5221}" destId="{14E4380F-3D19-4CC9-8752-C6EF58985864}" srcOrd="0" destOrd="0" presId="urn:microsoft.com/office/officeart/2018/2/layout/IconVerticalSolidList"/>
    <dgm:cxn modelId="{01E3B88C-2DEE-470C-98CE-28A0EBE262C9}" type="presParOf" srcId="{C6863131-84B9-4BFD-A30C-510947CA5221}" destId="{277CBE74-9688-46F7-A72C-730A441A4D9E}" srcOrd="1" destOrd="0" presId="urn:microsoft.com/office/officeart/2018/2/layout/IconVerticalSolidList"/>
    <dgm:cxn modelId="{869AE9CD-0A85-47CC-9B19-21C9A9774C35}" type="presParOf" srcId="{C6863131-84B9-4BFD-A30C-510947CA5221}" destId="{F0F54A77-5D68-4242-BA2F-950B1092B83C}" srcOrd="2" destOrd="0" presId="urn:microsoft.com/office/officeart/2018/2/layout/IconVerticalSolidList"/>
    <dgm:cxn modelId="{DCF1755C-AD4F-4FA8-B113-C5F8D955B5FE}" type="presParOf" srcId="{C6863131-84B9-4BFD-A30C-510947CA5221}" destId="{FCE9B375-83E5-4740-9E86-92D0F4643331}" srcOrd="3" destOrd="0" presId="urn:microsoft.com/office/officeart/2018/2/layout/IconVerticalSolidList"/>
    <dgm:cxn modelId="{63B1A92E-C283-4141-9F77-59C8761E281D}" type="presParOf" srcId="{F5A01A80-5233-4BA4-8AEF-F28D0CA5C49C}" destId="{BE69D4DF-FC82-4CFC-A17A-B1A28200E972}" srcOrd="7" destOrd="0" presId="urn:microsoft.com/office/officeart/2018/2/layout/IconVerticalSolidList"/>
    <dgm:cxn modelId="{A29B65B0-B4F9-4E9A-B490-E7774BE5CBA6}" type="presParOf" srcId="{F5A01A80-5233-4BA4-8AEF-F28D0CA5C49C}" destId="{47D20C2C-9C76-4D11-9913-6F3C8FB958D2}" srcOrd="8" destOrd="0" presId="urn:microsoft.com/office/officeart/2018/2/layout/IconVerticalSolidList"/>
    <dgm:cxn modelId="{1B53CD2C-7F64-4B15-933A-CD21C8F11C7C}" type="presParOf" srcId="{47D20C2C-9C76-4D11-9913-6F3C8FB958D2}" destId="{912BCA04-BE12-4BF9-9141-2AA3EAA663FD}" srcOrd="0" destOrd="0" presId="urn:microsoft.com/office/officeart/2018/2/layout/IconVerticalSolidList"/>
    <dgm:cxn modelId="{F07AAF54-12CB-4B84-A142-7E7C2E4124BF}" type="presParOf" srcId="{47D20C2C-9C76-4D11-9913-6F3C8FB958D2}" destId="{4714DCE2-DA1E-4BFA-A05E-AAFE24DA8E93}" srcOrd="1" destOrd="0" presId="urn:microsoft.com/office/officeart/2018/2/layout/IconVerticalSolidList"/>
    <dgm:cxn modelId="{4D2137DD-1F68-4F9B-B33A-1797CBC2CCAD}" type="presParOf" srcId="{47D20C2C-9C76-4D11-9913-6F3C8FB958D2}" destId="{C328184D-9C2A-42FF-A90B-790A13FFBC93}" srcOrd="2" destOrd="0" presId="urn:microsoft.com/office/officeart/2018/2/layout/IconVerticalSolidList"/>
    <dgm:cxn modelId="{A04789FC-361B-41B3-AEE8-C185FD4E5F1B}" type="presParOf" srcId="{47D20C2C-9C76-4D11-9913-6F3C8FB958D2}" destId="{85228BCB-0EA9-45CC-B23F-CAA704FC52FB}" srcOrd="3" destOrd="0" presId="urn:microsoft.com/office/officeart/2018/2/layout/IconVerticalSolidList"/>
    <dgm:cxn modelId="{D65E6A65-6F5B-4168-82DF-F4FBD8897A52}" type="presParOf" srcId="{F5A01A80-5233-4BA4-8AEF-F28D0CA5C49C}" destId="{CC698698-3723-49CB-9A34-D73B2696AD6B}" srcOrd="9" destOrd="0" presId="urn:microsoft.com/office/officeart/2018/2/layout/IconVerticalSolidList"/>
    <dgm:cxn modelId="{ECC20F2A-9960-44CA-BB51-D96FFF03B4EA}" type="presParOf" srcId="{F5A01A80-5233-4BA4-8AEF-F28D0CA5C49C}" destId="{23EDF169-C13B-4885-9263-23F8AFED1826}" srcOrd="10" destOrd="0" presId="urn:microsoft.com/office/officeart/2018/2/layout/IconVerticalSolidList"/>
    <dgm:cxn modelId="{DD5CC5D0-D0BB-49A5-A35D-33DBEF71C66F}" type="presParOf" srcId="{23EDF169-C13B-4885-9263-23F8AFED1826}" destId="{D8217E6D-3F3C-4022-ABD2-9577B1C072E8}" srcOrd="0" destOrd="0" presId="urn:microsoft.com/office/officeart/2018/2/layout/IconVerticalSolidList"/>
    <dgm:cxn modelId="{9CB292DD-64A0-4032-8A74-7237D4B755A2}" type="presParOf" srcId="{23EDF169-C13B-4885-9263-23F8AFED1826}" destId="{3D85D97D-56BB-49F4-A42B-7A631B535BF8}" srcOrd="1" destOrd="0" presId="urn:microsoft.com/office/officeart/2018/2/layout/IconVerticalSolidList"/>
    <dgm:cxn modelId="{C2FEC44F-67D1-490B-ABDD-DC7CC4C6782B}" type="presParOf" srcId="{23EDF169-C13B-4885-9263-23F8AFED1826}" destId="{EC656E65-8180-439D-B041-A35629DA29D8}" srcOrd="2" destOrd="0" presId="urn:microsoft.com/office/officeart/2018/2/layout/IconVerticalSolidList"/>
    <dgm:cxn modelId="{6409B7BB-66EA-49C1-9977-C04A31C00926}" type="presParOf" srcId="{23EDF169-C13B-4885-9263-23F8AFED1826}" destId="{99178309-D085-4A63-ABAC-677A41776B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03E915-5458-412A-ADD6-EEC9B4B265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990EFCD-182F-4B99-808F-03D7619C3D54}">
      <dgm:prSet/>
      <dgm:spPr/>
      <dgm:t>
        <a:bodyPr/>
        <a:lstStyle/>
        <a:p>
          <a:r>
            <a:rPr lang="en-GB" dirty="0"/>
            <a:t>Project Leader: Marthanne Castillo</a:t>
          </a:r>
          <a:endParaRPr lang="en-US" dirty="0"/>
        </a:p>
      </dgm:t>
    </dgm:pt>
    <dgm:pt modelId="{A7C3C8DB-B21D-4953-9A51-690DF9C10ADD}" type="parTrans" cxnId="{F7CC1F58-CB0A-4A69-956F-80B6B936D4AA}">
      <dgm:prSet/>
      <dgm:spPr/>
      <dgm:t>
        <a:bodyPr/>
        <a:lstStyle/>
        <a:p>
          <a:endParaRPr lang="en-US"/>
        </a:p>
      </dgm:t>
    </dgm:pt>
    <dgm:pt modelId="{8B9AB9D8-26B5-47C9-AB2D-423843CB55B2}" type="sibTrans" cxnId="{F7CC1F58-CB0A-4A69-956F-80B6B936D4AA}">
      <dgm:prSet/>
      <dgm:spPr/>
      <dgm:t>
        <a:bodyPr/>
        <a:lstStyle/>
        <a:p>
          <a:endParaRPr lang="en-US"/>
        </a:p>
      </dgm:t>
    </dgm:pt>
    <dgm:pt modelId="{741AE0F1-BDE4-469F-BF79-AFBDD4303F64}">
      <dgm:prSet/>
      <dgm:spPr/>
      <dgm:t>
        <a:bodyPr/>
        <a:lstStyle/>
        <a:p>
          <a:r>
            <a:rPr lang="en-GB" dirty="0">
              <a:hlinkClick xmlns:r="http://schemas.openxmlformats.org/officeDocument/2006/relationships" r:id="rId1"/>
            </a:rPr>
            <a:t>marthanne.castillo@gov.mt</a:t>
          </a:r>
          <a:endParaRPr lang="en-US" dirty="0"/>
        </a:p>
      </dgm:t>
    </dgm:pt>
    <dgm:pt modelId="{85468ED2-40B6-4DB8-8D11-35F886C78ACE}" type="parTrans" cxnId="{5DDD9FD7-2DB3-4C24-8643-C864E7EF3928}">
      <dgm:prSet/>
      <dgm:spPr/>
      <dgm:t>
        <a:bodyPr/>
        <a:lstStyle/>
        <a:p>
          <a:endParaRPr lang="en-US"/>
        </a:p>
      </dgm:t>
    </dgm:pt>
    <dgm:pt modelId="{2BB45A69-5295-45DC-BA53-7B5716075765}" type="sibTrans" cxnId="{5DDD9FD7-2DB3-4C24-8643-C864E7EF3928}">
      <dgm:prSet/>
      <dgm:spPr/>
      <dgm:t>
        <a:bodyPr/>
        <a:lstStyle/>
        <a:p>
          <a:endParaRPr lang="en-US"/>
        </a:p>
      </dgm:t>
    </dgm:pt>
    <dgm:pt modelId="{3EA8C114-5B6C-4694-ABCB-D07A4CDB3E8E}">
      <dgm:prSet/>
      <dgm:spPr/>
      <dgm:t>
        <a:bodyPr/>
        <a:lstStyle/>
        <a:p>
          <a:r>
            <a:rPr lang="en-GB" dirty="0"/>
            <a:t>222 01 305</a:t>
          </a:r>
          <a:endParaRPr lang="en-US" dirty="0"/>
        </a:p>
      </dgm:t>
    </dgm:pt>
    <dgm:pt modelId="{CB4B6982-C320-42C4-A283-BB83EB4F2F50}" type="parTrans" cxnId="{DFE9265C-8929-42A3-98A0-700E1F316006}">
      <dgm:prSet/>
      <dgm:spPr/>
      <dgm:t>
        <a:bodyPr/>
        <a:lstStyle/>
        <a:p>
          <a:endParaRPr lang="en-US"/>
        </a:p>
      </dgm:t>
    </dgm:pt>
    <dgm:pt modelId="{9CE90A01-B15A-4234-93F3-B53DB9B5DBE2}" type="sibTrans" cxnId="{DFE9265C-8929-42A3-98A0-700E1F316006}">
      <dgm:prSet/>
      <dgm:spPr/>
      <dgm:t>
        <a:bodyPr/>
        <a:lstStyle/>
        <a:p>
          <a:endParaRPr lang="en-US"/>
        </a:p>
      </dgm:t>
    </dgm:pt>
    <dgm:pt modelId="{91557FD2-BA2D-4D5E-BA3F-C516662986E7}">
      <dgm:prSet/>
      <dgm:spPr/>
      <dgm:t>
        <a:bodyPr/>
        <a:lstStyle/>
        <a:p>
          <a:r>
            <a:rPr lang="en-GB" dirty="0"/>
            <a:t>Generic Email: </a:t>
          </a:r>
          <a:r>
            <a:rPr lang="en-GB" dirty="0">
              <a:hlinkClick xmlns:r="http://schemas.openxmlformats.org/officeDocument/2006/relationships" r:id="rId2"/>
            </a:rPr>
            <a:t>iis.jobsplus@gov.mt</a:t>
          </a:r>
          <a:endParaRPr lang="en-US" dirty="0"/>
        </a:p>
      </dgm:t>
    </dgm:pt>
    <dgm:pt modelId="{68F73F8C-A952-44D9-A867-46D12D7CAB43}" type="parTrans" cxnId="{320039C9-EFAE-40AB-9794-8EF818351523}">
      <dgm:prSet/>
      <dgm:spPr/>
      <dgm:t>
        <a:bodyPr/>
        <a:lstStyle/>
        <a:p>
          <a:endParaRPr lang="en-US"/>
        </a:p>
      </dgm:t>
    </dgm:pt>
    <dgm:pt modelId="{598A527E-7627-4DA7-9A33-1FE5F92C1921}" type="sibTrans" cxnId="{320039C9-EFAE-40AB-9794-8EF818351523}">
      <dgm:prSet/>
      <dgm:spPr/>
      <dgm:t>
        <a:bodyPr/>
        <a:lstStyle/>
        <a:p>
          <a:endParaRPr lang="en-US"/>
        </a:p>
      </dgm:t>
    </dgm:pt>
    <dgm:pt modelId="{C4FF113A-4CC7-4F37-86D1-D20DC8643ED2}">
      <dgm:prSet/>
      <dgm:spPr/>
      <dgm:t>
        <a:bodyPr/>
        <a:lstStyle/>
        <a:p>
          <a:r>
            <a:rPr lang="en-GB" dirty="0"/>
            <a:t>Generic Phone No: 222 01 300</a:t>
          </a:r>
          <a:endParaRPr lang="en-US" dirty="0"/>
        </a:p>
      </dgm:t>
    </dgm:pt>
    <dgm:pt modelId="{C9E40A4F-1017-4BF0-9C3F-5809C45438E6}" type="parTrans" cxnId="{DA7AE8C1-5758-4623-8FC4-5C5B4AFAFD1E}">
      <dgm:prSet/>
      <dgm:spPr/>
      <dgm:t>
        <a:bodyPr/>
        <a:lstStyle/>
        <a:p>
          <a:endParaRPr lang="en-US"/>
        </a:p>
      </dgm:t>
    </dgm:pt>
    <dgm:pt modelId="{34940671-681F-4D13-B5FA-68C5C86446D6}" type="sibTrans" cxnId="{DA7AE8C1-5758-4623-8FC4-5C5B4AFAFD1E}">
      <dgm:prSet/>
      <dgm:spPr/>
      <dgm:t>
        <a:bodyPr/>
        <a:lstStyle/>
        <a:p>
          <a:endParaRPr lang="en-US"/>
        </a:p>
      </dgm:t>
    </dgm:pt>
    <dgm:pt modelId="{159DDAE2-405E-4D48-842E-76FC463F681B}">
      <dgm:prSet/>
      <dgm:spPr/>
      <dgm:t>
        <a:bodyPr/>
        <a:lstStyle/>
        <a:p>
          <a:r>
            <a:rPr lang="en-GB" dirty="0"/>
            <a:t>www.jobsplus.gov.mt</a:t>
          </a:r>
          <a:endParaRPr lang="en-US" dirty="0"/>
        </a:p>
      </dgm:t>
    </dgm:pt>
    <dgm:pt modelId="{4D9CBBFB-6EE7-4BDF-BDB5-A57F66964D7C}" type="parTrans" cxnId="{204C3929-B565-43E8-9F15-064FD726036D}">
      <dgm:prSet/>
      <dgm:spPr/>
      <dgm:t>
        <a:bodyPr/>
        <a:lstStyle/>
        <a:p>
          <a:endParaRPr lang="en-US"/>
        </a:p>
      </dgm:t>
    </dgm:pt>
    <dgm:pt modelId="{891A9150-F96A-4A6F-A209-80B30EE7DFCD}" type="sibTrans" cxnId="{204C3929-B565-43E8-9F15-064FD726036D}">
      <dgm:prSet/>
      <dgm:spPr/>
      <dgm:t>
        <a:bodyPr/>
        <a:lstStyle/>
        <a:p>
          <a:endParaRPr lang="en-US"/>
        </a:p>
      </dgm:t>
    </dgm:pt>
    <dgm:pt modelId="{F5A01A80-5233-4BA4-8AEF-F28D0CA5C49C}" type="pres">
      <dgm:prSet presAssocID="{9703E915-5458-412A-ADD6-EEC9B4B2650C}" presName="root" presStyleCnt="0">
        <dgm:presLayoutVars>
          <dgm:dir/>
          <dgm:resizeHandles val="exact"/>
        </dgm:presLayoutVars>
      </dgm:prSet>
      <dgm:spPr/>
    </dgm:pt>
    <dgm:pt modelId="{2CC3E56C-8731-43BC-B9E7-2610C4811C5B}" type="pres">
      <dgm:prSet presAssocID="{5990EFCD-182F-4B99-808F-03D7619C3D54}" presName="compNode" presStyleCnt="0"/>
      <dgm:spPr/>
    </dgm:pt>
    <dgm:pt modelId="{E320604C-E16F-461E-8C1F-E4071267B981}" type="pres">
      <dgm:prSet presAssocID="{5990EFCD-182F-4B99-808F-03D7619C3D54}" presName="bgRect" presStyleLbl="bgShp" presStyleIdx="0" presStyleCnt="6"/>
      <dgm:spPr/>
    </dgm:pt>
    <dgm:pt modelId="{49686975-C147-4682-9E95-6795A2A8002A}" type="pres">
      <dgm:prSet presAssocID="{5990EFCD-182F-4B99-808F-03D7619C3D54}" presName="iconRect" presStyleLbl="node1" presStyleIdx="0"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emale Profile"/>
        </a:ext>
      </dgm:extLst>
    </dgm:pt>
    <dgm:pt modelId="{B96A79BA-0F5D-4FF3-A99B-39D84B220614}" type="pres">
      <dgm:prSet presAssocID="{5990EFCD-182F-4B99-808F-03D7619C3D54}" presName="spaceRect" presStyleCnt="0"/>
      <dgm:spPr/>
    </dgm:pt>
    <dgm:pt modelId="{6F9901B4-F037-46D3-842C-0F29208EC209}" type="pres">
      <dgm:prSet presAssocID="{5990EFCD-182F-4B99-808F-03D7619C3D54}" presName="parTx" presStyleLbl="revTx" presStyleIdx="0" presStyleCnt="6">
        <dgm:presLayoutVars>
          <dgm:chMax val="0"/>
          <dgm:chPref val="0"/>
        </dgm:presLayoutVars>
      </dgm:prSet>
      <dgm:spPr/>
    </dgm:pt>
    <dgm:pt modelId="{5BB63742-5F2A-45A9-B416-04A1320C194F}" type="pres">
      <dgm:prSet presAssocID="{8B9AB9D8-26B5-47C9-AB2D-423843CB55B2}" presName="sibTrans" presStyleCnt="0"/>
      <dgm:spPr/>
    </dgm:pt>
    <dgm:pt modelId="{5A337461-6AAF-4038-BABC-1EA69123D710}" type="pres">
      <dgm:prSet presAssocID="{741AE0F1-BDE4-469F-BF79-AFBDD4303F64}" presName="compNode" presStyleCnt="0"/>
      <dgm:spPr/>
    </dgm:pt>
    <dgm:pt modelId="{89DC0919-9134-4330-94C0-2E9B25BE4B46}" type="pres">
      <dgm:prSet presAssocID="{741AE0F1-BDE4-469F-BF79-AFBDD4303F64}" presName="bgRect" presStyleLbl="bgShp" presStyleIdx="1" presStyleCnt="6"/>
      <dgm:spPr/>
    </dgm:pt>
    <dgm:pt modelId="{A09CFDAF-EACC-4A03-B0C2-176534C48CD8}" type="pres">
      <dgm:prSet presAssocID="{741AE0F1-BDE4-469F-BF79-AFBDD4303F64}" presName="iconRect" presStyleLbl="node1" presStyleIdx="1"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ail"/>
        </a:ext>
      </dgm:extLst>
    </dgm:pt>
    <dgm:pt modelId="{97B322C3-988C-4E8B-9B5A-51CF2EDC639A}" type="pres">
      <dgm:prSet presAssocID="{741AE0F1-BDE4-469F-BF79-AFBDD4303F64}" presName="spaceRect" presStyleCnt="0"/>
      <dgm:spPr/>
    </dgm:pt>
    <dgm:pt modelId="{88CB956D-5EA2-486B-89C2-35D381EFDC12}" type="pres">
      <dgm:prSet presAssocID="{741AE0F1-BDE4-469F-BF79-AFBDD4303F64}" presName="parTx" presStyleLbl="revTx" presStyleIdx="1" presStyleCnt="6">
        <dgm:presLayoutVars>
          <dgm:chMax val="0"/>
          <dgm:chPref val="0"/>
        </dgm:presLayoutVars>
      </dgm:prSet>
      <dgm:spPr/>
    </dgm:pt>
    <dgm:pt modelId="{9C8DC67E-31D7-4920-9CE1-08274193A196}" type="pres">
      <dgm:prSet presAssocID="{2BB45A69-5295-45DC-BA53-7B5716075765}" presName="sibTrans" presStyleCnt="0"/>
      <dgm:spPr/>
    </dgm:pt>
    <dgm:pt modelId="{93B6810A-DAA1-404E-A424-068F47494AC7}" type="pres">
      <dgm:prSet presAssocID="{3EA8C114-5B6C-4694-ABCB-D07A4CDB3E8E}" presName="compNode" presStyleCnt="0"/>
      <dgm:spPr/>
    </dgm:pt>
    <dgm:pt modelId="{737E4487-380F-4879-BADC-29E7AC134F61}" type="pres">
      <dgm:prSet presAssocID="{3EA8C114-5B6C-4694-ABCB-D07A4CDB3E8E}" presName="bgRect" presStyleLbl="bgShp" presStyleIdx="2" presStyleCnt="6"/>
      <dgm:spPr/>
    </dgm:pt>
    <dgm:pt modelId="{5A615CA9-89F8-40FA-8E3A-E062AB60C3A8}" type="pres">
      <dgm:prSet presAssocID="{3EA8C114-5B6C-4694-ABCB-D07A4CDB3E8E}" presName="iconRect" presStyleLbl="node1" presStyleIdx="2"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elephone"/>
        </a:ext>
      </dgm:extLst>
    </dgm:pt>
    <dgm:pt modelId="{C3094D7E-338B-40FC-A163-4ED5A4144BC4}" type="pres">
      <dgm:prSet presAssocID="{3EA8C114-5B6C-4694-ABCB-D07A4CDB3E8E}" presName="spaceRect" presStyleCnt="0"/>
      <dgm:spPr/>
    </dgm:pt>
    <dgm:pt modelId="{308C5A56-C9C8-47CC-9BA3-9397550EA967}" type="pres">
      <dgm:prSet presAssocID="{3EA8C114-5B6C-4694-ABCB-D07A4CDB3E8E}" presName="parTx" presStyleLbl="revTx" presStyleIdx="2" presStyleCnt="6">
        <dgm:presLayoutVars>
          <dgm:chMax val="0"/>
          <dgm:chPref val="0"/>
        </dgm:presLayoutVars>
      </dgm:prSet>
      <dgm:spPr/>
    </dgm:pt>
    <dgm:pt modelId="{62BD37D6-9870-4D8A-B35B-3F35227AA71D}" type="pres">
      <dgm:prSet presAssocID="{9CE90A01-B15A-4234-93F3-B53DB9B5DBE2}" presName="sibTrans" presStyleCnt="0"/>
      <dgm:spPr/>
    </dgm:pt>
    <dgm:pt modelId="{C6863131-84B9-4BFD-A30C-510947CA5221}" type="pres">
      <dgm:prSet presAssocID="{91557FD2-BA2D-4D5E-BA3F-C516662986E7}" presName="compNode" presStyleCnt="0"/>
      <dgm:spPr/>
    </dgm:pt>
    <dgm:pt modelId="{14E4380F-3D19-4CC9-8752-C6EF58985864}" type="pres">
      <dgm:prSet presAssocID="{91557FD2-BA2D-4D5E-BA3F-C516662986E7}" presName="bgRect" presStyleLbl="bgShp" presStyleIdx="3" presStyleCnt="6"/>
      <dgm:spPr/>
    </dgm:pt>
    <dgm:pt modelId="{277CBE74-9688-46F7-A72C-730A441A4D9E}" type="pres">
      <dgm:prSet presAssocID="{91557FD2-BA2D-4D5E-BA3F-C516662986E7}" presName="iconRect" presStyleLbl="node1" presStyleIdx="3"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F0F54A77-5D68-4242-BA2F-950B1092B83C}" type="pres">
      <dgm:prSet presAssocID="{91557FD2-BA2D-4D5E-BA3F-C516662986E7}" presName="spaceRect" presStyleCnt="0"/>
      <dgm:spPr/>
    </dgm:pt>
    <dgm:pt modelId="{FCE9B375-83E5-4740-9E86-92D0F4643331}" type="pres">
      <dgm:prSet presAssocID="{91557FD2-BA2D-4D5E-BA3F-C516662986E7}" presName="parTx" presStyleLbl="revTx" presStyleIdx="3" presStyleCnt="6">
        <dgm:presLayoutVars>
          <dgm:chMax val="0"/>
          <dgm:chPref val="0"/>
        </dgm:presLayoutVars>
      </dgm:prSet>
      <dgm:spPr/>
    </dgm:pt>
    <dgm:pt modelId="{BE69D4DF-FC82-4CFC-A17A-B1A28200E972}" type="pres">
      <dgm:prSet presAssocID="{598A527E-7627-4DA7-9A33-1FE5F92C1921}" presName="sibTrans" presStyleCnt="0"/>
      <dgm:spPr/>
    </dgm:pt>
    <dgm:pt modelId="{47D20C2C-9C76-4D11-9913-6F3C8FB958D2}" type="pres">
      <dgm:prSet presAssocID="{C4FF113A-4CC7-4F37-86D1-D20DC8643ED2}" presName="compNode" presStyleCnt="0"/>
      <dgm:spPr/>
    </dgm:pt>
    <dgm:pt modelId="{912BCA04-BE12-4BF9-9141-2AA3EAA663FD}" type="pres">
      <dgm:prSet presAssocID="{C4FF113A-4CC7-4F37-86D1-D20DC8643ED2}" presName="bgRect" presStyleLbl="bgShp" presStyleIdx="4" presStyleCnt="6"/>
      <dgm:spPr/>
    </dgm:pt>
    <dgm:pt modelId="{4714DCE2-DA1E-4BFA-A05E-AAFE24DA8E93}" type="pres">
      <dgm:prSet presAssocID="{C4FF113A-4CC7-4F37-86D1-D20DC8643ED2}" presName="iconRect" presStyleLbl="node1" presStyleIdx="4"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peaker Phone"/>
        </a:ext>
      </dgm:extLst>
    </dgm:pt>
    <dgm:pt modelId="{C328184D-9C2A-42FF-A90B-790A13FFBC93}" type="pres">
      <dgm:prSet presAssocID="{C4FF113A-4CC7-4F37-86D1-D20DC8643ED2}" presName="spaceRect" presStyleCnt="0"/>
      <dgm:spPr/>
    </dgm:pt>
    <dgm:pt modelId="{85228BCB-0EA9-45CC-B23F-CAA704FC52FB}" type="pres">
      <dgm:prSet presAssocID="{C4FF113A-4CC7-4F37-86D1-D20DC8643ED2}" presName="parTx" presStyleLbl="revTx" presStyleIdx="4" presStyleCnt="6">
        <dgm:presLayoutVars>
          <dgm:chMax val="0"/>
          <dgm:chPref val="0"/>
        </dgm:presLayoutVars>
      </dgm:prSet>
      <dgm:spPr/>
    </dgm:pt>
    <dgm:pt modelId="{CC698698-3723-49CB-9A34-D73B2696AD6B}" type="pres">
      <dgm:prSet presAssocID="{34940671-681F-4D13-B5FA-68C5C86446D6}" presName="sibTrans" presStyleCnt="0"/>
      <dgm:spPr/>
    </dgm:pt>
    <dgm:pt modelId="{23EDF169-C13B-4885-9263-23F8AFED1826}" type="pres">
      <dgm:prSet presAssocID="{159DDAE2-405E-4D48-842E-76FC463F681B}" presName="compNode" presStyleCnt="0"/>
      <dgm:spPr/>
    </dgm:pt>
    <dgm:pt modelId="{D8217E6D-3F3C-4022-ABD2-9577B1C072E8}" type="pres">
      <dgm:prSet presAssocID="{159DDAE2-405E-4D48-842E-76FC463F681B}" presName="bgRect" presStyleLbl="bgShp" presStyleIdx="5" presStyleCnt="6"/>
      <dgm:spPr/>
    </dgm:pt>
    <dgm:pt modelId="{3D85D97D-56BB-49F4-A42B-7A631B535BF8}" type="pres">
      <dgm:prSet presAssocID="{159DDAE2-405E-4D48-842E-76FC463F681B}" presName="iconRect" presStyleLbl="node1" presStyleIdx="5" presStyleCnt="6"/>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Internet"/>
        </a:ext>
      </dgm:extLst>
    </dgm:pt>
    <dgm:pt modelId="{EC656E65-8180-439D-B041-A35629DA29D8}" type="pres">
      <dgm:prSet presAssocID="{159DDAE2-405E-4D48-842E-76FC463F681B}" presName="spaceRect" presStyleCnt="0"/>
      <dgm:spPr/>
    </dgm:pt>
    <dgm:pt modelId="{99178309-D085-4A63-ABAC-677A41776B9F}" type="pres">
      <dgm:prSet presAssocID="{159DDAE2-405E-4D48-842E-76FC463F681B}" presName="parTx" presStyleLbl="revTx" presStyleIdx="5" presStyleCnt="6">
        <dgm:presLayoutVars>
          <dgm:chMax val="0"/>
          <dgm:chPref val="0"/>
        </dgm:presLayoutVars>
      </dgm:prSet>
      <dgm:spPr/>
    </dgm:pt>
  </dgm:ptLst>
  <dgm:cxnLst>
    <dgm:cxn modelId="{393E8723-A946-4E3C-978D-838687B5E8F1}" type="presOf" srcId="{3EA8C114-5B6C-4694-ABCB-D07A4CDB3E8E}" destId="{308C5A56-C9C8-47CC-9BA3-9397550EA967}" srcOrd="0" destOrd="0" presId="urn:microsoft.com/office/officeart/2018/2/layout/IconVerticalSolidList"/>
    <dgm:cxn modelId="{204C3929-B565-43E8-9F15-064FD726036D}" srcId="{9703E915-5458-412A-ADD6-EEC9B4B2650C}" destId="{159DDAE2-405E-4D48-842E-76FC463F681B}" srcOrd="5" destOrd="0" parTransId="{4D9CBBFB-6EE7-4BDF-BDB5-A57F66964D7C}" sibTransId="{891A9150-F96A-4A6F-A209-80B30EE7DFCD}"/>
    <dgm:cxn modelId="{2C5E142C-8320-4061-A893-80568E8EE77F}" type="presOf" srcId="{741AE0F1-BDE4-469F-BF79-AFBDD4303F64}" destId="{88CB956D-5EA2-486B-89C2-35D381EFDC12}" srcOrd="0" destOrd="0" presId="urn:microsoft.com/office/officeart/2018/2/layout/IconVerticalSolidList"/>
    <dgm:cxn modelId="{DFE9265C-8929-42A3-98A0-700E1F316006}" srcId="{9703E915-5458-412A-ADD6-EEC9B4B2650C}" destId="{3EA8C114-5B6C-4694-ABCB-D07A4CDB3E8E}" srcOrd="2" destOrd="0" parTransId="{CB4B6982-C320-42C4-A283-BB83EB4F2F50}" sibTransId="{9CE90A01-B15A-4234-93F3-B53DB9B5DBE2}"/>
    <dgm:cxn modelId="{1E40B24E-87D8-4228-A90B-E8F8C60FEDE4}" type="presOf" srcId="{91557FD2-BA2D-4D5E-BA3F-C516662986E7}" destId="{FCE9B375-83E5-4740-9E86-92D0F4643331}" srcOrd="0" destOrd="0" presId="urn:microsoft.com/office/officeart/2018/2/layout/IconVerticalSolidList"/>
    <dgm:cxn modelId="{6D61AA54-9F7A-4F67-BDC4-01D27D08FC39}" type="presOf" srcId="{C4FF113A-4CC7-4F37-86D1-D20DC8643ED2}" destId="{85228BCB-0EA9-45CC-B23F-CAA704FC52FB}" srcOrd="0" destOrd="0" presId="urn:microsoft.com/office/officeart/2018/2/layout/IconVerticalSolidList"/>
    <dgm:cxn modelId="{F7CC1F58-CB0A-4A69-956F-80B6B936D4AA}" srcId="{9703E915-5458-412A-ADD6-EEC9B4B2650C}" destId="{5990EFCD-182F-4B99-808F-03D7619C3D54}" srcOrd="0" destOrd="0" parTransId="{A7C3C8DB-B21D-4953-9A51-690DF9C10ADD}" sibTransId="{8B9AB9D8-26B5-47C9-AB2D-423843CB55B2}"/>
    <dgm:cxn modelId="{2F5E24C0-332A-4D52-938C-DCBCD26CBB04}" type="presOf" srcId="{5990EFCD-182F-4B99-808F-03D7619C3D54}" destId="{6F9901B4-F037-46D3-842C-0F29208EC209}" srcOrd="0" destOrd="0" presId="urn:microsoft.com/office/officeart/2018/2/layout/IconVerticalSolidList"/>
    <dgm:cxn modelId="{DA7AE8C1-5758-4623-8FC4-5C5B4AFAFD1E}" srcId="{9703E915-5458-412A-ADD6-EEC9B4B2650C}" destId="{C4FF113A-4CC7-4F37-86D1-D20DC8643ED2}" srcOrd="4" destOrd="0" parTransId="{C9E40A4F-1017-4BF0-9C3F-5809C45438E6}" sibTransId="{34940671-681F-4D13-B5FA-68C5C86446D6}"/>
    <dgm:cxn modelId="{C3F318C8-422E-4F6D-B766-3B29EFC84CFC}" type="presOf" srcId="{159DDAE2-405E-4D48-842E-76FC463F681B}" destId="{99178309-D085-4A63-ABAC-677A41776B9F}" srcOrd="0" destOrd="0" presId="urn:microsoft.com/office/officeart/2018/2/layout/IconVerticalSolidList"/>
    <dgm:cxn modelId="{320039C9-EFAE-40AB-9794-8EF818351523}" srcId="{9703E915-5458-412A-ADD6-EEC9B4B2650C}" destId="{91557FD2-BA2D-4D5E-BA3F-C516662986E7}" srcOrd="3" destOrd="0" parTransId="{68F73F8C-A952-44D9-A867-46D12D7CAB43}" sibTransId="{598A527E-7627-4DA7-9A33-1FE5F92C1921}"/>
    <dgm:cxn modelId="{5DDD9FD7-2DB3-4C24-8643-C864E7EF3928}" srcId="{9703E915-5458-412A-ADD6-EEC9B4B2650C}" destId="{741AE0F1-BDE4-469F-BF79-AFBDD4303F64}" srcOrd="1" destOrd="0" parTransId="{85468ED2-40B6-4DB8-8D11-35F886C78ACE}" sibTransId="{2BB45A69-5295-45DC-BA53-7B5716075765}"/>
    <dgm:cxn modelId="{E7D280F3-6059-4E12-923A-3E8A26830204}" type="presOf" srcId="{9703E915-5458-412A-ADD6-EEC9B4B2650C}" destId="{F5A01A80-5233-4BA4-8AEF-F28D0CA5C49C}" srcOrd="0" destOrd="0" presId="urn:microsoft.com/office/officeart/2018/2/layout/IconVerticalSolidList"/>
    <dgm:cxn modelId="{B5CCB43E-0F81-4227-B69D-11E5D77FC2B6}" type="presParOf" srcId="{F5A01A80-5233-4BA4-8AEF-F28D0CA5C49C}" destId="{2CC3E56C-8731-43BC-B9E7-2610C4811C5B}" srcOrd="0" destOrd="0" presId="urn:microsoft.com/office/officeart/2018/2/layout/IconVerticalSolidList"/>
    <dgm:cxn modelId="{AED02D13-50BA-4DBF-B3A1-FB5E9BC18660}" type="presParOf" srcId="{2CC3E56C-8731-43BC-B9E7-2610C4811C5B}" destId="{E320604C-E16F-461E-8C1F-E4071267B981}" srcOrd="0" destOrd="0" presId="urn:microsoft.com/office/officeart/2018/2/layout/IconVerticalSolidList"/>
    <dgm:cxn modelId="{B84255A1-4942-474C-BF32-6D8F440803A7}" type="presParOf" srcId="{2CC3E56C-8731-43BC-B9E7-2610C4811C5B}" destId="{49686975-C147-4682-9E95-6795A2A8002A}" srcOrd="1" destOrd="0" presId="urn:microsoft.com/office/officeart/2018/2/layout/IconVerticalSolidList"/>
    <dgm:cxn modelId="{7D23212E-C750-4C3C-9848-66426F03A48C}" type="presParOf" srcId="{2CC3E56C-8731-43BC-B9E7-2610C4811C5B}" destId="{B96A79BA-0F5D-4FF3-A99B-39D84B220614}" srcOrd="2" destOrd="0" presId="urn:microsoft.com/office/officeart/2018/2/layout/IconVerticalSolidList"/>
    <dgm:cxn modelId="{EC2871F4-6D98-4FEE-B503-39A339D09C92}" type="presParOf" srcId="{2CC3E56C-8731-43BC-B9E7-2610C4811C5B}" destId="{6F9901B4-F037-46D3-842C-0F29208EC209}" srcOrd="3" destOrd="0" presId="urn:microsoft.com/office/officeart/2018/2/layout/IconVerticalSolidList"/>
    <dgm:cxn modelId="{C8B516E5-5414-4CAA-AFE1-1D51C1937F97}" type="presParOf" srcId="{F5A01A80-5233-4BA4-8AEF-F28D0CA5C49C}" destId="{5BB63742-5F2A-45A9-B416-04A1320C194F}" srcOrd="1" destOrd="0" presId="urn:microsoft.com/office/officeart/2018/2/layout/IconVerticalSolidList"/>
    <dgm:cxn modelId="{98C98029-BDEA-41C5-86EB-F0948935D105}" type="presParOf" srcId="{F5A01A80-5233-4BA4-8AEF-F28D0CA5C49C}" destId="{5A337461-6AAF-4038-BABC-1EA69123D710}" srcOrd="2" destOrd="0" presId="urn:microsoft.com/office/officeart/2018/2/layout/IconVerticalSolidList"/>
    <dgm:cxn modelId="{860FEE8C-3EFB-4A63-A01E-293A705A81CD}" type="presParOf" srcId="{5A337461-6AAF-4038-BABC-1EA69123D710}" destId="{89DC0919-9134-4330-94C0-2E9B25BE4B46}" srcOrd="0" destOrd="0" presId="urn:microsoft.com/office/officeart/2018/2/layout/IconVerticalSolidList"/>
    <dgm:cxn modelId="{D3E52E8D-D175-42E0-8003-D39B1D86DF43}" type="presParOf" srcId="{5A337461-6AAF-4038-BABC-1EA69123D710}" destId="{A09CFDAF-EACC-4A03-B0C2-176534C48CD8}" srcOrd="1" destOrd="0" presId="urn:microsoft.com/office/officeart/2018/2/layout/IconVerticalSolidList"/>
    <dgm:cxn modelId="{EF86C378-4FC2-4C41-9329-D10299BF8FF2}" type="presParOf" srcId="{5A337461-6AAF-4038-BABC-1EA69123D710}" destId="{97B322C3-988C-4E8B-9B5A-51CF2EDC639A}" srcOrd="2" destOrd="0" presId="urn:microsoft.com/office/officeart/2018/2/layout/IconVerticalSolidList"/>
    <dgm:cxn modelId="{5201AA2E-8153-4A40-8E74-83C7F68729E2}" type="presParOf" srcId="{5A337461-6AAF-4038-BABC-1EA69123D710}" destId="{88CB956D-5EA2-486B-89C2-35D381EFDC12}" srcOrd="3" destOrd="0" presId="urn:microsoft.com/office/officeart/2018/2/layout/IconVerticalSolidList"/>
    <dgm:cxn modelId="{7BC75C3F-3C28-4583-AA2F-8B986F7D01DD}" type="presParOf" srcId="{F5A01A80-5233-4BA4-8AEF-F28D0CA5C49C}" destId="{9C8DC67E-31D7-4920-9CE1-08274193A196}" srcOrd="3" destOrd="0" presId="urn:microsoft.com/office/officeart/2018/2/layout/IconVerticalSolidList"/>
    <dgm:cxn modelId="{8F6E70BB-399B-4A70-8E75-84BF5440FBB5}" type="presParOf" srcId="{F5A01A80-5233-4BA4-8AEF-F28D0CA5C49C}" destId="{93B6810A-DAA1-404E-A424-068F47494AC7}" srcOrd="4" destOrd="0" presId="urn:microsoft.com/office/officeart/2018/2/layout/IconVerticalSolidList"/>
    <dgm:cxn modelId="{F9347489-34FD-4BF6-9D6B-BB1135819D89}" type="presParOf" srcId="{93B6810A-DAA1-404E-A424-068F47494AC7}" destId="{737E4487-380F-4879-BADC-29E7AC134F61}" srcOrd="0" destOrd="0" presId="urn:microsoft.com/office/officeart/2018/2/layout/IconVerticalSolidList"/>
    <dgm:cxn modelId="{57C21252-58F1-4A71-82C2-435F858A7E54}" type="presParOf" srcId="{93B6810A-DAA1-404E-A424-068F47494AC7}" destId="{5A615CA9-89F8-40FA-8E3A-E062AB60C3A8}" srcOrd="1" destOrd="0" presId="urn:microsoft.com/office/officeart/2018/2/layout/IconVerticalSolidList"/>
    <dgm:cxn modelId="{D9D7ADD6-2B25-4CEB-816F-594A586A2048}" type="presParOf" srcId="{93B6810A-DAA1-404E-A424-068F47494AC7}" destId="{C3094D7E-338B-40FC-A163-4ED5A4144BC4}" srcOrd="2" destOrd="0" presId="urn:microsoft.com/office/officeart/2018/2/layout/IconVerticalSolidList"/>
    <dgm:cxn modelId="{5FEBF685-EBA8-40A5-B4F9-6F8B4743B402}" type="presParOf" srcId="{93B6810A-DAA1-404E-A424-068F47494AC7}" destId="{308C5A56-C9C8-47CC-9BA3-9397550EA967}" srcOrd="3" destOrd="0" presId="urn:microsoft.com/office/officeart/2018/2/layout/IconVerticalSolidList"/>
    <dgm:cxn modelId="{38F5ABC1-856A-4C33-9003-1C676328A570}" type="presParOf" srcId="{F5A01A80-5233-4BA4-8AEF-F28D0CA5C49C}" destId="{62BD37D6-9870-4D8A-B35B-3F35227AA71D}" srcOrd="5" destOrd="0" presId="urn:microsoft.com/office/officeart/2018/2/layout/IconVerticalSolidList"/>
    <dgm:cxn modelId="{C3952D14-6D9A-4C8E-A053-C9F4BC13DE10}" type="presParOf" srcId="{F5A01A80-5233-4BA4-8AEF-F28D0CA5C49C}" destId="{C6863131-84B9-4BFD-A30C-510947CA5221}" srcOrd="6" destOrd="0" presId="urn:microsoft.com/office/officeart/2018/2/layout/IconVerticalSolidList"/>
    <dgm:cxn modelId="{72A4CF1E-6EE3-40AB-92A0-2409E9596546}" type="presParOf" srcId="{C6863131-84B9-4BFD-A30C-510947CA5221}" destId="{14E4380F-3D19-4CC9-8752-C6EF58985864}" srcOrd="0" destOrd="0" presId="urn:microsoft.com/office/officeart/2018/2/layout/IconVerticalSolidList"/>
    <dgm:cxn modelId="{01E3B88C-2DEE-470C-98CE-28A0EBE262C9}" type="presParOf" srcId="{C6863131-84B9-4BFD-A30C-510947CA5221}" destId="{277CBE74-9688-46F7-A72C-730A441A4D9E}" srcOrd="1" destOrd="0" presId="urn:microsoft.com/office/officeart/2018/2/layout/IconVerticalSolidList"/>
    <dgm:cxn modelId="{869AE9CD-0A85-47CC-9B19-21C9A9774C35}" type="presParOf" srcId="{C6863131-84B9-4BFD-A30C-510947CA5221}" destId="{F0F54A77-5D68-4242-BA2F-950B1092B83C}" srcOrd="2" destOrd="0" presId="urn:microsoft.com/office/officeart/2018/2/layout/IconVerticalSolidList"/>
    <dgm:cxn modelId="{DCF1755C-AD4F-4FA8-B113-C5F8D955B5FE}" type="presParOf" srcId="{C6863131-84B9-4BFD-A30C-510947CA5221}" destId="{FCE9B375-83E5-4740-9E86-92D0F4643331}" srcOrd="3" destOrd="0" presId="urn:microsoft.com/office/officeart/2018/2/layout/IconVerticalSolidList"/>
    <dgm:cxn modelId="{63B1A92E-C283-4141-9F77-59C8761E281D}" type="presParOf" srcId="{F5A01A80-5233-4BA4-8AEF-F28D0CA5C49C}" destId="{BE69D4DF-FC82-4CFC-A17A-B1A28200E972}" srcOrd="7" destOrd="0" presId="urn:microsoft.com/office/officeart/2018/2/layout/IconVerticalSolidList"/>
    <dgm:cxn modelId="{A29B65B0-B4F9-4E9A-B490-E7774BE5CBA6}" type="presParOf" srcId="{F5A01A80-5233-4BA4-8AEF-F28D0CA5C49C}" destId="{47D20C2C-9C76-4D11-9913-6F3C8FB958D2}" srcOrd="8" destOrd="0" presId="urn:microsoft.com/office/officeart/2018/2/layout/IconVerticalSolidList"/>
    <dgm:cxn modelId="{1B53CD2C-7F64-4B15-933A-CD21C8F11C7C}" type="presParOf" srcId="{47D20C2C-9C76-4D11-9913-6F3C8FB958D2}" destId="{912BCA04-BE12-4BF9-9141-2AA3EAA663FD}" srcOrd="0" destOrd="0" presId="urn:microsoft.com/office/officeart/2018/2/layout/IconVerticalSolidList"/>
    <dgm:cxn modelId="{F07AAF54-12CB-4B84-A142-7E7C2E4124BF}" type="presParOf" srcId="{47D20C2C-9C76-4D11-9913-6F3C8FB958D2}" destId="{4714DCE2-DA1E-4BFA-A05E-AAFE24DA8E93}" srcOrd="1" destOrd="0" presId="urn:microsoft.com/office/officeart/2018/2/layout/IconVerticalSolidList"/>
    <dgm:cxn modelId="{4D2137DD-1F68-4F9B-B33A-1797CBC2CCAD}" type="presParOf" srcId="{47D20C2C-9C76-4D11-9913-6F3C8FB958D2}" destId="{C328184D-9C2A-42FF-A90B-790A13FFBC93}" srcOrd="2" destOrd="0" presId="urn:microsoft.com/office/officeart/2018/2/layout/IconVerticalSolidList"/>
    <dgm:cxn modelId="{A04789FC-361B-41B3-AEE8-C185FD4E5F1B}" type="presParOf" srcId="{47D20C2C-9C76-4D11-9913-6F3C8FB958D2}" destId="{85228BCB-0EA9-45CC-B23F-CAA704FC52FB}" srcOrd="3" destOrd="0" presId="urn:microsoft.com/office/officeart/2018/2/layout/IconVerticalSolidList"/>
    <dgm:cxn modelId="{D65E6A65-6F5B-4168-82DF-F4FBD8897A52}" type="presParOf" srcId="{F5A01A80-5233-4BA4-8AEF-F28D0CA5C49C}" destId="{CC698698-3723-49CB-9A34-D73B2696AD6B}" srcOrd="9" destOrd="0" presId="urn:microsoft.com/office/officeart/2018/2/layout/IconVerticalSolidList"/>
    <dgm:cxn modelId="{ECC20F2A-9960-44CA-BB51-D96FFF03B4EA}" type="presParOf" srcId="{F5A01A80-5233-4BA4-8AEF-F28D0CA5C49C}" destId="{23EDF169-C13B-4885-9263-23F8AFED1826}" srcOrd="10" destOrd="0" presId="urn:microsoft.com/office/officeart/2018/2/layout/IconVerticalSolidList"/>
    <dgm:cxn modelId="{DD5CC5D0-D0BB-49A5-A35D-33DBEF71C66F}" type="presParOf" srcId="{23EDF169-C13B-4885-9263-23F8AFED1826}" destId="{D8217E6D-3F3C-4022-ABD2-9577B1C072E8}" srcOrd="0" destOrd="0" presId="urn:microsoft.com/office/officeart/2018/2/layout/IconVerticalSolidList"/>
    <dgm:cxn modelId="{9CB292DD-64A0-4032-8A74-7237D4B755A2}" type="presParOf" srcId="{23EDF169-C13B-4885-9263-23F8AFED1826}" destId="{3D85D97D-56BB-49F4-A42B-7A631B535BF8}" srcOrd="1" destOrd="0" presId="urn:microsoft.com/office/officeart/2018/2/layout/IconVerticalSolidList"/>
    <dgm:cxn modelId="{C2FEC44F-67D1-490B-ABDD-DC7CC4C6782B}" type="presParOf" srcId="{23EDF169-C13B-4885-9263-23F8AFED1826}" destId="{EC656E65-8180-439D-B041-A35629DA29D8}" srcOrd="2" destOrd="0" presId="urn:microsoft.com/office/officeart/2018/2/layout/IconVerticalSolidList"/>
    <dgm:cxn modelId="{6409B7BB-66EA-49C1-9977-C04A31C00926}" type="presParOf" srcId="{23EDF169-C13B-4885-9263-23F8AFED1826}" destId="{99178309-D085-4A63-ABAC-677A41776B9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65D78-7009-4BB0-9A77-13AE9EC9FE4F}">
      <dsp:nvSpPr>
        <dsp:cNvPr id="0" name=""/>
        <dsp:cNvSpPr/>
      </dsp:nvSpPr>
      <dsp:spPr>
        <a:xfrm>
          <a:off x="0" y="2046741"/>
          <a:ext cx="9618133" cy="0"/>
        </a:xfrm>
        <a:prstGeom prst="line">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475FB4D-BE2B-4234-889A-A4C91878AF7C}">
      <dsp:nvSpPr>
        <dsp:cNvPr id="0" name=""/>
        <dsp:cNvSpPr/>
      </dsp:nvSpPr>
      <dsp:spPr>
        <a:xfrm>
          <a:off x="145262" y="2198199"/>
          <a:ext cx="2082926"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 June 2015</a:t>
          </a:r>
        </a:p>
      </dsp:txBody>
      <dsp:txXfrm>
        <a:off x="145262" y="2198199"/>
        <a:ext cx="2082926" cy="462563"/>
      </dsp:txXfrm>
    </dsp:sp>
    <dsp:sp modelId="{15F5E179-8966-4DC3-A657-F8DB0D70CF66}">
      <dsp:nvSpPr>
        <dsp:cNvPr id="0" name=""/>
        <dsp:cNvSpPr/>
      </dsp:nvSpPr>
      <dsp:spPr>
        <a:xfrm>
          <a:off x="3245" y="352934"/>
          <a:ext cx="2273325" cy="916044"/>
        </a:xfrm>
        <a:prstGeom prst="round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 Launch of 1st Call </a:t>
          </a:r>
        </a:p>
        <a:p>
          <a:pPr marL="0" lvl="0" indent="0" algn="l" defTabSz="533400">
            <a:lnSpc>
              <a:spcPct val="90000"/>
            </a:lnSpc>
            <a:spcBef>
              <a:spcPct val="0"/>
            </a:spcBef>
            <a:spcAft>
              <a:spcPct val="35000"/>
            </a:spcAft>
            <a:buNone/>
          </a:pPr>
          <a:r>
            <a:rPr lang="en-US" sz="1200" kern="1200"/>
            <a:t>- Budget of €12M</a:t>
          </a:r>
        </a:p>
        <a:p>
          <a:pPr marL="0" lvl="0" indent="0" algn="l" defTabSz="533400">
            <a:lnSpc>
              <a:spcPct val="90000"/>
            </a:lnSpc>
            <a:spcBef>
              <a:spcPct val="0"/>
            </a:spcBef>
            <a:spcAft>
              <a:spcPct val="35000"/>
            </a:spcAft>
            <a:buNone/>
          </a:pPr>
          <a:r>
            <a:rPr lang="en-US" sz="1200" kern="1200" dirty="0"/>
            <a:t>- Rate of €85 / €125</a:t>
          </a:r>
        </a:p>
      </dsp:txBody>
      <dsp:txXfrm>
        <a:off x="47963" y="397652"/>
        <a:ext cx="2183889" cy="826608"/>
      </dsp:txXfrm>
    </dsp:sp>
    <dsp:sp modelId="{070CAB43-A78A-477F-8FB5-3CC920627D7E}">
      <dsp:nvSpPr>
        <dsp:cNvPr id="0" name=""/>
        <dsp:cNvSpPr/>
      </dsp:nvSpPr>
      <dsp:spPr>
        <a:xfrm>
          <a:off x="1186726" y="1268979"/>
          <a:ext cx="0" cy="777761"/>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EC51F4-F6DD-43D1-B644-BC763C03C7F3}">
      <dsp:nvSpPr>
        <dsp:cNvPr id="0" name=""/>
        <dsp:cNvSpPr/>
      </dsp:nvSpPr>
      <dsp:spPr>
        <a:xfrm>
          <a:off x="1772194" y="1432718"/>
          <a:ext cx="2082926"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 Jan. 2020</a:t>
          </a:r>
        </a:p>
      </dsp:txBody>
      <dsp:txXfrm>
        <a:off x="1772194" y="1432718"/>
        <a:ext cx="2082926" cy="462563"/>
      </dsp:txXfrm>
    </dsp:sp>
    <dsp:sp modelId="{FFA1FBDE-59FA-4945-81AE-98A2D29321D9}">
      <dsp:nvSpPr>
        <dsp:cNvPr id="0" name=""/>
        <dsp:cNvSpPr/>
      </dsp:nvSpPr>
      <dsp:spPr>
        <a:xfrm>
          <a:off x="1156025" y="2016039"/>
          <a:ext cx="61402" cy="61402"/>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43B00-A694-460A-936E-53D636819D76}">
      <dsp:nvSpPr>
        <dsp:cNvPr id="0" name=""/>
        <dsp:cNvSpPr/>
      </dsp:nvSpPr>
      <dsp:spPr>
        <a:xfrm>
          <a:off x="1376083" y="2824502"/>
          <a:ext cx="2875149" cy="1155960"/>
        </a:xfrm>
        <a:prstGeom prst="roundRect">
          <a:avLst/>
        </a:prstGeom>
        <a:solidFill>
          <a:schemeClr val="lt1">
            <a:alpha val="90000"/>
            <a:hueOff val="0"/>
            <a:satOff val="0"/>
            <a:lumOff val="0"/>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 Launch of 2nd Call </a:t>
          </a:r>
        </a:p>
        <a:p>
          <a:pPr marL="0" lvl="0" indent="0" algn="l" defTabSz="533400">
            <a:lnSpc>
              <a:spcPct val="90000"/>
            </a:lnSpc>
            <a:spcBef>
              <a:spcPct val="0"/>
            </a:spcBef>
            <a:spcAft>
              <a:spcPct val="35000"/>
            </a:spcAft>
            <a:buNone/>
          </a:pPr>
          <a:r>
            <a:rPr lang="en-US" sz="1200" kern="1200" dirty="0"/>
            <a:t>- Remaining available budget €4.5M</a:t>
          </a:r>
        </a:p>
        <a:p>
          <a:pPr marL="0" lvl="0" indent="0" algn="l" defTabSz="533400">
            <a:lnSpc>
              <a:spcPct val="90000"/>
            </a:lnSpc>
            <a:spcBef>
              <a:spcPct val="0"/>
            </a:spcBef>
            <a:spcAft>
              <a:spcPct val="35000"/>
            </a:spcAft>
            <a:buNone/>
          </a:pPr>
          <a:r>
            <a:rPr lang="en-US" sz="1200" kern="1200"/>
            <a:t>- Rate increased to € 104 / € 155</a:t>
          </a:r>
        </a:p>
        <a:p>
          <a:pPr marL="0" lvl="0" indent="0" algn="l" defTabSz="533400">
            <a:lnSpc>
              <a:spcPct val="90000"/>
            </a:lnSpc>
            <a:spcBef>
              <a:spcPct val="0"/>
            </a:spcBef>
            <a:spcAft>
              <a:spcPct val="35000"/>
            </a:spcAft>
            <a:buNone/>
          </a:pPr>
          <a:r>
            <a:rPr lang="en-US" sz="1200" kern="1200"/>
            <a:t>- Total amount paid €5.6M</a:t>
          </a:r>
        </a:p>
      </dsp:txBody>
      <dsp:txXfrm>
        <a:off x="1432512" y="2880931"/>
        <a:ext cx="2762291" cy="1043102"/>
      </dsp:txXfrm>
    </dsp:sp>
    <dsp:sp modelId="{74E8A910-390D-4B35-B1B4-5D2A1214EC9D}">
      <dsp:nvSpPr>
        <dsp:cNvPr id="0" name=""/>
        <dsp:cNvSpPr/>
      </dsp:nvSpPr>
      <dsp:spPr>
        <a:xfrm>
          <a:off x="2813658" y="2046741"/>
          <a:ext cx="0" cy="777761"/>
        </a:xfrm>
        <a:prstGeom prst="line">
          <a:avLst/>
        </a:prstGeom>
        <a:noFill/>
        <a:ln w="12700" cap="rnd" cmpd="sng" algn="ctr">
          <a:solidFill>
            <a:schemeClr val="accent2">
              <a:hueOff val="-741071"/>
              <a:satOff val="3550"/>
              <a:lumOff val="3284"/>
              <a:alphaOff val="0"/>
            </a:schemeClr>
          </a:solidFill>
          <a:prstDash val="dash"/>
        </a:ln>
        <a:effectLst/>
      </dsp:spPr>
      <dsp:style>
        <a:lnRef idx="1">
          <a:scrgbClr r="0" g="0" b="0"/>
        </a:lnRef>
        <a:fillRef idx="0">
          <a:scrgbClr r="0" g="0" b="0"/>
        </a:fillRef>
        <a:effectRef idx="0">
          <a:scrgbClr r="0" g="0" b="0"/>
        </a:effectRef>
        <a:fontRef idx="minor"/>
      </dsp:style>
    </dsp:sp>
    <dsp:sp modelId="{D8C4EFC9-46AC-4CFE-893B-F90F3966FED2}">
      <dsp:nvSpPr>
        <dsp:cNvPr id="0" name=""/>
        <dsp:cNvSpPr/>
      </dsp:nvSpPr>
      <dsp:spPr>
        <a:xfrm>
          <a:off x="3701197" y="2198199"/>
          <a:ext cx="2082926"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1 Oct. 2020</a:t>
          </a:r>
        </a:p>
      </dsp:txBody>
      <dsp:txXfrm>
        <a:off x="3701197" y="2198199"/>
        <a:ext cx="2082926" cy="462563"/>
      </dsp:txXfrm>
    </dsp:sp>
    <dsp:sp modelId="{44F69574-2EB2-4E41-A9A9-D38C039FE231}">
      <dsp:nvSpPr>
        <dsp:cNvPr id="0" name=""/>
        <dsp:cNvSpPr/>
      </dsp:nvSpPr>
      <dsp:spPr>
        <a:xfrm>
          <a:off x="2782956" y="2016039"/>
          <a:ext cx="61402" cy="61402"/>
        </a:xfrm>
        <a:prstGeom prst="ellipse">
          <a:avLst/>
        </a:prstGeom>
        <a:solidFill>
          <a:schemeClr val="accent2">
            <a:hueOff val="-741071"/>
            <a:satOff val="3550"/>
            <a:lumOff val="3284"/>
            <a:alphaOff val="0"/>
          </a:schemeClr>
        </a:solidFill>
        <a:ln w="19050" cap="rnd" cmpd="sng" algn="ctr">
          <a:solidFill>
            <a:schemeClr val="accent2">
              <a:hueOff val="-741071"/>
              <a:satOff val="3550"/>
              <a:lumOff val="32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B49B-E726-4DF7-BAC3-BFB578B90B4F}">
      <dsp:nvSpPr>
        <dsp:cNvPr id="0" name=""/>
        <dsp:cNvSpPr/>
      </dsp:nvSpPr>
      <dsp:spPr>
        <a:xfrm>
          <a:off x="3257108" y="178450"/>
          <a:ext cx="2971105" cy="1090529"/>
        </a:xfrm>
        <a:prstGeom prst="roundRect">
          <a:avLst/>
        </a:prstGeom>
        <a:solidFill>
          <a:schemeClr val="lt1">
            <a:alpha val="90000"/>
            <a:hueOff val="0"/>
            <a:satOff val="0"/>
            <a:lumOff val="0"/>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 Launch of 3rd Call</a:t>
          </a:r>
        </a:p>
        <a:p>
          <a:pPr marL="0" lvl="0" indent="0" algn="l" defTabSz="533400">
            <a:lnSpc>
              <a:spcPct val="90000"/>
            </a:lnSpc>
            <a:spcBef>
              <a:spcPct val="0"/>
            </a:spcBef>
            <a:spcAft>
              <a:spcPct val="35000"/>
            </a:spcAft>
            <a:buNone/>
          </a:pPr>
          <a:r>
            <a:rPr lang="en-US" sz="1200" kern="1200"/>
            <a:t>- Amendments in the target groups</a:t>
          </a:r>
        </a:p>
        <a:p>
          <a:pPr marL="0" lvl="0" indent="0" algn="l" defTabSz="533400">
            <a:lnSpc>
              <a:spcPct val="90000"/>
            </a:lnSpc>
            <a:spcBef>
              <a:spcPct val="0"/>
            </a:spcBef>
            <a:spcAft>
              <a:spcPct val="35000"/>
            </a:spcAft>
            <a:buNone/>
          </a:pPr>
          <a:r>
            <a:rPr lang="en-US" sz="1200" kern="1200" dirty="0"/>
            <a:t>- Prolongation of scheme up to Dec 2023</a:t>
          </a:r>
        </a:p>
      </dsp:txBody>
      <dsp:txXfrm>
        <a:off x="3310343" y="231685"/>
        <a:ext cx="2864635" cy="984059"/>
      </dsp:txXfrm>
    </dsp:sp>
    <dsp:sp modelId="{CF36D1F5-7976-4813-A05C-6F35410B8575}">
      <dsp:nvSpPr>
        <dsp:cNvPr id="0" name=""/>
        <dsp:cNvSpPr/>
      </dsp:nvSpPr>
      <dsp:spPr>
        <a:xfrm>
          <a:off x="4742661" y="1268979"/>
          <a:ext cx="0" cy="777761"/>
        </a:xfrm>
        <a:prstGeom prst="line">
          <a:avLst/>
        </a:prstGeom>
        <a:noFill/>
        <a:ln w="12700" cap="rnd" cmpd="sng" algn="ctr">
          <a:solidFill>
            <a:schemeClr val="accent2">
              <a:hueOff val="-1482143"/>
              <a:satOff val="7100"/>
              <a:lumOff val="6569"/>
              <a:alphaOff val="0"/>
            </a:schemeClr>
          </a:solidFill>
          <a:prstDash val="dash"/>
        </a:ln>
        <a:effectLst/>
      </dsp:spPr>
      <dsp:style>
        <a:lnRef idx="1">
          <a:scrgbClr r="0" g="0" b="0"/>
        </a:lnRef>
        <a:fillRef idx="0">
          <a:scrgbClr r="0" g="0" b="0"/>
        </a:fillRef>
        <a:effectRef idx="0">
          <a:scrgbClr r="0" g="0" b="0"/>
        </a:effectRef>
        <a:fontRef idx="minor"/>
      </dsp:style>
    </dsp:sp>
    <dsp:sp modelId="{48577466-5F58-49A1-9329-753FEB214BE9}">
      <dsp:nvSpPr>
        <dsp:cNvPr id="0" name=""/>
        <dsp:cNvSpPr/>
      </dsp:nvSpPr>
      <dsp:spPr>
        <a:xfrm>
          <a:off x="5696606" y="1432718"/>
          <a:ext cx="2082926"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a:t>1 Jan. 2021</a:t>
          </a:r>
        </a:p>
      </dsp:txBody>
      <dsp:txXfrm>
        <a:off x="5696606" y="1432718"/>
        <a:ext cx="2082926" cy="462563"/>
      </dsp:txXfrm>
    </dsp:sp>
    <dsp:sp modelId="{FA370E47-FBD2-4E1A-9355-294464C62D0F}">
      <dsp:nvSpPr>
        <dsp:cNvPr id="0" name=""/>
        <dsp:cNvSpPr/>
      </dsp:nvSpPr>
      <dsp:spPr>
        <a:xfrm>
          <a:off x="4711960" y="2016039"/>
          <a:ext cx="61402" cy="61402"/>
        </a:xfrm>
        <a:prstGeom prst="ellipse">
          <a:avLst/>
        </a:prstGeom>
        <a:solidFill>
          <a:schemeClr val="accent2">
            <a:hueOff val="-1482143"/>
            <a:satOff val="7100"/>
            <a:lumOff val="6569"/>
            <a:alphaOff val="0"/>
          </a:schemeClr>
        </a:solidFill>
        <a:ln w="19050" cap="rnd" cmpd="sng" algn="ctr">
          <a:solidFill>
            <a:schemeClr val="accent2">
              <a:hueOff val="-1482143"/>
              <a:satOff val="7100"/>
              <a:lumOff val="6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E4158-1435-458F-99E9-35483FBC4E36}">
      <dsp:nvSpPr>
        <dsp:cNvPr id="0" name=""/>
        <dsp:cNvSpPr/>
      </dsp:nvSpPr>
      <dsp:spPr>
        <a:xfrm>
          <a:off x="5234090" y="2824502"/>
          <a:ext cx="3007959" cy="1155960"/>
        </a:xfrm>
        <a:prstGeom prst="roundRect">
          <a:avLst/>
        </a:prstGeom>
        <a:solidFill>
          <a:schemeClr val="lt1">
            <a:alpha val="90000"/>
            <a:hueOff val="0"/>
            <a:satOff val="0"/>
            <a:lumOff val="0"/>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 Launch of Call 3.1</a:t>
          </a:r>
        </a:p>
        <a:p>
          <a:pPr marL="0" lvl="0" indent="0" algn="l" defTabSz="533400">
            <a:lnSpc>
              <a:spcPct val="90000"/>
            </a:lnSpc>
            <a:spcBef>
              <a:spcPct val="0"/>
            </a:spcBef>
            <a:spcAft>
              <a:spcPct val="35000"/>
            </a:spcAft>
            <a:buNone/>
          </a:pPr>
          <a:r>
            <a:rPr lang="en-US" sz="1200" kern="1200" dirty="0"/>
            <a:t>- Rated increased to €104.5 /€156.50</a:t>
          </a:r>
        </a:p>
        <a:p>
          <a:pPr marL="0" lvl="0" indent="0" algn="l" defTabSz="533400">
            <a:lnSpc>
              <a:spcPct val="90000"/>
            </a:lnSpc>
            <a:spcBef>
              <a:spcPct val="0"/>
            </a:spcBef>
            <a:spcAft>
              <a:spcPct val="35000"/>
            </a:spcAft>
            <a:buNone/>
          </a:pPr>
          <a:r>
            <a:rPr lang="en-US" sz="1200" kern="1200"/>
            <a:t>- Still available budget €1.7M</a:t>
          </a:r>
        </a:p>
        <a:p>
          <a:pPr marL="0" lvl="0" indent="0" algn="l" defTabSz="533400">
            <a:lnSpc>
              <a:spcPct val="90000"/>
            </a:lnSpc>
            <a:spcBef>
              <a:spcPct val="0"/>
            </a:spcBef>
            <a:spcAft>
              <a:spcPct val="35000"/>
            </a:spcAft>
            <a:buNone/>
          </a:pPr>
          <a:r>
            <a:rPr lang="en-US" sz="1200" kern="1200"/>
            <a:t>- Total amount paid €7M</a:t>
          </a:r>
        </a:p>
      </dsp:txBody>
      <dsp:txXfrm>
        <a:off x="5290519" y="2880931"/>
        <a:ext cx="2895101" cy="1043102"/>
      </dsp:txXfrm>
    </dsp:sp>
    <dsp:sp modelId="{C421D3EE-27EA-4831-87D8-83F9860F1BED}">
      <dsp:nvSpPr>
        <dsp:cNvPr id="0" name=""/>
        <dsp:cNvSpPr/>
      </dsp:nvSpPr>
      <dsp:spPr>
        <a:xfrm>
          <a:off x="6738069" y="2046741"/>
          <a:ext cx="0" cy="777761"/>
        </a:xfrm>
        <a:prstGeom prst="line">
          <a:avLst/>
        </a:prstGeom>
        <a:noFill/>
        <a:ln w="12700" cap="rnd" cmpd="sng" algn="ctr">
          <a:solidFill>
            <a:schemeClr val="accent2">
              <a:hueOff val="-2223214"/>
              <a:satOff val="10650"/>
              <a:lumOff val="9853"/>
              <a:alphaOff val="0"/>
            </a:schemeClr>
          </a:solidFill>
          <a:prstDash val="dash"/>
        </a:ln>
        <a:effectLst/>
      </dsp:spPr>
      <dsp:style>
        <a:lnRef idx="1">
          <a:scrgbClr r="0" g="0" b="0"/>
        </a:lnRef>
        <a:fillRef idx="0">
          <a:scrgbClr r="0" g="0" b="0"/>
        </a:fillRef>
        <a:effectRef idx="0">
          <a:scrgbClr r="0" g="0" b="0"/>
        </a:effectRef>
        <a:fontRef idx="minor"/>
      </dsp:style>
    </dsp:sp>
    <dsp:sp modelId="{9232872C-DADA-4878-9CE6-515AC58F5753}">
      <dsp:nvSpPr>
        <dsp:cNvPr id="0" name=""/>
        <dsp:cNvSpPr/>
      </dsp:nvSpPr>
      <dsp:spPr>
        <a:xfrm>
          <a:off x="7389943" y="2198199"/>
          <a:ext cx="2082926" cy="462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a:t>30 Apr. 2021</a:t>
          </a:r>
        </a:p>
      </dsp:txBody>
      <dsp:txXfrm>
        <a:off x="7389943" y="2198199"/>
        <a:ext cx="2082926" cy="462563"/>
      </dsp:txXfrm>
    </dsp:sp>
    <dsp:sp modelId="{FC799447-0E7E-4B38-9D89-204F62AB5558}">
      <dsp:nvSpPr>
        <dsp:cNvPr id="0" name=""/>
        <dsp:cNvSpPr/>
      </dsp:nvSpPr>
      <dsp:spPr>
        <a:xfrm>
          <a:off x="6707368" y="2016039"/>
          <a:ext cx="61402" cy="61402"/>
        </a:xfrm>
        <a:prstGeom prst="ellipse">
          <a:avLst/>
        </a:prstGeom>
        <a:solidFill>
          <a:schemeClr val="accent2">
            <a:hueOff val="-2223214"/>
            <a:satOff val="10650"/>
            <a:lumOff val="9853"/>
            <a:alphaOff val="0"/>
          </a:schemeClr>
        </a:solidFill>
        <a:ln w="19050" cap="rnd" cmpd="sng" algn="ctr">
          <a:solidFill>
            <a:schemeClr val="accent2">
              <a:hueOff val="-2223214"/>
              <a:satOff val="10650"/>
              <a:lumOff val="98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ED749-D56A-4B43-A5E2-7932E59482ED}">
      <dsp:nvSpPr>
        <dsp:cNvPr id="0" name=""/>
        <dsp:cNvSpPr/>
      </dsp:nvSpPr>
      <dsp:spPr>
        <a:xfrm>
          <a:off x="7247925" y="418366"/>
          <a:ext cx="2280260" cy="850612"/>
        </a:xfrm>
        <a:prstGeom prst="roundRect">
          <a:avLst/>
        </a:prstGeom>
        <a:solidFill>
          <a:schemeClr val="lt1">
            <a:alpha val="90000"/>
            <a:hueOff val="0"/>
            <a:satOff val="0"/>
            <a:lumOff val="0"/>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a:t>- Still available budget €500K</a:t>
          </a:r>
        </a:p>
        <a:p>
          <a:pPr marL="0" lvl="0" indent="0" algn="l" defTabSz="533400">
            <a:lnSpc>
              <a:spcPct val="90000"/>
            </a:lnSpc>
            <a:spcBef>
              <a:spcPct val="0"/>
            </a:spcBef>
            <a:spcAft>
              <a:spcPct val="35000"/>
            </a:spcAft>
            <a:buNone/>
          </a:pPr>
          <a:r>
            <a:rPr lang="en-US" sz="1200" kern="1200"/>
            <a:t>- Total amount paid €7.7M</a:t>
          </a:r>
        </a:p>
      </dsp:txBody>
      <dsp:txXfrm>
        <a:off x="7289448" y="459889"/>
        <a:ext cx="2197214" cy="767566"/>
      </dsp:txXfrm>
    </dsp:sp>
    <dsp:sp modelId="{BADF4B0C-7ED9-401B-835F-E6CF9B255002}">
      <dsp:nvSpPr>
        <dsp:cNvPr id="0" name=""/>
        <dsp:cNvSpPr/>
      </dsp:nvSpPr>
      <dsp:spPr>
        <a:xfrm>
          <a:off x="8431406" y="1268979"/>
          <a:ext cx="0" cy="777761"/>
        </a:xfrm>
        <a:prstGeom prst="line">
          <a:avLst/>
        </a:prstGeom>
        <a:noFill/>
        <a:ln w="12700" cap="rnd" cmpd="sng" algn="ctr">
          <a:solidFill>
            <a:schemeClr val="accent2">
              <a:hueOff val="-2964286"/>
              <a:satOff val="14200"/>
              <a:lumOff val="13137"/>
              <a:alphaOff val="0"/>
            </a:schemeClr>
          </a:solidFill>
          <a:prstDash val="dash"/>
        </a:ln>
        <a:effectLst/>
      </dsp:spPr>
      <dsp:style>
        <a:lnRef idx="1">
          <a:scrgbClr r="0" g="0" b="0"/>
        </a:lnRef>
        <a:fillRef idx="0">
          <a:scrgbClr r="0" g="0" b="0"/>
        </a:fillRef>
        <a:effectRef idx="0">
          <a:scrgbClr r="0" g="0" b="0"/>
        </a:effectRef>
        <a:fontRef idx="minor"/>
      </dsp:style>
    </dsp:sp>
    <dsp:sp modelId="{BB42C121-F828-453C-99A1-846957DCB7CD}">
      <dsp:nvSpPr>
        <dsp:cNvPr id="0" name=""/>
        <dsp:cNvSpPr/>
      </dsp:nvSpPr>
      <dsp:spPr>
        <a:xfrm>
          <a:off x="8400705" y="2016039"/>
          <a:ext cx="61402" cy="61402"/>
        </a:xfrm>
        <a:prstGeom prst="ellipse">
          <a:avLst/>
        </a:prstGeom>
        <a:solidFill>
          <a:schemeClr val="accent2">
            <a:hueOff val="-2964286"/>
            <a:satOff val="14200"/>
            <a:lumOff val="13137"/>
            <a:alphaOff val="0"/>
          </a:schemeClr>
        </a:solidFill>
        <a:ln w="19050" cap="rnd" cmpd="sng" algn="ctr">
          <a:solidFill>
            <a:schemeClr val="accent2">
              <a:hueOff val="-2964286"/>
              <a:satOff val="14200"/>
              <a:lumOff val="1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7E70E-D570-46F8-B7C7-2530CE91951D}">
      <dsp:nvSpPr>
        <dsp:cNvPr id="0" name=""/>
        <dsp:cNvSpPr/>
      </dsp:nvSpPr>
      <dsp:spPr>
        <a:xfrm>
          <a:off x="0" y="464925"/>
          <a:ext cx="7033650" cy="4284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1EAD22-DD8C-45EC-95C4-126CFB8B98FB}">
      <dsp:nvSpPr>
        <dsp:cNvPr id="0" name=""/>
        <dsp:cNvSpPr/>
      </dsp:nvSpPr>
      <dsp:spPr>
        <a:xfrm>
          <a:off x="510858" y="0"/>
          <a:ext cx="6043118" cy="814114"/>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714" tIns="0" rIns="245714" bIns="0" numCol="1" spcCol="1270" anchor="ctr" anchorCtr="0">
          <a:noAutofit/>
        </a:bodyPr>
        <a:lstStyle/>
        <a:p>
          <a:pPr marL="0" lvl="0" indent="0" algn="l" defTabSz="889000">
            <a:lnSpc>
              <a:spcPct val="90000"/>
            </a:lnSpc>
            <a:spcBef>
              <a:spcPct val="0"/>
            </a:spcBef>
            <a:spcAft>
              <a:spcPct val="35000"/>
            </a:spcAft>
            <a:buNone/>
          </a:pPr>
          <a:r>
            <a:rPr lang="en-GB" sz="2000" kern="1200" dirty="0"/>
            <a:t>Unemployed for the previous 6 months / 12 months / 24 months</a:t>
          </a:r>
        </a:p>
      </dsp:txBody>
      <dsp:txXfrm>
        <a:off x="550600" y="39742"/>
        <a:ext cx="5963634" cy="734630"/>
      </dsp:txXfrm>
    </dsp:sp>
    <dsp:sp modelId="{0F6EA927-75AA-4797-8AF6-C5B098242C85}">
      <dsp:nvSpPr>
        <dsp:cNvPr id="0" name=""/>
        <dsp:cNvSpPr/>
      </dsp:nvSpPr>
      <dsp:spPr>
        <a:xfrm>
          <a:off x="0" y="1774343"/>
          <a:ext cx="7034021" cy="4284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0E1EB-3BDB-4125-8D85-835BD9D7DF43}">
      <dsp:nvSpPr>
        <dsp:cNvPr id="0" name=""/>
        <dsp:cNvSpPr/>
      </dsp:nvSpPr>
      <dsp:spPr>
        <a:xfrm>
          <a:off x="509558" y="1011316"/>
          <a:ext cx="6044418" cy="1040138"/>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714" tIns="0" rIns="245714" bIns="0" numCol="1" spcCol="1270" anchor="ctr" anchorCtr="0">
          <a:noAutofit/>
        </a:bodyPr>
        <a:lstStyle/>
        <a:p>
          <a:pPr marL="0" lvl="0" indent="0" algn="l" defTabSz="889000">
            <a:lnSpc>
              <a:spcPct val="90000"/>
            </a:lnSpc>
            <a:spcBef>
              <a:spcPct val="0"/>
            </a:spcBef>
            <a:spcAft>
              <a:spcPct val="35000"/>
            </a:spcAft>
            <a:buNone/>
          </a:pPr>
          <a:r>
            <a:rPr lang="en-GB" sz="2000" kern="1200" dirty="0"/>
            <a:t>Youths (15 to 24 years) who completed the Youth Guarantee / Work Exposure /Traineeship Scheme </a:t>
          </a:r>
        </a:p>
      </dsp:txBody>
      <dsp:txXfrm>
        <a:off x="560333" y="1062091"/>
        <a:ext cx="5942868" cy="938588"/>
      </dsp:txXfrm>
    </dsp:sp>
    <dsp:sp modelId="{63E9A84E-1BBB-4D0E-8E76-B70CB1F645FA}">
      <dsp:nvSpPr>
        <dsp:cNvPr id="0" name=""/>
        <dsp:cNvSpPr/>
      </dsp:nvSpPr>
      <dsp:spPr>
        <a:xfrm>
          <a:off x="0" y="2762634"/>
          <a:ext cx="7033650" cy="4284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D0564-4E61-4204-8C4B-C57A38CCA141}">
      <dsp:nvSpPr>
        <dsp:cNvPr id="0" name=""/>
        <dsp:cNvSpPr/>
      </dsp:nvSpPr>
      <dsp:spPr>
        <a:xfrm>
          <a:off x="464340" y="2511714"/>
          <a:ext cx="6043118" cy="50184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714" tIns="0" rIns="245714" bIns="0" numCol="1" spcCol="1270" anchor="ctr" anchorCtr="0">
          <a:noAutofit/>
        </a:bodyPr>
        <a:lstStyle/>
        <a:p>
          <a:pPr marL="0" lvl="0" indent="0" algn="l" defTabSz="889000">
            <a:lnSpc>
              <a:spcPct val="90000"/>
            </a:lnSpc>
            <a:spcBef>
              <a:spcPct val="0"/>
            </a:spcBef>
            <a:spcAft>
              <a:spcPct val="35000"/>
            </a:spcAft>
            <a:buNone/>
          </a:pPr>
          <a:r>
            <a:rPr lang="en-GB" sz="2000" kern="1200" dirty="0"/>
            <a:t>Single Adults looking after Dependants</a:t>
          </a:r>
        </a:p>
      </dsp:txBody>
      <dsp:txXfrm>
        <a:off x="488838" y="2536212"/>
        <a:ext cx="5994122" cy="452844"/>
      </dsp:txXfrm>
    </dsp:sp>
    <dsp:sp modelId="{35D06E22-31CF-4424-94A1-17D91EB31756}">
      <dsp:nvSpPr>
        <dsp:cNvPr id="0" name=""/>
        <dsp:cNvSpPr/>
      </dsp:nvSpPr>
      <dsp:spPr>
        <a:xfrm>
          <a:off x="0" y="3766879"/>
          <a:ext cx="7033650" cy="4284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6A4E1-4D44-484F-9B51-F4A2CE3E5ECE}">
      <dsp:nvSpPr>
        <dsp:cNvPr id="0" name=""/>
        <dsp:cNvSpPr/>
      </dsp:nvSpPr>
      <dsp:spPr>
        <a:xfrm>
          <a:off x="464340" y="3282834"/>
          <a:ext cx="6043118" cy="734964"/>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714" tIns="0" rIns="245714" bIns="0" numCol="1" spcCol="1270" anchor="ctr" anchorCtr="0">
          <a:noAutofit/>
        </a:bodyPr>
        <a:lstStyle/>
        <a:p>
          <a:pPr marL="0" lvl="0" indent="0" algn="l" defTabSz="889000">
            <a:lnSpc>
              <a:spcPct val="90000"/>
            </a:lnSpc>
            <a:spcBef>
              <a:spcPct val="0"/>
            </a:spcBef>
            <a:spcAft>
              <a:spcPct val="35000"/>
            </a:spcAft>
            <a:buNone/>
          </a:pPr>
          <a:r>
            <a:rPr lang="en-GB" sz="2000" b="0" i="0" kern="1200" dirty="0"/>
            <a:t>Individuals who have not attained an upper secondary level education</a:t>
          </a:r>
          <a:endParaRPr lang="en-GB" sz="2000" kern="1200" dirty="0"/>
        </a:p>
      </dsp:txBody>
      <dsp:txXfrm>
        <a:off x="500218" y="3318712"/>
        <a:ext cx="5971362" cy="663208"/>
      </dsp:txXfrm>
    </dsp:sp>
    <dsp:sp modelId="{64BB1858-0C96-4C61-8E44-03E5E138B107}">
      <dsp:nvSpPr>
        <dsp:cNvPr id="0" name=""/>
        <dsp:cNvSpPr/>
      </dsp:nvSpPr>
      <dsp:spPr>
        <a:xfrm>
          <a:off x="0" y="4523550"/>
          <a:ext cx="7034021" cy="4284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D83F8-7032-4759-A4A9-A518F2B7245F}">
      <dsp:nvSpPr>
        <dsp:cNvPr id="0" name=""/>
        <dsp:cNvSpPr/>
      </dsp:nvSpPr>
      <dsp:spPr>
        <a:xfrm>
          <a:off x="464340" y="4287079"/>
          <a:ext cx="6043118" cy="50184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714" tIns="0" rIns="245714" bIns="0" numCol="1" spcCol="1270" anchor="ctr" anchorCtr="0">
          <a:noAutofit/>
        </a:bodyPr>
        <a:lstStyle/>
        <a:p>
          <a:pPr marL="0" lvl="0" indent="0" algn="l" defTabSz="889000">
            <a:lnSpc>
              <a:spcPct val="90000"/>
            </a:lnSpc>
            <a:spcBef>
              <a:spcPct val="0"/>
            </a:spcBef>
            <a:spcAft>
              <a:spcPct val="35000"/>
            </a:spcAft>
            <a:buNone/>
          </a:pPr>
          <a:r>
            <a:rPr lang="en-GB" sz="2000" kern="1200" dirty="0"/>
            <a:t>Over 50 years of age</a:t>
          </a:r>
        </a:p>
      </dsp:txBody>
      <dsp:txXfrm>
        <a:off x="488838" y="4311577"/>
        <a:ext cx="5994122" cy="452844"/>
      </dsp:txXfrm>
    </dsp:sp>
    <dsp:sp modelId="{7891FB39-AC91-4B06-9FFE-1E71E1064954}">
      <dsp:nvSpPr>
        <dsp:cNvPr id="0" name=""/>
        <dsp:cNvSpPr/>
      </dsp:nvSpPr>
      <dsp:spPr>
        <a:xfrm>
          <a:off x="0" y="5309119"/>
          <a:ext cx="7033650" cy="4284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2FD2AA-AF87-463B-81F6-728831CE1633}">
      <dsp:nvSpPr>
        <dsp:cNvPr id="0" name=""/>
        <dsp:cNvSpPr/>
      </dsp:nvSpPr>
      <dsp:spPr>
        <a:xfrm>
          <a:off x="464340" y="5058199"/>
          <a:ext cx="6043118" cy="50184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714" tIns="0" rIns="245714" bIns="0" numCol="1" spcCol="1270" anchor="ctr" anchorCtr="0">
          <a:noAutofit/>
        </a:bodyPr>
        <a:lstStyle/>
        <a:p>
          <a:pPr marL="0" lvl="0" indent="0" algn="l" defTabSz="889000">
            <a:lnSpc>
              <a:spcPct val="90000"/>
            </a:lnSpc>
            <a:spcBef>
              <a:spcPct val="0"/>
            </a:spcBef>
            <a:spcAft>
              <a:spcPct val="35000"/>
            </a:spcAft>
            <a:buNone/>
          </a:pPr>
          <a:r>
            <a:rPr lang="en-GB" sz="2000" kern="1200" dirty="0"/>
            <a:t>Registered Disabled Persons</a:t>
          </a:r>
        </a:p>
      </dsp:txBody>
      <dsp:txXfrm>
        <a:off x="488838" y="5082697"/>
        <a:ext cx="5994122"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F260A-B63F-41E8-9B24-EC71BAA77CAF}">
      <dsp:nvSpPr>
        <dsp:cNvPr id="0" name=""/>
        <dsp:cNvSpPr/>
      </dsp:nvSpPr>
      <dsp:spPr>
        <a:xfrm>
          <a:off x="0" y="499"/>
          <a:ext cx="9618133" cy="1169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A6855-5482-4ED3-95C8-A2BB450442D1}">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C1F48-3767-4012-BB48-C582AD0E19DD}">
      <dsp:nvSpPr>
        <dsp:cNvPr id="0" name=""/>
        <dsp:cNvSpPr/>
      </dsp:nvSpPr>
      <dsp:spPr>
        <a:xfrm>
          <a:off x="1350519" y="499"/>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100000"/>
            </a:lnSpc>
            <a:spcBef>
              <a:spcPct val="0"/>
            </a:spcBef>
            <a:spcAft>
              <a:spcPct val="35000"/>
            </a:spcAft>
            <a:buNone/>
          </a:pPr>
          <a:r>
            <a:rPr lang="en-GB" sz="2500" kern="1200" dirty="0"/>
            <a:t>Disadvantaged Person - 52 weeks - 4 months</a:t>
          </a:r>
          <a:endParaRPr lang="en-US" sz="2500" kern="1200" dirty="0"/>
        </a:p>
      </dsp:txBody>
      <dsp:txXfrm>
        <a:off x="1350519" y="499"/>
        <a:ext cx="8267613" cy="1169280"/>
      </dsp:txXfrm>
    </dsp:sp>
    <dsp:sp modelId="{E17E11DD-7110-454C-9A5A-DB6B31C275F0}">
      <dsp:nvSpPr>
        <dsp:cNvPr id="0" name=""/>
        <dsp:cNvSpPr/>
      </dsp:nvSpPr>
      <dsp:spPr>
        <a:xfrm>
          <a:off x="0" y="1462100"/>
          <a:ext cx="9618133" cy="1169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AF3D69-625B-4068-AE8D-D5CFCECC418E}">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6E3556-A5C9-413C-96CB-ADD58790FDC5}">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100000"/>
            </a:lnSpc>
            <a:spcBef>
              <a:spcPct val="0"/>
            </a:spcBef>
            <a:spcAft>
              <a:spcPct val="35000"/>
            </a:spcAft>
            <a:buNone/>
          </a:pPr>
          <a:r>
            <a:rPr lang="en-GB" sz="2500" kern="1200" dirty="0"/>
            <a:t>Severely Disadvantaged Person - 104 weeks - 8 months</a:t>
          </a:r>
          <a:endParaRPr lang="en-US" sz="2500" kern="1200" dirty="0"/>
        </a:p>
      </dsp:txBody>
      <dsp:txXfrm>
        <a:off x="1350519" y="1462100"/>
        <a:ext cx="8267613" cy="1169280"/>
      </dsp:txXfrm>
    </dsp:sp>
    <dsp:sp modelId="{5B97D72E-668B-4066-88A9-BB7DAFC320CB}">
      <dsp:nvSpPr>
        <dsp:cNvPr id="0" name=""/>
        <dsp:cNvSpPr/>
      </dsp:nvSpPr>
      <dsp:spPr>
        <a:xfrm>
          <a:off x="0" y="2923701"/>
          <a:ext cx="9618133" cy="1169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FFB4D-027E-46F1-B02F-B35ECD9B19BB}">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FFD2F6-9777-4696-BB87-4326CB38C0DC}">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1111250">
            <a:lnSpc>
              <a:spcPct val="100000"/>
            </a:lnSpc>
            <a:spcBef>
              <a:spcPct val="0"/>
            </a:spcBef>
            <a:spcAft>
              <a:spcPct val="35000"/>
            </a:spcAft>
            <a:buNone/>
          </a:pPr>
          <a:r>
            <a:rPr lang="en-GB" sz="2500" kern="1200" dirty="0"/>
            <a:t>Disabled Person -156 weeks -12 months</a:t>
          </a:r>
          <a:endParaRPr lang="en-US" sz="2500" kern="1200" dirty="0"/>
        </a:p>
      </dsp:txBody>
      <dsp:txXfrm>
        <a:off x="1350519" y="2923701"/>
        <a:ext cx="8267613" cy="1169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0604C-E16F-461E-8C1F-E4071267B981}">
      <dsp:nvSpPr>
        <dsp:cNvPr id="0" name=""/>
        <dsp:cNvSpPr/>
      </dsp:nvSpPr>
      <dsp:spPr>
        <a:xfrm>
          <a:off x="0" y="1610"/>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86975-C147-4682-9E95-6795A2A8002A}">
      <dsp:nvSpPr>
        <dsp:cNvPr id="0" name=""/>
        <dsp:cNvSpPr/>
      </dsp:nvSpPr>
      <dsp:spPr>
        <a:xfrm>
          <a:off x="207634" y="156049"/>
          <a:ext cx="377516" cy="3775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9901B4-F037-46D3-842C-0F29208EC209}">
      <dsp:nvSpPr>
        <dsp:cNvPr id="0" name=""/>
        <dsp:cNvSpPr/>
      </dsp:nvSpPr>
      <dsp:spPr>
        <a:xfrm>
          <a:off x="792785" y="1610"/>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Project Leader: Christianne Hollier</a:t>
          </a:r>
          <a:endParaRPr lang="en-US" sz="1900" kern="1200" dirty="0"/>
        </a:p>
      </dsp:txBody>
      <dsp:txXfrm>
        <a:off x="792785" y="1610"/>
        <a:ext cx="5836018" cy="686394"/>
      </dsp:txXfrm>
    </dsp:sp>
    <dsp:sp modelId="{89DC0919-9134-4330-94C0-2E9B25BE4B46}">
      <dsp:nvSpPr>
        <dsp:cNvPr id="0" name=""/>
        <dsp:cNvSpPr/>
      </dsp:nvSpPr>
      <dsp:spPr>
        <a:xfrm>
          <a:off x="0" y="859603"/>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CFDAF-EACC-4A03-B0C2-176534C48CD8}">
      <dsp:nvSpPr>
        <dsp:cNvPr id="0" name=""/>
        <dsp:cNvSpPr/>
      </dsp:nvSpPr>
      <dsp:spPr>
        <a:xfrm>
          <a:off x="207634" y="1014042"/>
          <a:ext cx="377516" cy="377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CB956D-5EA2-486B-89C2-35D381EFDC12}">
      <dsp:nvSpPr>
        <dsp:cNvPr id="0" name=""/>
        <dsp:cNvSpPr/>
      </dsp:nvSpPr>
      <dsp:spPr>
        <a:xfrm>
          <a:off x="792785" y="859603"/>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rId5"/>
            </a:rPr>
            <a:t>christianne.hollier@gov.mt</a:t>
          </a:r>
          <a:endParaRPr lang="en-US" sz="1900" kern="1200" dirty="0"/>
        </a:p>
      </dsp:txBody>
      <dsp:txXfrm>
        <a:off x="792785" y="859603"/>
        <a:ext cx="5836018" cy="686394"/>
      </dsp:txXfrm>
    </dsp:sp>
    <dsp:sp modelId="{737E4487-380F-4879-BADC-29E7AC134F61}">
      <dsp:nvSpPr>
        <dsp:cNvPr id="0" name=""/>
        <dsp:cNvSpPr/>
      </dsp:nvSpPr>
      <dsp:spPr>
        <a:xfrm>
          <a:off x="0" y="1717596"/>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15CA9-89F8-40FA-8E3A-E062AB60C3A8}">
      <dsp:nvSpPr>
        <dsp:cNvPr id="0" name=""/>
        <dsp:cNvSpPr/>
      </dsp:nvSpPr>
      <dsp:spPr>
        <a:xfrm>
          <a:off x="207634" y="1872035"/>
          <a:ext cx="377516" cy="377516"/>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8C5A56-C9C8-47CC-9BA3-9397550EA967}">
      <dsp:nvSpPr>
        <dsp:cNvPr id="0" name=""/>
        <dsp:cNvSpPr/>
      </dsp:nvSpPr>
      <dsp:spPr>
        <a:xfrm>
          <a:off x="792785" y="1717596"/>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222 01 302</a:t>
          </a:r>
          <a:endParaRPr lang="en-US" sz="1900" kern="1200" dirty="0"/>
        </a:p>
      </dsp:txBody>
      <dsp:txXfrm>
        <a:off x="792785" y="1717596"/>
        <a:ext cx="5836018" cy="686394"/>
      </dsp:txXfrm>
    </dsp:sp>
    <dsp:sp modelId="{14E4380F-3D19-4CC9-8752-C6EF58985864}">
      <dsp:nvSpPr>
        <dsp:cNvPr id="0" name=""/>
        <dsp:cNvSpPr/>
      </dsp:nvSpPr>
      <dsp:spPr>
        <a:xfrm>
          <a:off x="0" y="2575589"/>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CBE74-9688-46F7-A72C-730A441A4D9E}">
      <dsp:nvSpPr>
        <dsp:cNvPr id="0" name=""/>
        <dsp:cNvSpPr/>
      </dsp:nvSpPr>
      <dsp:spPr>
        <a:xfrm>
          <a:off x="207634" y="2730028"/>
          <a:ext cx="377516" cy="37751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E9B375-83E5-4740-9E86-92D0F4643331}">
      <dsp:nvSpPr>
        <dsp:cNvPr id="0" name=""/>
        <dsp:cNvSpPr/>
      </dsp:nvSpPr>
      <dsp:spPr>
        <a:xfrm>
          <a:off x="792785" y="2575589"/>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Generic Email: </a:t>
          </a:r>
          <a:r>
            <a:rPr lang="en-GB" sz="1900" kern="1200" dirty="0">
              <a:hlinkClick xmlns:r="http://schemas.openxmlformats.org/officeDocument/2006/relationships" r:id="rId10"/>
            </a:rPr>
            <a:t>a2e.jobsplus@gov.mt</a:t>
          </a:r>
          <a:endParaRPr lang="en-US" sz="1900" kern="1200" dirty="0"/>
        </a:p>
      </dsp:txBody>
      <dsp:txXfrm>
        <a:off x="792785" y="2575589"/>
        <a:ext cx="5836018" cy="686394"/>
      </dsp:txXfrm>
    </dsp:sp>
    <dsp:sp modelId="{912BCA04-BE12-4BF9-9141-2AA3EAA663FD}">
      <dsp:nvSpPr>
        <dsp:cNvPr id="0" name=""/>
        <dsp:cNvSpPr/>
      </dsp:nvSpPr>
      <dsp:spPr>
        <a:xfrm>
          <a:off x="0" y="3433582"/>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14DCE2-DA1E-4BFA-A05E-AAFE24DA8E93}">
      <dsp:nvSpPr>
        <dsp:cNvPr id="0" name=""/>
        <dsp:cNvSpPr/>
      </dsp:nvSpPr>
      <dsp:spPr>
        <a:xfrm>
          <a:off x="207634" y="3588021"/>
          <a:ext cx="377516" cy="3775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228BCB-0EA9-45CC-B23F-CAA704FC52FB}">
      <dsp:nvSpPr>
        <dsp:cNvPr id="0" name=""/>
        <dsp:cNvSpPr/>
      </dsp:nvSpPr>
      <dsp:spPr>
        <a:xfrm>
          <a:off x="792785" y="3433582"/>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Generic Phone No: 222 01 399</a:t>
          </a:r>
          <a:endParaRPr lang="en-US" sz="1900" kern="1200" dirty="0"/>
        </a:p>
      </dsp:txBody>
      <dsp:txXfrm>
        <a:off x="792785" y="3433582"/>
        <a:ext cx="5836018" cy="686394"/>
      </dsp:txXfrm>
    </dsp:sp>
    <dsp:sp modelId="{D8217E6D-3F3C-4022-ABD2-9577B1C072E8}">
      <dsp:nvSpPr>
        <dsp:cNvPr id="0" name=""/>
        <dsp:cNvSpPr/>
      </dsp:nvSpPr>
      <dsp:spPr>
        <a:xfrm>
          <a:off x="0" y="4291575"/>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5D97D-56BB-49F4-A42B-7A631B535BF8}">
      <dsp:nvSpPr>
        <dsp:cNvPr id="0" name=""/>
        <dsp:cNvSpPr/>
      </dsp:nvSpPr>
      <dsp:spPr>
        <a:xfrm>
          <a:off x="207634" y="4446014"/>
          <a:ext cx="377516" cy="37751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178309-D085-4A63-ABAC-677A41776B9F}">
      <dsp:nvSpPr>
        <dsp:cNvPr id="0" name=""/>
        <dsp:cNvSpPr/>
      </dsp:nvSpPr>
      <dsp:spPr>
        <a:xfrm>
          <a:off x="792785" y="4291575"/>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www.jobsplus.gov.mt</a:t>
          </a:r>
          <a:endParaRPr lang="en-US" sz="1900" kern="1200" dirty="0"/>
        </a:p>
      </dsp:txBody>
      <dsp:txXfrm>
        <a:off x="792785" y="4291575"/>
        <a:ext cx="5836018" cy="686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0604C-E16F-461E-8C1F-E4071267B981}">
      <dsp:nvSpPr>
        <dsp:cNvPr id="0" name=""/>
        <dsp:cNvSpPr/>
      </dsp:nvSpPr>
      <dsp:spPr>
        <a:xfrm>
          <a:off x="0" y="1610"/>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86975-C147-4682-9E95-6795A2A8002A}">
      <dsp:nvSpPr>
        <dsp:cNvPr id="0" name=""/>
        <dsp:cNvSpPr/>
      </dsp:nvSpPr>
      <dsp:spPr>
        <a:xfrm>
          <a:off x="207634" y="156049"/>
          <a:ext cx="377516" cy="37751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9901B4-F037-46D3-842C-0F29208EC209}">
      <dsp:nvSpPr>
        <dsp:cNvPr id="0" name=""/>
        <dsp:cNvSpPr/>
      </dsp:nvSpPr>
      <dsp:spPr>
        <a:xfrm>
          <a:off x="792785" y="1610"/>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Project Leader: Marthanne Castillo</a:t>
          </a:r>
          <a:endParaRPr lang="en-US" sz="1900" kern="1200" dirty="0"/>
        </a:p>
      </dsp:txBody>
      <dsp:txXfrm>
        <a:off x="792785" y="1610"/>
        <a:ext cx="5836018" cy="686394"/>
      </dsp:txXfrm>
    </dsp:sp>
    <dsp:sp modelId="{89DC0919-9134-4330-94C0-2E9B25BE4B46}">
      <dsp:nvSpPr>
        <dsp:cNvPr id="0" name=""/>
        <dsp:cNvSpPr/>
      </dsp:nvSpPr>
      <dsp:spPr>
        <a:xfrm>
          <a:off x="0" y="859603"/>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CFDAF-EACC-4A03-B0C2-176534C48CD8}">
      <dsp:nvSpPr>
        <dsp:cNvPr id="0" name=""/>
        <dsp:cNvSpPr/>
      </dsp:nvSpPr>
      <dsp:spPr>
        <a:xfrm>
          <a:off x="207634" y="1014042"/>
          <a:ext cx="377516" cy="3775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CB956D-5EA2-486B-89C2-35D381EFDC12}">
      <dsp:nvSpPr>
        <dsp:cNvPr id="0" name=""/>
        <dsp:cNvSpPr/>
      </dsp:nvSpPr>
      <dsp:spPr>
        <a:xfrm>
          <a:off x="792785" y="859603"/>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hlinkClick xmlns:r="http://schemas.openxmlformats.org/officeDocument/2006/relationships" r:id="rId5"/>
            </a:rPr>
            <a:t>marthanne.castillo@gov.mt</a:t>
          </a:r>
          <a:endParaRPr lang="en-US" sz="1900" kern="1200" dirty="0"/>
        </a:p>
      </dsp:txBody>
      <dsp:txXfrm>
        <a:off x="792785" y="859603"/>
        <a:ext cx="5836018" cy="686394"/>
      </dsp:txXfrm>
    </dsp:sp>
    <dsp:sp modelId="{737E4487-380F-4879-BADC-29E7AC134F61}">
      <dsp:nvSpPr>
        <dsp:cNvPr id="0" name=""/>
        <dsp:cNvSpPr/>
      </dsp:nvSpPr>
      <dsp:spPr>
        <a:xfrm>
          <a:off x="0" y="1717596"/>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615CA9-89F8-40FA-8E3A-E062AB60C3A8}">
      <dsp:nvSpPr>
        <dsp:cNvPr id="0" name=""/>
        <dsp:cNvSpPr/>
      </dsp:nvSpPr>
      <dsp:spPr>
        <a:xfrm>
          <a:off x="207634" y="1872035"/>
          <a:ext cx="377516" cy="377516"/>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08C5A56-C9C8-47CC-9BA3-9397550EA967}">
      <dsp:nvSpPr>
        <dsp:cNvPr id="0" name=""/>
        <dsp:cNvSpPr/>
      </dsp:nvSpPr>
      <dsp:spPr>
        <a:xfrm>
          <a:off x="792785" y="1717596"/>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222 01 305</a:t>
          </a:r>
          <a:endParaRPr lang="en-US" sz="1900" kern="1200" dirty="0"/>
        </a:p>
      </dsp:txBody>
      <dsp:txXfrm>
        <a:off x="792785" y="1717596"/>
        <a:ext cx="5836018" cy="686394"/>
      </dsp:txXfrm>
    </dsp:sp>
    <dsp:sp modelId="{14E4380F-3D19-4CC9-8752-C6EF58985864}">
      <dsp:nvSpPr>
        <dsp:cNvPr id="0" name=""/>
        <dsp:cNvSpPr/>
      </dsp:nvSpPr>
      <dsp:spPr>
        <a:xfrm>
          <a:off x="0" y="2575589"/>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CBE74-9688-46F7-A72C-730A441A4D9E}">
      <dsp:nvSpPr>
        <dsp:cNvPr id="0" name=""/>
        <dsp:cNvSpPr/>
      </dsp:nvSpPr>
      <dsp:spPr>
        <a:xfrm>
          <a:off x="207634" y="2730028"/>
          <a:ext cx="377516" cy="37751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E9B375-83E5-4740-9E86-92D0F4643331}">
      <dsp:nvSpPr>
        <dsp:cNvPr id="0" name=""/>
        <dsp:cNvSpPr/>
      </dsp:nvSpPr>
      <dsp:spPr>
        <a:xfrm>
          <a:off x="792785" y="2575589"/>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Generic Email: </a:t>
          </a:r>
          <a:r>
            <a:rPr lang="en-GB" sz="1900" kern="1200" dirty="0">
              <a:hlinkClick xmlns:r="http://schemas.openxmlformats.org/officeDocument/2006/relationships" r:id="rId10"/>
            </a:rPr>
            <a:t>iis.jobsplus@gov.mt</a:t>
          </a:r>
          <a:endParaRPr lang="en-US" sz="1900" kern="1200" dirty="0"/>
        </a:p>
      </dsp:txBody>
      <dsp:txXfrm>
        <a:off x="792785" y="2575589"/>
        <a:ext cx="5836018" cy="686394"/>
      </dsp:txXfrm>
    </dsp:sp>
    <dsp:sp modelId="{912BCA04-BE12-4BF9-9141-2AA3EAA663FD}">
      <dsp:nvSpPr>
        <dsp:cNvPr id="0" name=""/>
        <dsp:cNvSpPr/>
      </dsp:nvSpPr>
      <dsp:spPr>
        <a:xfrm>
          <a:off x="0" y="3433582"/>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14DCE2-DA1E-4BFA-A05E-AAFE24DA8E93}">
      <dsp:nvSpPr>
        <dsp:cNvPr id="0" name=""/>
        <dsp:cNvSpPr/>
      </dsp:nvSpPr>
      <dsp:spPr>
        <a:xfrm>
          <a:off x="207634" y="3588021"/>
          <a:ext cx="377516" cy="3775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228BCB-0EA9-45CC-B23F-CAA704FC52FB}">
      <dsp:nvSpPr>
        <dsp:cNvPr id="0" name=""/>
        <dsp:cNvSpPr/>
      </dsp:nvSpPr>
      <dsp:spPr>
        <a:xfrm>
          <a:off x="792785" y="3433582"/>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Generic Phone No: 222 01 300</a:t>
          </a:r>
          <a:endParaRPr lang="en-US" sz="1900" kern="1200" dirty="0"/>
        </a:p>
      </dsp:txBody>
      <dsp:txXfrm>
        <a:off x="792785" y="3433582"/>
        <a:ext cx="5836018" cy="686394"/>
      </dsp:txXfrm>
    </dsp:sp>
    <dsp:sp modelId="{D8217E6D-3F3C-4022-ABD2-9577B1C072E8}">
      <dsp:nvSpPr>
        <dsp:cNvPr id="0" name=""/>
        <dsp:cNvSpPr/>
      </dsp:nvSpPr>
      <dsp:spPr>
        <a:xfrm>
          <a:off x="0" y="4291575"/>
          <a:ext cx="6628804" cy="6863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5D97D-56BB-49F4-A42B-7A631B535BF8}">
      <dsp:nvSpPr>
        <dsp:cNvPr id="0" name=""/>
        <dsp:cNvSpPr/>
      </dsp:nvSpPr>
      <dsp:spPr>
        <a:xfrm>
          <a:off x="207634" y="4446014"/>
          <a:ext cx="377516" cy="377516"/>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178309-D085-4A63-ABAC-677A41776B9F}">
      <dsp:nvSpPr>
        <dsp:cNvPr id="0" name=""/>
        <dsp:cNvSpPr/>
      </dsp:nvSpPr>
      <dsp:spPr>
        <a:xfrm>
          <a:off x="792785" y="4291575"/>
          <a:ext cx="5836018" cy="686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3" tIns="72643" rIns="72643" bIns="72643" numCol="1" spcCol="1270" anchor="ctr" anchorCtr="0">
          <a:noAutofit/>
        </a:bodyPr>
        <a:lstStyle/>
        <a:p>
          <a:pPr marL="0" lvl="0" indent="0" algn="l" defTabSz="844550">
            <a:lnSpc>
              <a:spcPct val="90000"/>
            </a:lnSpc>
            <a:spcBef>
              <a:spcPct val="0"/>
            </a:spcBef>
            <a:spcAft>
              <a:spcPct val="35000"/>
            </a:spcAft>
            <a:buNone/>
          </a:pPr>
          <a:r>
            <a:rPr lang="en-GB" sz="1900" kern="1200" dirty="0"/>
            <a:t>www.jobsplus.gov.mt</a:t>
          </a:r>
          <a:endParaRPr lang="en-US" sz="1900" kern="1200" dirty="0"/>
        </a:p>
      </dsp:txBody>
      <dsp:txXfrm>
        <a:off x="792785" y="4291575"/>
        <a:ext cx="5836018" cy="686394"/>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DCDF-7E64-4B58-9947-6DDD8AE51E31}" type="datetimeFigureOut">
              <a:rPr lang="en-GB" smtClean="0"/>
              <a:t>03/05/2021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EE30D-878E-462D-8A53-51FDB0BEE3C9}" type="slidenum">
              <a:rPr lang="en-GB" smtClean="0"/>
              <a:t>‹#›</a:t>
            </a:fld>
            <a:endParaRPr lang="en-GB" dirty="0"/>
          </a:p>
        </p:txBody>
      </p:sp>
    </p:spTree>
    <p:extLst>
      <p:ext uri="{BB962C8B-B14F-4D97-AF65-F5344CB8AC3E}">
        <p14:creationId xmlns:p14="http://schemas.microsoft.com/office/powerpoint/2010/main" val="3225528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a2e.jobsplus@gov.m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EE30D-878E-462D-8A53-51FDB0BEE3C9}" type="slidenum">
              <a:rPr lang="en-GB" smtClean="0"/>
              <a:t>1</a:t>
            </a:fld>
            <a:endParaRPr lang="en-GB" dirty="0"/>
          </a:p>
        </p:txBody>
      </p:sp>
    </p:spTree>
    <p:extLst>
      <p:ext uri="{BB962C8B-B14F-4D97-AF65-F5344CB8AC3E}">
        <p14:creationId xmlns:p14="http://schemas.microsoft.com/office/powerpoint/2010/main" val="301030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Due to COVID scenarios the Application and the request for reimbursement should be submitted thru email.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Grant Agreement is also being signed remotely. </a:t>
            </a:r>
          </a:p>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15</a:t>
            </a:fld>
            <a:endParaRPr lang="en-US" dirty="0"/>
          </a:p>
        </p:txBody>
      </p:sp>
    </p:spTree>
    <p:extLst>
      <p:ext uri="{BB962C8B-B14F-4D97-AF65-F5344CB8AC3E}">
        <p14:creationId xmlns:p14="http://schemas.microsoft.com/office/powerpoint/2010/main" val="3056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Prospective applicants should submit soft copy of the application  via email to </a:t>
            </a:r>
            <a:r>
              <a:rPr lang="en-GB" sz="1200" b="1" u="sng" kern="1200" dirty="0">
                <a:solidFill>
                  <a:schemeClr val="tx1"/>
                </a:solidFill>
                <a:effectLst/>
                <a:latin typeface="+mn-lt"/>
                <a:ea typeface="+mn-ea"/>
                <a:cs typeface="+mn-cs"/>
                <a:hlinkClick r:id="rId3"/>
              </a:rPr>
              <a:t>a2e.jobsplus@gov.mt</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Contact Details: Telephone: 22201302 - Generic email: </a:t>
            </a:r>
            <a:r>
              <a:rPr lang="en-GB" sz="1200" u="sng" kern="1200" dirty="0">
                <a:solidFill>
                  <a:schemeClr val="tx1"/>
                </a:solidFill>
                <a:effectLst/>
                <a:latin typeface="+mn-lt"/>
                <a:ea typeface="+mn-ea"/>
                <a:cs typeface="+mn-cs"/>
                <a:hlinkClick r:id="rId3"/>
              </a:rPr>
              <a:t>a2e.jobsplus@gov.mt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16</a:t>
            </a:fld>
            <a:endParaRPr lang="en-US" dirty="0"/>
          </a:p>
        </p:txBody>
      </p:sp>
    </p:spTree>
    <p:extLst>
      <p:ext uri="{BB962C8B-B14F-4D97-AF65-F5344CB8AC3E}">
        <p14:creationId xmlns:p14="http://schemas.microsoft.com/office/powerpoint/2010/main" val="2242847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feel free to send requests and also recommendations and suggestions for the future. </a:t>
            </a:r>
          </a:p>
          <a:p>
            <a:endParaRPr lang="en-US" dirty="0"/>
          </a:p>
          <a:p>
            <a:r>
              <a:rPr lang="en-US" dirty="0"/>
              <a:t>Jobsplus is already working on the new Aid Schemes to be financed thru the new Programming Period 2021-2027. Although the final financial package is still unknow we are working closely with the Ministry for Foreign and European Affairs to secure EU Funds for employers.   Any suggestions and recommendations are welcome. You can share them on the generic emails shown in this presentation. </a:t>
            </a:r>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17</a:t>
            </a:fld>
            <a:endParaRPr lang="en-US" dirty="0"/>
          </a:p>
        </p:txBody>
      </p:sp>
    </p:spTree>
    <p:extLst>
      <p:ext uri="{BB962C8B-B14F-4D97-AF65-F5344CB8AC3E}">
        <p14:creationId xmlns:p14="http://schemas.microsoft.com/office/powerpoint/2010/main" val="53890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18</a:t>
            </a:fld>
            <a:endParaRPr lang="en-US" dirty="0"/>
          </a:p>
        </p:txBody>
      </p:sp>
    </p:spTree>
    <p:extLst>
      <p:ext uri="{BB962C8B-B14F-4D97-AF65-F5344CB8AC3E}">
        <p14:creationId xmlns:p14="http://schemas.microsoft.com/office/powerpoint/2010/main" val="1775828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19</a:t>
            </a:fld>
            <a:endParaRPr lang="en-US" dirty="0"/>
          </a:p>
        </p:txBody>
      </p:sp>
    </p:spTree>
    <p:extLst>
      <p:ext uri="{BB962C8B-B14F-4D97-AF65-F5344CB8AC3E}">
        <p14:creationId xmlns:p14="http://schemas.microsoft.com/office/powerpoint/2010/main" val="219010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29</a:t>
            </a:r>
            <a:r>
              <a:rPr lang="en-US" baseline="30000" dirty="0"/>
              <a:t>th</a:t>
            </a:r>
            <a:r>
              <a:rPr lang="en-US" dirty="0"/>
              <a:t> March 2017 Jobsplus launched the IIS scheme to encourage employers to train their staff to enhance their skills.  Since then hundreds of employers and thousand of trainees participated in this European Funded Scheme.  Today we would like to announce some changes which were lately introduced following the necessary approval of the Managing Authority and the European Commission. </a:t>
            </a:r>
            <a:endParaRPr lang="en-GB" dirty="0"/>
          </a:p>
        </p:txBody>
      </p:sp>
      <p:sp>
        <p:nvSpPr>
          <p:cNvPr id="4" name="Slide Number Placeholder 3"/>
          <p:cNvSpPr>
            <a:spLocks noGrp="1"/>
          </p:cNvSpPr>
          <p:nvPr>
            <p:ph type="sldNum" sz="quarter" idx="10"/>
          </p:nvPr>
        </p:nvSpPr>
        <p:spPr/>
        <p:txBody>
          <a:bodyPr/>
          <a:lstStyle/>
          <a:p>
            <a:fld id="{12E7581F-B3B2-834A-B028-0942940A1531}" type="slidenum">
              <a:rPr lang="en-US" smtClean="0"/>
              <a:pPr/>
              <a:t>20</a:t>
            </a:fld>
            <a:endParaRPr lang="en-US" dirty="0"/>
          </a:p>
        </p:txBody>
      </p:sp>
    </p:spTree>
    <p:extLst>
      <p:ext uri="{BB962C8B-B14F-4D97-AF65-F5344CB8AC3E}">
        <p14:creationId xmlns:p14="http://schemas.microsoft.com/office/powerpoint/2010/main" val="1810212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simplify the payment process and based on past Experience a standard scale of Unit Cost was introduced.</a:t>
            </a:r>
          </a:p>
          <a:p>
            <a:endParaRPr lang="en-US" dirty="0"/>
          </a:p>
          <a:p>
            <a:r>
              <a:rPr lang="en-US" dirty="0"/>
              <a:t>Such rate of €25.85 (established following a study performed by Jobsplus and NCFHE now MFHEA) will be paid to the applicant/beneficiary for each trainee trainees for a maximum of 15 trainees.  </a:t>
            </a:r>
          </a:p>
          <a:p>
            <a:endParaRPr lang="en-US" dirty="0"/>
          </a:p>
          <a:p>
            <a:r>
              <a:rPr lang="en-US" dirty="0"/>
              <a:t>It should be noted that such capping of 15 trainees is not applicable to travel costs. </a:t>
            </a:r>
          </a:p>
          <a:p>
            <a:endParaRPr lang="en-US" dirty="0"/>
          </a:p>
          <a:p>
            <a:r>
              <a:rPr lang="en-US" dirty="0"/>
              <a:t>Hence Jobsplus will be paying the  travel and accommodation costs for all staff travelling abroad, even beyond 15 trainees .</a:t>
            </a:r>
          </a:p>
          <a:p>
            <a:endParaRPr lang="en-US" dirty="0"/>
          </a:p>
          <a:p>
            <a:r>
              <a:rPr lang="en-US" dirty="0"/>
              <a:t>In case of travel we pay the flights – using Erasmus + Commission rates. </a:t>
            </a:r>
          </a:p>
          <a:p>
            <a:endParaRPr lang="en-US" dirty="0"/>
          </a:p>
          <a:p>
            <a:r>
              <a:rPr lang="en-GB" dirty="0"/>
              <a:t>Maximum of 25 hours per trainee for non-accredited training. If training is accredited by the </a:t>
            </a:r>
            <a:r>
              <a:rPr lang="en-GB" sz="1200" kern="1200" dirty="0">
                <a:solidFill>
                  <a:schemeClr val="tx1"/>
                </a:solidFill>
                <a:effectLst/>
                <a:latin typeface="+mn-lt"/>
                <a:ea typeface="+mn-ea"/>
                <a:cs typeface="+mn-cs"/>
              </a:rPr>
              <a:t>MFHEA (Malta Further and Higher Education Authority)</a:t>
            </a:r>
            <a:r>
              <a:rPr lang="en-GB" dirty="0"/>
              <a:t>, ITS (Institute of Tourism Studies), UOM (University of Malta) and MCAST (Malta College of Arts, Science &amp; Technology) the capping of 25 hours will not be applied in cases where the contact hours exceed 25 hours.</a:t>
            </a:r>
          </a:p>
          <a:p>
            <a:endParaRPr lang="en-GB" dirty="0"/>
          </a:p>
          <a:p>
            <a:r>
              <a:rPr lang="en-GB" dirty="0"/>
              <a:t>In the case of Distance Learning or e-Learning, reimbursement will be calculated on the number of hours indicated by the training service provider using the Standard Scale of Unit cost up to a maximum of 25 hours for nonaccredited training. In the case of accredited training, the reimbursement will be based on the number of hours indicated by the MFHEA or the training service provider in the case of self-accredited institutions. </a:t>
            </a:r>
          </a:p>
        </p:txBody>
      </p:sp>
      <p:sp>
        <p:nvSpPr>
          <p:cNvPr id="4" name="Slide Number Placeholder 3"/>
          <p:cNvSpPr>
            <a:spLocks noGrp="1"/>
          </p:cNvSpPr>
          <p:nvPr>
            <p:ph type="sldNum" sz="quarter" idx="10"/>
          </p:nvPr>
        </p:nvSpPr>
        <p:spPr/>
        <p:txBody>
          <a:bodyPr/>
          <a:lstStyle/>
          <a:p>
            <a:fld id="{12E7581F-B3B2-834A-B028-0942940A1531}" type="slidenum">
              <a:rPr lang="en-US" smtClean="0"/>
              <a:pPr/>
              <a:t>21</a:t>
            </a:fld>
            <a:endParaRPr lang="en-US" dirty="0"/>
          </a:p>
        </p:txBody>
      </p:sp>
    </p:spTree>
    <p:extLst>
      <p:ext uri="{BB962C8B-B14F-4D97-AF65-F5344CB8AC3E}">
        <p14:creationId xmlns:p14="http://schemas.microsoft.com/office/powerpoint/2010/main" val="3437078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Jobsplus also pays for the Trainees’ Personnel Costs for the hours during which the trainees participate in the training. </a:t>
            </a:r>
          </a:p>
          <a:p>
            <a:endParaRPr lang="en-GB" dirty="0"/>
          </a:p>
          <a:p>
            <a:r>
              <a:rPr lang="en-GB" dirty="0"/>
              <a:t>5.20 will be paid for each trainee per hour for external training.</a:t>
            </a:r>
          </a:p>
          <a:p>
            <a:endParaRPr lang="en-GB" dirty="0"/>
          </a:p>
          <a:p>
            <a:r>
              <a:rPr lang="en-GB" dirty="0"/>
              <a:t>In the case of Distance Learning or e-Learning, reimbursement for Personnel Costs will be calculated on the number of training hours if such training is conducted during normal working hours. </a:t>
            </a:r>
          </a:p>
          <a:p>
            <a:endParaRPr lang="en-GB" dirty="0"/>
          </a:p>
          <a:p>
            <a:r>
              <a:rPr lang="en-GB" dirty="0"/>
              <a:t>No more than 8 hours per day to a maximum of 40 hours a week can be reimbursed. </a:t>
            </a:r>
          </a:p>
        </p:txBody>
      </p:sp>
      <p:sp>
        <p:nvSpPr>
          <p:cNvPr id="4" name="Slide Number Placeholder 3"/>
          <p:cNvSpPr>
            <a:spLocks noGrp="1"/>
          </p:cNvSpPr>
          <p:nvPr>
            <p:ph type="sldNum" sz="quarter" idx="10"/>
          </p:nvPr>
        </p:nvSpPr>
        <p:spPr/>
        <p:txBody>
          <a:bodyPr/>
          <a:lstStyle/>
          <a:p>
            <a:fld id="{12E7581F-B3B2-834A-B028-0942940A1531}" type="slidenum">
              <a:rPr lang="en-US" smtClean="0"/>
              <a:pPr/>
              <a:t>22</a:t>
            </a:fld>
            <a:endParaRPr lang="en-US" dirty="0"/>
          </a:p>
        </p:txBody>
      </p:sp>
    </p:spTree>
    <p:extLst>
      <p:ext uri="{BB962C8B-B14F-4D97-AF65-F5344CB8AC3E}">
        <p14:creationId xmlns:p14="http://schemas.microsoft.com/office/powerpoint/2010/main" val="21887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from last week employers can also claim wage cost for on line – distance learning training. </a:t>
            </a:r>
          </a:p>
          <a:p>
            <a:endParaRPr lang="en-US" dirty="0"/>
          </a:p>
          <a:p>
            <a:r>
              <a:rPr lang="en-US" dirty="0"/>
              <a:t>This is a new possibility. </a:t>
            </a:r>
          </a:p>
          <a:p>
            <a:endParaRPr lang="en-US" dirty="0"/>
          </a:p>
          <a:p>
            <a:r>
              <a:rPr lang="en-US" dirty="0"/>
              <a:t>The provision of the online platform and screen shots would be required. </a:t>
            </a:r>
          </a:p>
          <a:p>
            <a:endParaRPr lang="en-US" dirty="0"/>
          </a:p>
          <a:p>
            <a:r>
              <a:rPr lang="en-US" dirty="0"/>
              <a:t>A dedicated form is also available on our website</a:t>
            </a:r>
            <a:endParaRPr lang="en-GB" dirty="0"/>
          </a:p>
        </p:txBody>
      </p:sp>
      <p:sp>
        <p:nvSpPr>
          <p:cNvPr id="4" name="Slide Number Placeholder 3"/>
          <p:cNvSpPr>
            <a:spLocks noGrp="1"/>
          </p:cNvSpPr>
          <p:nvPr>
            <p:ph type="sldNum" sz="quarter" idx="10"/>
          </p:nvPr>
        </p:nvSpPr>
        <p:spPr/>
        <p:txBody>
          <a:bodyPr/>
          <a:lstStyle/>
          <a:p>
            <a:fld id="{12E7581F-B3B2-834A-B028-0942940A1531}" type="slidenum">
              <a:rPr lang="en-US" smtClean="0"/>
              <a:pPr/>
              <a:t>23</a:t>
            </a:fld>
            <a:endParaRPr lang="en-US" dirty="0"/>
          </a:p>
        </p:txBody>
      </p:sp>
    </p:spTree>
    <p:extLst>
      <p:ext uri="{BB962C8B-B14F-4D97-AF65-F5344CB8AC3E}">
        <p14:creationId xmlns:p14="http://schemas.microsoft.com/office/powerpoint/2010/main" val="3104553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EE30D-878E-462D-8A53-51FDB0BEE3C9}" type="slidenum">
              <a:rPr lang="en-GB" smtClean="0"/>
              <a:t>2</a:t>
            </a:fld>
            <a:endParaRPr lang="en-GB" dirty="0"/>
          </a:p>
        </p:txBody>
      </p:sp>
    </p:spTree>
    <p:extLst>
      <p:ext uri="{BB962C8B-B14F-4D97-AF65-F5344CB8AC3E}">
        <p14:creationId xmlns:p14="http://schemas.microsoft.com/office/powerpoint/2010/main" val="188195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44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905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8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Jobsplus will do its utmost to reduce the approval process. We will be working on a platform to trace and monitor the application. This facility will be given also to employers.  </a:t>
            </a:r>
          </a:p>
          <a:p>
            <a:endParaRPr lang="en-US" dirty="0"/>
          </a:p>
          <a:p>
            <a:r>
              <a:rPr lang="en-GB" dirty="0"/>
              <a:t>Applications will be processed on a first come first served basis. </a:t>
            </a:r>
          </a:p>
          <a:p>
            <a:endParaRPr lang="en-GB" dirty="0"/>
          </a:p>
          <a:p>
            <a:r>
              <a:rPr lang="en-GB" dirty="0"/>
              <a:t>Preferably complete applications must be received by the Investing in Skills Unit at least twenty-one calendar days before the start date of training but not later than seven (7) calendar days before the start of the training. </a:t>
            </a:r>
          </a:p>
          <a:p>
            <a:endParaRPr lang="en-GB" dirty="0"/>
          </a:p>
          <a:p>
            <a:r>
              <a:rPr lang="en-GB" dirty="0"/>
              <a:t>Applications submitted in less than seven (7) calendar days before the start of the training will not be approved. </a:t>
            </a:r>
          </a:p>
          <a:p>
            <a:endParaRPr lang="en-GB" dirty="0"/>
          </a:p>
          <a:p>
            <a:r>
              <a:rPr lang="en-GB" dirty="0"/>
              <a:t>In line with Article 65 (6) of Regulation (EU) 1303/2013 training can be considered eligible only if it starts after an application has been submitted to Jobsplus and an acknowledgement is issued. </a:t>
            </a:r>
          </a:p>
          <a:p>
            <a:endParaRPr lang="en-GB" dirty="0"/>
          </a:p>
          <a:p>
            <a:r>
              <a:rPr lang="en-GB" dirty="0"/>
              <a:t>Employers can initiate the training at their own risk prior to formal approval by Jobsplus. Jobsplus will not be held responsible for any losses sustained by the applicant should the application be found ineligible. </a:t>
            </a:r>
          </a:p>
        </p:txBody>
      </p:sp>
      <p:sp>
        <p:nvSpPr>
          <p:cNvPr id="4" name="Slide Number Placeholder 3"/>
          <p:cNvSpPr>
            <a:spLocks noGrp="1"/>
          </p:cNvSpPr>
          <p:nvPr>
            <p:ph type="sldNum" sz="quarter" idx="10"/>
          </p:nvPr>
        </p:nvSpPr>
        <p:spPr/>
        <p:txBody>
          <a:bodyPr/>
          <a:lstStyle/>
          <a:p>
            <a:fld id="{12E7581F-B3B2-834A-B028-0942940A1531}" type="slidenum">
              <a:rPr lang="en-US" smtClean="0"/>
              <a:pPr/>
              <a:t>28</a:t>
            </a:fld>
            <a:endParaRPr lang="en-US" dirty="0"/>
          </a:p>
        </p:txBody>
      </p:sp>
    </p:spTree>
    <p:extLst>
      <p:ext uri="{BB962C8B-B14F-4D97-AF65-F5344CB8AC3E}">
        <p14:creationId xmlns:p14="http://schemas.microsoft.com/office/powerpoint/2010/main" val="327559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7581F-B3B2-834A-B028-0942940A1531}" type="slidenum">
              <a:rPr lang="en-US" smtClean="0"/>
              <a:pPr/>
              <a:t>30</a:t>
            </a:fld>
            <a:endParaRPr lang="en-US" dirty="0"/>
          </a:p>
        </p:txBody>
      </p:sp>
    </p:spTree>
    <p:extLst>
      <p:ext uri="{BB962C8B-B14F-4D97-AF65-F5344CB8AC3E}">
        <p14:creationId xmlns:p14="http://schemas.microsoft.com/office/powerpoint/2010/main" val="2262193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7581F-B3B2-834A-B028-0942940A1531}" type="slidenum">
              <a:rPr lang="en-US" smtClean="0"/>
              <a:pPr/>
              <a:t>31</a:t>
            </a:fld>
            <a:endParaRPr lang="en-US" dirty="0"/>
          </a:p>
        </p:txBody>
      </p:sp>
    </p:spTree>
    <p:extLst>
      <p:ext uri="{BB962C8B-B14F-4D97-AF65-F5344CB8AC3E}">
        <p14:creationId xmlns:p14="http://schemas.microsoft.com/office/powerpoint/2010/main" val="1768914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of on line learning training we need the link to the training session.  Screen shots will also be required. </a:t>
            </a:r>
          </a:p>
          <a:p>
            <a:endParaRPr lang="en-US" dirty="0"/>
          </a:p>
          <a:p>
            <a:r>
              <a:rPr lang="en-GB" dirty="0"/>
              <a:t>Attendance Sheets (Template B) for Online/Distance Learning. In the case of online learning, screen shots of the ongoing training sessions are to be presented together with declaration/endorsement of legal representative and trainer including grant number, title of training, date, times and participants details. l) Periodical screenshot of participants attending training. Such screenshot.</a:t>
            </a:r>
          </a:p>
          <a:p>
            <a:endParaRPr lang="en-GB" dirty="0"/>
          </a:p>
          <a:p>
            <a:r>
              <a:rPr lang="en-GB" dirty="0"/>
              <a:t>Its must be in line with the training schedule submitted prior commencement of training.</a:t>
            </a:r>
          </a:p>
          <a:p>
            <a:endParaRPr lang="en-GB" dirty="0"/>
          </a:p>
          <a:p>
            <a:r>
              <a:rPr lang="en-GB" dirty="0"/>
              <a:t>FAQs will be available and can be circulated after the session. </a:t>
            </a:r>
          </a:p>
        </p:txBody>
      </p:sp>
      <p:sp>
        <p:nvSpPr>
          <p:cNvPr id="4" name="Slide Number Placeholder 3"/>
          <p:cNvSpPr>
            <a:spLocks noGrp="1"/>
          </p:cNvSpPr>
          <p:nvPr>
            <p:ph type="sldNum" sz="quarter" idx="10"/>
          </p:nvPr>
        </p:nvSpPr>
        <p:spPr/>
        <p:txBody>
          <a:bodyPr/>
          <a:lstStyle/>
          <a:p>
            <a:fld id="{12E7581F-B3B2-834A-B028-0942940A1531}" type="slidenum">
              <a:rPr lang="en-US" smtClean="0"/>
              <a:pPr/>
              <a:t>32</a:t>
            </a:fld>
            <a:endParaRPr lang="en-US" dirty="0"/>
          </a:p>
        </p:txBody>
      </p:sp>
    </p:spTree>
    <p:extLst>
      <p:ext uri="{BB962C8B-B14F-4D97-AF65-F5344CB8AC3E}">
        <p14:creationId xmlns:p14="http://schemas.microsoft.com/office/powerpoint/2010/main" val="4275863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training, and as part of the reimbursement process the training provider needs to confirm attendance and endorse each session – co signed by the employer legal representative. </a:t>
            </a:r>
            <a:endParaRPr lang="en-GB" dirty="0"/>
          </a:p>
        </p:txBody>
      </p:sp>
      <p:sp>
        <p:nvSpPr>
          <p:cNvPr id="4" name="Slide Number Placeholder 3"/>
          <p:cNvSpPr>
            <a:spLocks noGrp="1"/>
          </p:cNvSpPr>
          <p:nvPr>
            <p:ph type="sldNum" sz="quarter" idx="10"/>
          </p:nvPr>
        </p:nvSpPr>
        <p:spPr/>
        <p:txBody>
          <a:bodyPr/>
          <a:lstStyle/>
          <a:p>
            <a:fld id="{12E7581F-B3B2-834A-B028-0942940A1531}" type="slidenum">
              <a:rPr lang="en-US" smtClean="0"/>
              <a:pPr/>
              <a:t>33</a:t>
            </a:fld>
            <a:endParaRPr lang="en-US" dirty="0"/>
          </a:p>
        </p:txBody>
      </p:sp>
    </p:spTree>
    <p:extLst>
      <p:ext uri="{BB962C8B-B14F-4D97-AF65-F5344CB8AC3E}">
        <p14:creationId xmlns:p14="http://schemas.microsoft.com/office/powerpoint/2010/main" val="14046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E7581F-B3B2-834A-B028-0942940A1531}" type="slidenum">
              <a:rPr lang="en-US" smtClean="0"/>
              <a:pPr/>
              <a:t>34</a:t>
            </a:fld>
            <a:endParaRPr lang="en-US" dirty="0"/>
          </a:p>
        </p:txBody>
      </p:sp>
    </p:spTree>
    <p:extLst>
      <p:ext uri="{BB962C8B-B14F-4D97-AF65-F5344CB8AC3E}">
        <p14:creationId xmlns:p14="http://schemas.microsoft.com/office/powerpoint/2010/main" val="321952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Access to Employment (A2E) Scheme provides wage subsidy to enterprises in Malta and Gozo.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Scheme is demand driven and grants will be awarded on a first-come first-served basis. The total available budget for the A2E is €12 million.</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employers are eligible whilst various client groups may be engaged (Locals and European Citizens).  Asylum Seekers and TCNs are not eligible.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4</a:t>
            </a:fld>
            <a:endParaRPr lang="en-US" dirty="0"/>
          </a:p>
        </p:txBody>
      </p:sp>
    </p:spTree>
    <p:extLst>
      <p:ext uri="{BB962C8B-B14F-4D97-AF65-F5344CB8AC3E}">
        <p14:creationId xmlns:p14="http://schemas.microsoft.com/office/powerpoint/2010/main" val="1832198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our contacts. Please feel free to contact us. We will do out utmost to reply in the shortest time possible. </a:t>
            </a:r>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35</a:t>
            </a:fld>
            <a:endParaRPr lang="en-US" dirty="0"/>
          </a:p>
        </p:txBody>
      </p:sp>
    </p:spTree>
    <p:extLst>
      <p:ext uri="{BB962C8B-B14F-4D97-AF65-F5344CB8AC3E}">
        <p14:creationId xmlns:p14="http://schemas.microsoft.com/office/powerpoint/2010/main" val="3101488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36</a:t>
            </a:fld>
            <a:endParaRPr lang="en-US" dirty="0"/>
          </a:p>
        </p:txBody>
      </p:sp>
    </p:spTree>
    <p:extLst>
      <p:ext uri="{BB962C8B-B14F-4D97-AF65-F5344CB8AC3E}">
        <p14:creationId xmlns:p14="http://schemas.microsoft.com/office/powerpoint/2010/main" val="2322886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EE30D-878E-462D-8A53-51FDB0BEE3C9}" type="slidenum">
              <a:rPr lang="en-GB" smtClean="0"/>
              <a:t>5</a:t>
            </a:fld>
            <a:endParaRPr lang="en-GB" dirty="0"/>
          </a:p>
        </p:txBody>
      </p:sp>
    </p:spTree>
    <p:extLst>
      <p:ext uri="{BB962C8B-B14F-4D97-AF65-F5344CB8AC3E}">
        <p14:creationId xmlns:p14="http://schemas.microsoft.com/office/powerpoint/2010/main" val="402190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Asylum Seekers and TCNs are not eligible. Also British who come after the 1</a:t>
            </a:r>
            <a:r>
              <a:rPr lang="en-GB" sz="1200" kern="1200" baseline="30000" dirty="0">
                <a:solidFill>
                  <a:schemeClr val="tx1"/>
                </a:solidFill>
                <a:effectLst/>
                <a:latin typeface="+mn-lt"/>
                <a:ea typeface="+mn-ea"/>
                <a:cs typeface="+mn-cs"/>
              </a:rPr>
              <a:t>st</a:t>
            </a:r>
            <a:r>
              <a:rPr lang="en-GB" sz="1200" kern="1200" baseline="0" dirty="0">
                <a:solidFill>
                  <a:schemeClr val="tx1"/>
                </a:solidFill>
                <a:effectLst/>
                <a:latin typeface="+mn-lt"/>
                <a:ea typeface="+mn-ea"/>
                <a:cs typeface="+mn-cs"/>
              </a:rPr>
              <a:t> January 2021 will not be eligible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Target Groups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Any person of age 24 and over who has been unemployed/inactive for the previous 6 months;</a:t>
            </a:r>
          </a:p>
          <a:p>
            <a:r>
              <a:rPr lang="en-GB" sz="1200" b="0" i="0" kern="1200" dirty="0">
                <a:solidFill>
                  <a:schemeClr val="tx1"/>
                </a:solidFill>
                <a:effectLst/>
                <a:latin typeface="+mn-lt"/>
                <a:ea typeface="+mn-ea"/>
                <a:cs typeface="+mn-cs"/>
              </a:rPr>
              <a:t>Any unemployed person of age between 15 to 24 who previously participated and completed the Youth Guarantee / Work Exposure / Traineeship Scheme and is recruited for the first-time following completion of such initiatives;</a:t>
            </a:r>
          </a:p>
          <a:p>
            <a:r>
              <a:rPr lang="en-GB" sz="1200" b="0" i="0" kern="1200" dirty="0">
                <a:solidFill>
                  <a:schemeClr val="tx1"/>
                </a:solidFill>
                <a:effectLst/>
                <a:latin typeface="+mn-lt"/>
                <a:ea typeface="+mn-ea"/>
                <a:cs typeface="+mn-cs"/>
              </a:rPr>
              <a:t>Any person who is living as a single adult who has one or more dependants and is not in full-time employment;   </a:t>
            </a:r>
          </a:p>
          <a:p>
            <a:r>
              <a:rPr lang="en-GB" sz="1200" b="0" i="0" kern="1200" dirty="0">
                <a:solidFill>
                  <a:schemeClr val="tx1"/>
                </a:solidFill>
                <a:effectLst/>
                <a:latin typeface="+mn-lt"/>
                <a:ea typeface="+mn-ea"/>
                <a:cs typeface="+mn-cs"/>
              </a:rPr>
              <a:t>Any person of age 24 and over who has not attained an upper secondary educational or vocational qualification (ISCED 3) and who does not have a job;</a:t>
            </a:r>
          </a:p>
          <a:p>
            <a:r>
              <a:rPr lang="en-GB" sz="1200" b="0" i="0" kern="1200" dirty="0">
                <a:solidFill>
                  <a:schemeClr val="tx1"/>
                </a:solidFill>
                <a:effectLst/>
                <a:latin typeface="+mn-lt"/>
                <a:ea typeface="+mn-ea"/>
                <a:cs typeface="+mn-cs"/>
              </a:rPr>
              <a:t>Any person older than 50 years who does not have a job;                                             </a:t>
            </a:r>
          </a:p>
          <a:p>
            <a:r>
              <a:rPr lang="en-GB" sz="1200" b="0" i="0" kern="1200" dirty="0">
                <a:solidFill>
                  <a:schemeClr val="tx1"/>
                </a:solidFill>
                <a:effectLst/>
                <a:latin typeface="+mn-lt"/>
                <a:ea typeface="+mn-ea"/>
                <a:cs typeface="+mn-cs"/>
              </a:rPr>
              <a:t>Any person who has been unemployed/inactive for the previous 12 months during which he/she has not benefited from a traineeship with the applicant undertaking and who belongs to either category (3) to (5);</a:t>
            </a:r>
          </a:p>
          <a:p>
            <a:r>
              <a:rPr lang="en-GB" sz="1200" b="0" i="0" kern="1200" dirty="0">
                <a:solidFill>
                  <a:schemeClr val="tx1"/>
                </a:solidFill>
                <a:effectLst/>
                <a:latin typeface="+mn-lt"/>
                <a:ea typeface="+mn-ea"/>
                <a:cs typeface="+mn-cs"/>
              </a:rPr>
              <a:t>Any person of age 24 and over who has been unemployed/inactive for the previous 24 months during which he/she has not benefited from a traineeship with the applicant undertaking;</a:t>
            </a:r>
          </a:p>
          <a:p>
            <a:r>
              <a:rPr lang="en-GB" sz="1200" b="0" i="0" kern="1200" dirty="0">
                <a:solidFill>
                  <a:schemeClr val="tx1"/>
                </a:solidFill>
                <a:effectLst/>
                <a:latin typeface="+mn-lt"/>
                <a:ea typeface="+mn-ea"/>
                <a:cs typeface="+mn-cs"/>
              </a:rPr>
              <a:t>Any person who is a registered disabled person under national law.</a:t>
            </a:r>
          </a:p>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7</a:t>
            </a:fld>
            <a:endParaRPr lang="en-US" dirty="0"/>
          </a:p>
        </p:txBody>
      </p:sp>
    </p:spTree>
    <p:extLst>
      <p:ext uri="{BB962C8B-B14F-4D97-AF65-F5344CB8AC3E}">
        <p14:creationId xmlns:p14="http://schemas.microsoft.com/office/powerpoint/2010/main" val="172464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8</a:t>
            </a:fld>
            <a:endParaRPr lang="en-US" dirty="0"/>
          </a:p>
        </p:txBody>
      </p:sp>
    </p:spTree>
    <p:extLst>
      <p:ext uri="{BB962C8B-B14F-4D97-AF65-F5344CB8AC3E}">
        <p14:creationId xmlns:p14="http://schemas.microsoft.com/office/powerpoint/2010/main" val="276466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269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Subsidy Period varies according to the target group / employee engaged. </a:t>
            </a:r>
          </a:p>
          <a:p>
            <a:endParaRPr lang="en-US" dirty="0"/>
          </a:p>
          <a:p>
            <a:r>
              <a:rPr lang="en-GB" dirty="0"/>
              <a:t>Employer must retain in employment the recruited person for a further period following the subsidised period. </a:t>
            </a:r>
          </a:p>
          <a:p>
            <a:r>
              <a:rPr lang="en-GB" dirty="0"/>
              <a:t> </a:t>
            </a:r>
          </a:p>
          <a:p>
            <a:r>
              <a:rPr lang="en-GB" b="1" dirty="0"/>
              <a:t>               Retention Period</a:t>
            </a:r>
            <a:endParaRPr lang="en-GB" dirty="0"/>
          </a:p>
          <a:p>
            <a:r>
              <a:rPr lang="en-GB" dirty="0"/>
              <a:t>52 weeks -4 months</a:t>
            </a:r>
          </a:p>
          <a:p>
            <a:r>
              <a:rPr lang="en-GB" dirty="0"/>
              <a:t>104 weeks-8 months</a:t>
            </a:r>
          </a:p>
          <a:p>
            <a:r>
              <a:rPr lang="en-GB" dirty="0"/>
              <a:t>156 weeks  -12 months</a:t>
            </a:r>
          </a:p>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11</a:t>
            </a:fld>
            <a:endParaRPr lang="en-US" dirty="0"/>
          </a:p>
        </p:txBody>
      </p:sp>
    </p:spTree>
    <p:extLst>
      <p:ext uri="{BB962C8B-B14F-4D97-AF65-F5344CB8AC3E}">
        <p14:creationId xmlns:p14="http://schemas.microsoft.com/office/powerpoint/2010/main" val="166355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E7581F-B3B2-834A-B028-0942940A1531}" type="slidenum">
              <a:rPr lang="en-US" smtClean="0"/>
              <a:pPr/>
              <a:t>14</a:t>
            </a:fld>
            <a:endParaRPr lang="en-US" dirty="0"/>
          </a:p>
        </p:txBody>
      </p:sp>
    </p:spTree>
    <p:extLst>
      <p:ext uri="{BB962C8B-B14F-4D97-AF65-F5344CB8AC3E}">
        <p14:creationId xmlns:p14="http://schemas.microsoft.com/office/powerpoint/2010/main" val="26878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915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32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9808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67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158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5401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458809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527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193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544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07232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2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84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964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09333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62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1790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jobsplus.gov.mt/schemes-jobseekers/investing-in-skil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Shape 11">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4" name="Straight Connector 13">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457D2DB5-D97E-41F3-8E83-A050AE48B6BB}"/>
              </a:ext>
            </a:extLst>
          </p:cNvPr>
          <p:cNvSpPr>
            <a:spLocks noGrp="1"/>
          </p:cNvSpPr>
          <p:nvPr>
            <p:ph type="subTitle" idx="1"/>
          </p:nvPr>
        </p:nvSpPr>
        <p:spPr>
          <a:xfrm>
            <a:off x="7592108" y="1052914"/>
            <a:ext cx="3703960" cy="4717585"/>
          </a:xfrm>
        </p:spPr>
        <p:txBody>
          <a:bodyPr anchor="ctr">
            <a:normAutofit/>
          </a:bodyPr>
          <a:lstStyle/>
          <a:p>
            <a:pPr algn="ctr"/>
            <a:r>
              <a:rPr lang="en-GB" sz="3200" b="1" dirty="0">
                <a:solidFill>
                  <a:srgbClr val="FFFFFF"/>
                </a:solidFill>
              </a:rPr>
              <a:t>Webinar</a:t>
            </a:r>
          </a:p>
          <a:p>
            <a:pPr algn="ctr"/>
            <a:r>
              <a:rPr lang="en-GB" sz="3200" b="1" dirty="0">
                <a:solidFill>
                  <a:srgbClr val="FFFFFF"/>
                </a:solidFill>
              </a:rPr>
              <a:t>04</a:t>
            </a:r>
            <a:r>
              <a:rPr lang="en-GB" sz="3200" b="1" baseline="30000" dirty="0">
                <a:solidFill>
                  <a:srgbClr val="FFFFFF"/>
                </a:solidFill>
              </a:rPr>
              <a:t>th</a:t>
            </a:r>
            <a:r>
              <a:rPr lang="en-GB" sz="3200" b="1" dirty="0">
                <a:solidFill>
                  <a:srgbClr val="FFFFFF"/>
                </a:solidFill>
              </a:rPr>
              <a:t> May 2021</a:t>
            </a:r>
          </a:p>
          <a:p>
            <a:pPr algn="ctr"/>
            <a:r>
              <a:rPr lang="en-GB" sz="3200" b="1" dirty="0">
                <a:solidFill>
                  <a:srgbClr val="FFFFFF"/>
                </a:solidFill>
              </a:rPr>
              <a:t>@10:30am</a:t>
            </a:r>
          </a:p>
          <a:p>
            <a:pPr algn="ctr"/>
            <a:endParaRPr lang="en-GB" sz="3200" b="1" dirty="0">
              <a:solidFill>
                <a:srgbClr val="FFFFFF"/>
              </a:solidFill>
            </a:endParaRPr>
          </a:p>
          <a:p>
            <a:pPr algn="ctr"/>
            <a:r>
              <a:rPr lang="en-GB" sz="3200" b="1" dirty="0">
                <a:solidFill>
                  <a:srgbClr val="FFFFFF"/>
                </a:solidFill>
              </a:rPr>
              <a:t> Sound &amp; Audio Visual Sector </a:t>
            </a:r>
          </a:p>
          <a:p>
            <a:pPr algn="l"/>
            <a:endParaRPr lang="en-GB" sz="2000" dirty="0">
              <a:solidFill>
                <a:srgbClr val="FFFFFF"/>
              </a:solidFill>
            </a:endParaRPr>
          </a:p>
        </p:txBody>
      </p:sp>
      <p:sp>
        <p:nvSpPr>
          <p:cNvPr id="18" name="Isosceles Triangle 17">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7FF02D12-2134-423A-A547-0BB7FB449C21}"/>
              </a:ext>
            </a:extLst>
          </p:cNvPr>
          <p:cNvPicPr>
            <a:picLocks noChangeAspect="1"/>
          </p:cNvPicPr>
          <p:nvPr/>
        </p:nvPicPr>
        <p:blipFill>
          <a:blip r:embed="rId3"/>
          <a:stretch>
            <a:fillRect/>
          </a:stretch>
        </p:blipFill>
        <p:spPr>
          <a:xfrm>
            <a:off x="671804" y="412314"/>
            <a:ext cx="1494734" cy="640600"/>
          </a:xfrm>
          <a:prstGeom prst="rect">
            <a:avLst/>
          </a:prstGeom>
        </p:spPr>
      </p:pic>
      <p:pic>
        <p:nvPicPr>
          <p:cNvPr id="13" name="Picture 12">
            <a:extLst>
              <a:ext uri="{FF2B5EF4-FFF2-40B4-BE49-F238E27FC236}">
                <a16:creationId xmlns:a16="http://schemas.microsoft.com/office/drawing/2014/main" id="{CB248634-9E2D-489E-8CB3-F4E37992144C}"/>
              </a:ext>
            </a:extLst>
          </p:cNvPr>
          <p:cNvPicPr>
            <a:picLocks noChangeAspect="1"/>
          </p:cNvPicPr>
          <p:nvPr/>
        </p:nvPicPr>
        <p:blipFill>
          <a:blip r:embed="rId4"/>
          <a:stretch>
            <a:fillRect/>
          </a:stretch>
        </p:blipFill>
        <p:spPr>
          <a:xfrm>
            <a:off x="523969" y="5770500"/>
            <a:ext cx="6847215" cy="855899"/>
          </a:xfrm>
          <a:prstGeom prst="rect">
            <a:avLst/>
          </a:prstGeom>
        </p:spPr>
      </p:pic>
      <p:sp>
        <p:nvSpPr>
          <p:cNvPr id="4" name="TextBox 3">
            <a:extLst>
              <a:ext uri="{FF2B5EF4-FFF2-40B4-BE49-F238E27FC236}">
                <a16:creationId xmlns:a16="http://schemas.microsoft.com/office/drawing/2014/main" id="{283A83B3-41ED-4BEF-9C41-982F88120BDB}"/>
              </a:ext>
            </a:extLst>
          </p:cNvPr>
          <p:cNvSpPr txBox="1"/>
          <p:nvPr/>
        </p:nvSpPr>
        <p:spPr>
          <a:xfrm rot="3436334">
            <a:off x="2673538" y="2124479"/>
            <a:ext cx="1538883" cy="2864912"/>
          </a:xfrm>
          <a:prstGeom prst="rect">
            <a:avLst/>
          </a:prstGeom>
          <a:noFill/>
        </p:spPr>
        <p:txBody>
          <a:bodyPr vert="vert270" wrap="square" rtlCol="0">
            <a:spAutoFit/>
          </a:bodyPr>
          <a:lstStyle/>
          <a:p>
            <a:r>
              <a:rPr lang="en-GB" sz="4400">
                <a:solidFill>
                  <a:schemeClr val="bg1"/>
                </a:solidFill>
              </a:rPr>
              <a:t>Picture of webinar</a:t>
            </a:r>
            <a:endParaRPr lang="en-GB" sz="4400" dirty="0">
              <a:solidFill>
                <a:schemeClr val="bg1"/>
              </a:solidFill>
            </a:endParaRPr>
          </a:p>
        </p:txBody>
      </p:sp>
      <p:pic>
        <p:nvPicPr>
          <p:cNvPr id="15" name="Picture 14">
            <a:extLst>
              <a:ext uri="{FF2B5EF4-FFF2-40B4-BE49-F238E27FC236}">
                <a16:creationId xmlns:a16="http://schemas.microsoft.com/office/drawing/2014/main" id="{095408B3-AC20-4A22-AA34-DCCDAE20BC4C}"/>
              </a:ext>
            </a:extLst>
          </p:cNvPr>
          <p:cNvPicPr>
            <a:picLocks noChangeAspect="1"/>
          </p:cNvPicPr>
          <p:nvPr/>
        </p:nvPicPr>
        <p:blipFill rotWithShape="1">
          <a:blip r:embed="rId5"/>
          <a:srcRect r="5122" b="39538"/>
          <a:stretch/>
        </p:blipFill>
        <p:spPr>
          <a:xfrm>
            <a:off x="655916" y="1465228"/>
            <a:ext cx="5825812" cy="3712562"/>
          </a:xfrm>
          <a:prstGeom prst="rect">
            <a:avLst/>
          </a:prstGeom>
        </p:spPr>
      </p:pic>
      <p:pic>
        <p:nvPicPr>
          <p:cNvPr id="2" name="Picture 1">
            <a:extLst>
              <a:ext uri="{FF2B5EF4-FFF2-40B4-BE49-F238E27FC236}">
                <a16:creationId xmlns:a16="http://schemas.microsoft.com/office/drawing/2014/main" id="{62F6DC5C-45B0-4F5D-9DC6-3EFF94A3B27C}"/>
              </a:ext>
            </a:extLst>
          </p:cNvPr>
          <p:cNvPicPr>
            <a:picLocks noChangeAspect="1"/>
          </p:cNvPicPr>
          <p:nvPr/>
        </p:nvPicPr>
        <p:blipFill rotWithShape="1">
          <a:blip r:embed="rId6"/>
          <a:srcRect t="13230" b="8697"/>
          <a:stretch/>
        </p:blipFill>
        <p:spPr>
          <a:xfrm>
            <a:off x="2610116" y="333460"/>
            <a:ext cx="4041359" cy="798309"/>
          </a:xfrm>
          <a:prstGeom prst="rect">
            <a:avLst/>
          </a:prstGeom>
        </p:spPr>
      </p:pic>
    </p:spTree>
    <p:extLst>
      <p:ext uri="{BB962C8B-B14F-4D97-AF65-F5344CB8AC3E}">
        <p14:creationId xmlns:p14="http://schemas.microsoft.com/office/powerpoint/2010/main" val="109798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4D6DAA7-0A4B-4F34-9562-002A2924B5CB}"/>
              </a:ext>
            </a:extLst>
          </p:cNvPr>
          <p:cNvSpPr>
            <a:spLocks noGrp="1"/>
          </p:cNvSpPr>
          <p:nvPr>
            <p:ph type="title"/>
          </p:nvPr>
        </p:nvSpPr>
        <p:spPr>
          <a:xfrm>
            <a:off x="643467" y="816638"/>
            <a:ext cx="3367359" cy="5224724"/>
          </a:xfrm>
        </p:spPr>
        <p:txBody>
          <a:bodyPr anchor="ctr">
            <a:normAutofit/>
          </a:bodyPr>
          <a:lstStyle/>
          <a:p>
            <a:r>
              <a:rPr lang="en-GB" dirty="0"/>
              <a:t>Participant’s Eligibility Status</a:t>
            </a:r>
          </a:p>
        </p:txBody>
      </p:sp>
      <p:sp>
        <p:nvSpPr>
          <p:cNvPr id="3" name="Content Placeholder 2">
            <a:extLst>
              <a:ext uri="{FF2B5EF4-FFF2-40B4-BE49-F238E27FC236}">
                <a16:creationId xmlns:a16="http://schemas.microsoft.com/office/drawing/2014/main" id="{EC84CC1A-60DA-4D31-B4A8-0E9ABB680D56}"/>
              </a:ext>
            </a:extLst>
          </p:cNvPr>
          <p:cNvSpPr>
            <a:spLocks noGrp="1"/>
          </p:cNvSpPr>
          <p:nvPr>
            <p:ph idx="1"/>
          </p:nvPr>
        </p:nvSpPr>
        <p:spPr>
          <a:xfrm>
            <a:off x="4620427" y="1094119"/>
            <a:ext cx="5175415" cy="4669762"/>
          </a:xfrm>
        </p:spPr>
        <p:txBody>
          <a:bodyPr anchor="ctr">
            <a:normAutofit fontScale="92500"/>
          </a:bodyPr>
          <a:lstStyle/>
          <a:p>
            <a:r>
              <a:rPr lang="en-GB" dirty="0"/>
              <a:t>Eligible: </a:t>
            </a:r>
          </a:p>
          <a:p>
            <a:pPr lvl="1"/>
            <a:r>
              <a:rPr lang="en-GB" dirty="0"/>
              <a:t>Maltese Nationals</a:t>
            </a:r>
          </a:p>
          <a:p>
            <a:pPr lvl="1"/>
            <a:r>
              <a:rPr lang="en-GB" dirty="0"/>
              <a:t>EU Citizens</a:t>
            </a:r>
          </a:p>
          <a:p>
            <a:pPr lvl="1"/>
            <a:r>
              <a:rPr lang="en-GB" dirty="0"/>
              <a:t>UK Nationals who entered in Malta before 2020</a:t>
            </a:r>
          </a:p>
          <a:p>
            <a:pPr lvl="1"/>
            <a:r>
              <a:rPr lang="en-GB" dirty="0"/>
              <a:t>Freedom of Movement by Marriage</a:t>
            </a:r>
          </a:p>
          <a:p>
            <a:pPr lvl="1"/>
            <a:r>
              <a:rPr lang="en-GB" dirty="0"/>
              <a:t>TCN Family/EU Dependent</a:t>
            </a:r>
          </a:p>
          <a:p>
            <a:pPr lvl="1"/>
            <a:r>
              <a:rPr lang="en-GB" dirty="0"/>
              <a:t>Subsidiary Protection</a:t>
            </a:r>
          </a:p>
          <a:p>
            <a:pPr lvl="1"/>
            <a:r>
              <a:rPr lang="en-GB" dirty="0"/>
              <a:t>Refugee</a:t>
            </a:r>
          </a:p>
          <a:p>
            <a:pPr lvl="1"/>
            <a:r>
              <a:rPr lang="en-GB" dirty="0"/>
              <a:t>Temporary Humanitarian Protection</a:t>
            </a:r>
          </a:p>
          <a:p>
            <a:r>
              <a:rPr lang="en-GB" dirty="0"/>
              <a:t>Ineligible:</a:t>
            </a:r>
          </a:p>
          <a:p>
            <a:pPr lvl="1"/>
            <a:r>
              <a:rPr lang="en-GB" dirty="0"/>
              <a:t>Asylum Seekers</a:t>
            </a:r>
          </a:p>
          <a:p>
            <a:pPr lvl="1"/>
            <a:r>
              <a:rPr lang="en-GB" dirty="0"/>
              <a:t>Third Country National </a:t>
            </a:r>
          </a:p>
          <a:p>
            <a:pPr lvl="1"/>
            <a:r>
              <a:rPr lang="en-GB" dirty="0"/>
              <a:t>UK Nationals who entered in Malta after 2020</a:t>
            </a:r>
          </a:p>
        </p:txBody>
      </p:sp>
    </p:spTree>
    <p:extLst>
      <p:ext uri="{BB962C8B-B14F-4D97-AF65-F5344CB8AC3E}">
        <p14:creationId xmlns:p14="http://schemas.microsoft.com/office/powerpoint/2010/main" val="291265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 name="Straight Connector 1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1" name="Rectangle 3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4" name="Straight Connector 3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4" name="Rectangle 4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65289A-4D9D-4D0A-946D-FB5FA9449181}"/>
              </a:ext>
            </a:extLst>
          </p:cNvPr>
          <p:cNvSpPr>
            <a:spLocks noGrp="1"/>
          </p:cNvSpPr>
          <p:nvPr>
            <p:ph type="title"/>
          </p:nvPr>
        </p:nvSpPr>
        <p:spPr>
          <a:xfrm>
            <a:off x="1286933" y="609600"/>
            <a:ext cx="10197494" cy="1099457"/>
          </a:xfrm>
        </p:spPr>
        <p:txBody>
          <a:bodyPr vert="horz" lIns="91440" tIns="45720" rIns="91440" bIns="45720" rtlCol="0">
            <a:normAutofit/>
          </a:bodyPr>
          <a:lstStyle/>
          <a:p>
            <a:pPr>
              <a:lnSpc>
                <a:spcPct val="90000"/>
              </a:lnSpc>
            </a:pPr>
            <a:r>
              <a:rPr lang="en-US" dirty="0"/>
              <a:t>Access to Employment Scheme</a:t>
            </a:r>
            <a:br>
              <a:rPr lang="en-US" dirty="0"/>
            </a:br>
            <a:r>
              <a:rPr lang="en-US" i="1" dirty="0"/>
              <a:t>Duration of Assistance and Retention Period</a:t>
            </a:r>
            <a:endParaRPr lang="en-US" kern="1200" dirty="0">
              <a:latin typeface="+mj-lt"/>
              <a:ea typeface="+mj-ea"/>
              <a:cs typeface="+mj-cs"/>
            </a:endParaRPr>
          </a:p>
        </p:txBody>
      </p:sp>
      <p:graphicFrame>
        <p:nvGraphicFramePr>
          <p:cNvPr id="14" name="Content Placeholder 2">
            <a:extLst>
              <a:ext uri="{FF2B5EF4-FFF2-40B4-BE49-F238E27FC236}">
                <a16:creationId xmlns:a16="http://schemas.microsoft.com/office/drawing/2014/main" id="{08CF1082-7559-4A04-A3A1-B93526B230FC}"/>
              </a:ext>
            </a:extLst>
          </p:cNvPr>
          <p:cNvGraphicFramePr>
            <a:graphicFrameLocks noGrp="1"/>
          </p:cNvGraphicFramePr>
          <p:nvPr>
            <p:ph idx="1"/>
            <p:extLst>
              <p:ext uri="{D42A27DB-BD31-4B8C-83A1-F6EECF244321}">
                <p14:modId xmlns:p14="http://schemas.microsoft.com/office/powerpoint/2010/main" val="207884400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196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0C08A6C-B95B-4371-A836-7C56816C480C}"/>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Submission of A2E Application</a:t>
            </a:r>
          </a:p>
        </p:txBody>
      </p:sp>
      <p:pic>
        <p:nvPicPr>
          <p:cNvPr id="7" name="Graphic 6" descr="Contract">
            <a:extLst>
              <a:ext uri="{FF2B5EF4-FFF2-40B4-BE49-F238E27FC236}">
                <a16:creationId xmlns:a16="http://schemas.microsoft.com/office/drawing/2014/main" id="{6EEBFF6D-6042-48F3-89A4-B912907375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68997612-8D0B-49CA-AE85-3A0766506078}"/>
              </a:ext>
            </a:extLst>
          </p:cNvPr>
          <p:cNvSpPr>
            <a:spLocks noGrp="1"/>
          </p:cNvSpPr>
          <p:nvPr>
            <p:ph idx="1"/>
          </p:nvPr>
        </p:nvSpPr>
        <p:spPr>
          <a:xfrm>
            <a:off x="7181725" y="2837329"/>
            <a:ext cx="4512988" cy="3317938"/>
          </a:xfrm>
        </p:spPr>
        <p:txBody>
          <a:bodyPr anchor="t">
            <a:normAutofit/>
          </a:bodyPr>
          <a:lstStyle/>
          <a:p>
            <a:pPr marL="0" indent="0">
              <a:buNone/>
            </a:pPr>
            <a:r>
              <a:rPr lang="en-GB" dirty="0">
                <a:solidFill>
                  <a:srgbClr val="FFFFFF"/>
                </a:solidFill>
              </a:rPr>
              <a:t>The Employer has to submitted a written application:</a:t>
            </a:r>
          </a:p>
          <a:p>
            <a:pPr>
              <a:buFont typeface="Wingdings" panose="05000000000000000000" pitchFamily="2" charset="2"/>
              <a:buChar char="ü"/>
            </a:pPr>
            <a:r>
              <a:rPr lang="en-GB" dirty="0">
                <a:solidFill>
                  <a:srgbClr val="FFFFFF"/>
                </a:solidFill>
              </a:rPr>
              <a:t>prior to the engagement of the participant; or </a:t>
            </a:r>
          </a:p>
          <a:p>
            <a:pPr>
              <a:buFont typeface="Wingdings" panose="05000000000000000000" pitchFamily="2" charset="2"/>
              <a:buChar char="ü"/>
            </a:pPr>
            <a:r>
              <a:rPr lang="en-GB" dirty="0">
                <a:solidFill>
                  <a:srgbClr val="FFFFFF"/>
                </a:solidFill>
              </a:rPr>
              <a:t>within one month from the date of the acknowledgment of receipt date of the A2E Applications.</a:t>
            </a:r>
          </a:p>
        </p:txBody>
      </p:sp>
    </p:spTree>
    <p:extLst>
      <p:ext uri="{BB962C8B-B14F-4D97-AF65-F5344CB8AC3E}">
        <p14:creationId xmlns:p14="http://schemas.microsoft.com/office/powerpoint/2010/main" val="103136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4D68F31-B717-405E-8FDA-18AB5EF2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B880E025-48FA-41BF-B643-0F8A44B909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B9DE0C2-FDAC-4F0A-87F8-E88ECD0E2B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511C30BC-C353-4E3B-B27A-79E55CA45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476261E9-EE37-4446-8A99-BF1624CA4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ED67AA56-9A94-4774-8196-23D0C538D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51ABDD58-0B98-40D3-8540-6BD3C22D2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C1221CB9-937E-4D51-A315-FCDE0A771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84AE7C0B-B7D8-4F7A-A31B-6704BC4A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6AF0C9F-08B9-458B-B540-A8E3913DF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6FD06311-3180-43A6-86B8-4D1F153FE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Rectangle 2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1" name="Group 3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32" name="Straight Connector 3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66FB87A-6F52-4F43-8E86-F19D51AE27D1}"/>
              </a:ext>
            </a:extLst>
          </p:cNvPr>
          <p:cNvSpPr>
            <a:spLocks noGrp="1"/>
          </p:cNvSpPr>
          <p:nvPr>
            <p:ph type="title"/>
          </p:nvPr>
        </p:nvSpPr>
        <p:spPr>
          <a:xfrm>
            <a:off x="765110" y="4758611"/>
            <a:ext cx="8508893" cy="1024415"/>
          </a:xfrm>
        </p:spPr>
        <p:txBody>
          <a:bodyPr vert="horz" lIns="91440" tIns="45720" rIns="91440" bIns="45720" rtlCol="0" anchor="b">
            <a:normAutofit/>
          </a:bodyPr>
          <a:lstStyle/>
          <a:p>
            <a:pPr algn="r"/>
            <a:r>
              <a:rPr lang="en-US" sz="5000"/>
              <a:t>Applying for the A2E Scheme</a:t>
            </a:r>
          </a:p>
        </p:txBody>
      </p:sp>
      <p:sp>
        <p:nvSpPr>
          <p:cNvPr id="42" name="Rectangle 4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1A01AF6-CFAB-44BD-B6E8-1BFBBB872D61}"/>
              </a:ext>
            </a:extLst>
          </p:cNvPr>
          <p:cNvPicPr>
            <a:picLocks noGrp="1" noChangeAspect="1"/>
          </p:cNvPicPr>
          <p:nvPr>
            <p:ph idx="1"/>
          </p:nvPr>
        </p:nvPicPr>
        <p:blipFill>
          <a:blip r:embed="rId2">
            <a:duotone>
              <a:prstClr val="black"/>
              <a:schemeClr val="accent2">
                <a:tint val="45000"/>
                <a:satMod val="400000"/>
              </a:schemeClr>
            </a:duotone>
          </a:blip>
          <a:stretch>
            <a:fillRect/>
          </a:stretch>
        </p:blipFill>
        <p:spPr>
          <a:xfrm>
            <a:off x="643466" y="1375162"/>
            <a:ext cx="2483779" cy="2163834"/>
          </a:xfrm>
          <a:prstGeom prst="rect">
            <a:avLst/>
          </a:prstGeom>
        </p:spPr>
      </p:pic>
      <p:pic>
        <p:nvPicPr>
          <p:cNvPr id="7" name="Picture 6">
            <a:extLst>
              <a:ext uri="{FF2B5EF4-FFF2-40B4-BE49-F238E27FC236}">
                <a16:creationId xmlns:a16="http://schemas.microsoft.com/office/drawing/2014/main" id="{D664D7E9-7951-4892-BE33-26E827781FDA}"/>
              </a:ext>
            </a:extLst>
          </p:cNvPr>
          <p:cNvPicPr>
            <a:picLocks noChangeAspect="1"/>
          </p:cNvPicPr>
          <p:nvPr/>
        </p:nvPicPr>
        <p:blipFill rotWithShape="1">
          <a:blip r:embed="rId3">
            <a:duotone>
              <a:prstClr val="black"/>
              <a:schemeClr val="accent2">
                <a:tint val="45000"/>
                <a:satMod val="400000"/>
              </a:schemeClr>
            </a:duotone>
          </a:blip>
          <a:srcRect t="-2890" b="-2666"/>
          <a:stretch/>
        </p:blipFill>
        <p:spPr>
          <a:xfrm>
            <a:off x="8661388" y="1046773"/>
            <a:ext cx="2483778" cy="2543093"/>
          </a:xfrm>
          <a:prstGeom prst="rect">
            <a:avLst/>
          </a:prstGeom>
        </p:spPr>
      </p:pic>
      <p:pic>
        <p:nvPicPr>
          <p:cNvPr id="5" name="Picture 4">
            <a:extLst>
              <a:ext uri="{FF2B5EF4-FFF2-40B4-BE49-F238E27FC236}">
                <a16:creationId xmlns:a16="http://schemas.microsoft.com/office/drawing/2014/main" id="{22B388FF-8212-448E-AF5D-04E653FBE895}"/>
              </a:ext>
            </a:extLst>
          </p:cNvPr>
          <p:cNvPicPr>
            <a:picLocks noChangeAspect="1"/>
          </p:cNvPicPr>
          <p:nvPr/>
        </p:nvPicPr>
        <p:blipFill>
          <a:blip r:embed="rId4">
            <a:duotone>
              <a:prstClr val="black"/>
              <a:schemeClr val="accent2">
                <a:tint val="45000"/>
                <a:satMod val="400000"/>
              </a:schemeClr>
            </a:duotone>
          </a:blip>
          <a:stretch>
            <a:fillRect/>
          </a:stretch>
        </p:blipFill>
        <p:spPr>
          <a:xfrm>
            <a:off x="3314055" y="1138319"/>
            <a:ext cx="2483778" cy="2400677"/>
          </a:xfrm>
          <a:prstGeom prst="rect">
            <a:avLst/>
          </a:prstGeom>
        </p:spPr>
      </p:pic>
      <p:pic>
        <p:nvPicPr>
          <p:cNvPr id="6" name="Picture 5">
            <a:extLst>
              <a:ext uri="{FF2B5EF4-FFF2-40B4-BE49-F238E27FC236}">
                <a16:creationId xmlns:a16="http://schemas.microsoft.com/office/drawing/2014/main" id="{22712616-837E-41A8-B20C-8DD07A1243D9}"/>
              </a:ext>
            </a:extLst>
          </p:cNvPr>
          <p:cNvPicPr>
            <a:picLocks noChangeAspect="1"/>
          </p:cNvPicPr>
          <p:nvPr/>
        </p:nvPicPr>
        <p:blipFill rotWithShape="1">
          <a:blip r:embed="rId5">
            <a:duotone>
              <a:prstClr val="black"/>
              <a:schemeClr val="accent2">
                <a:tint val="45000"/>
                <a:satMod val="400000"/>
              </a:schemeClr>
            </a:duotone>
          </a:blip>
          <a:srcRect t="2779"/>
          <a:stretch/>
        </p:blipFill>
        <p:spPr>
          <a:xfrm>
            <a:off x="5987722" y="1074974"/>
            <a:ext cx="2483777" cy="2464022"/>
          </a:xfrm>
          <a:prstGeom prst="rect">
            <a:avLst/>
          </a:prstGeom>
        </p:spPr>
      </p:pic>
      <p:sp>
        <p:nvSpPr>
          <p:cNvPr id="9" name="Rectangle 8">
            <a:extLst>
              <a:ext uri="{FF2B5EF4-FFF2-40B4-BE49-F238E27FC236}">
                <a16:creationId xmlns:a16="http://schemas.microsoft.com/office/drawing/2014/main" id="{A12440C3-02D1-4421-874E-EC23817A29EE}"/>
              </a:ext>
            </a:extLst>
          </p:cNvPr>
          <p:cNvSpPr/>
          <p:nvPr/>
        </p:nvSpPr>
        <p:spPr>
          <a:xfrm>
            <a:off x="1435050" y="1876672"/>
            <a:ext cx="1216710" cy="112148"/>
          </a:xfrm>
          <a:prstGeom prst="rect">
            <a:avLst/>
          </a:prstGeom>
          <a:solidFill>
            <a:srgbClr val="B0F19C"/>
          </a:solidFill>
          <a:ln>
            <a:solidFill>
              <a:srgbClr val="B0F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14FDE95-FC35-4DEE-A930-ECBC8B32FCD8}"/>
              </a:ext>
            </a:extLst>
          </p:cNvPr>
          <p:cNvSpPr/>
          <p:nvPr/>
        </p:nvSpPr>
        <p:spPr>
          <a:xfrm>
            <a:off x="2790716" y="1652958"/>
            <a:ext cx="310100" cy="264548"/>
          </a:xfrm>
          <a:prstGeom prst="rect">
            <a:avLst/>
          </a:prstGeom>
          <a:solidFill>
            <a:srgbClr val="B0F19C"/>
          </a:solidFill>
          <a:ln>
            <a:solidFill>
              <a:srgbClr val="B0F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569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itle 1">
            <a:extLst>
              <a:ext uri="{FF2B5EF4-FFF2-40B4-BE49-F238E27FC236}">
                <a16:creationId xmlns:a16="http://schemas.microsoft.com/office/drawing/2014/main" id="{6550C392-09EF-4468-B09C-94234904EA19}"/>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Payment Process for the A2E Claims for Reimbursement</a:t>
            </a:r>
          </a:p>
        </p:txBody>
      </p:sp>
      <p:sp>
        <p:nvSpPr>
          <p:cNvPr id="21" name="Content Placeholder 2">
            <a:extLst>
              <a:ext uri="{FF2B5EF4-FFF2-40B4-BE49-F238E27FC236}">
                <a16:creationId xmlns:a16="http://schemas.microsoft.com/office/drawing/2014/main" id="{F8719194-17FC-4A27-8F56-7EF1FB4D0F90}"/>
              </a:ext>
            </a:extLst>
          </p:cNvPr>
          <p:cNvSpPr>
            <a:spLocks noGrp="1"/>
          </p:cNvSpPr>
          <p:nvPr>
            <p:ph idx="1"/>
          </p:nvPr>
        </p:nvSpPr>
        <p:spPr>
          <a:xfrm>
            <a:off x="7181725" y="2837329"/>
            <a:ext cx="4512988" cy="3317938"/>
          </a:xfrm>
        </p:spPr>
        <p:txBody>
          <a:bodyPr anchor="t">
            <a:normAutofit/>
          </a:bodyPr>
          <a:lstStyle/>
          <a:p>
            <a:pPr marL="0" indent="0">
              <a:buNone/>
            </a:pPr>
            <a:r>
              <a:rPr lang="en-GB" dirty="0">
                <a:solidFill>
                  <a:srgbClr val="FFFFFF"/>
                </a:solidFill>
              </a:rPr>
              <a:t>The subsidy (</a:t>
            </a:r>
            <a:r>
              <a:rPr lang="en-GB" i="1" dirty="0">
                <a:solidFill>
                  <a:srgbClr val="FFFFFF"/>
                </a:solidFill>
              </a:rPr>
              <a:t>reimbursement of salaries</a:t>
            </a:r>
            <a:r>
              <a:rPr lang="en-GB" dirty="0">
                <a:solidFill>
                  <a:srgbClr val="FFFFFF"/>
                </a:solidFill>
              </a:rPr>
              <a:t>) will be paid to the Beneficiary:</a:t>
            </a:r>
          </a:p>
          <a:p>
            <a:endParaRPr lang="en-GB" dirty="0">
              <a:solidFill>
                <a:srgbClr val="FFFFFF"/>
              </a:solidFill>
            </a:endParaRPr>
          </a:p>
          <a:p>
            <a:pPr lvl="1"/>
            <a:r>
              <a:rPr lang="en-GB" sz="2000" b="1" dirty="0">
                <a:solidFill>
                  <a:srgbClr val="FFFFFF"/>
                </a:solidFill>
              </a:rPr>
              <a:t>13 weeks;</a:t>
            </a:r>
            <a:endParaRPr lang="en-GB" sz="2000" dirty="0">
              <a:solidFill>
                <a:srgbClr val="FFFFFF"/>
              </a:solidFill>
            </a:endParaRPr>
          </a:p>
          <a:p>
            <a:pPr lvl="1"/>
            <a:endParaRPr lang="en-GB" sz="500" dirty="0">
              <a:solidFill>
                <a:srgbClr val="FFFFFF"/>
              </a:solidFill>
            </a:endParaRPr>
          </a:p>
          <a:p>
            <a:pPr lvl="1"/>
            <a:r>
              <a:rPr lang="en-GB" sz="2000" b="1" dirty="0">
                <a:solidFill>
                  <a:srgbClr val="FFFFFF"/>
                </a:solidFill>
              </a:rPr>
              <a:t>26 weeks;</a:t>
            </a:r>
            <a:r>
              <a:rPr lang="en-GB" sz="2000" dirty="0">
                <a:solidFill>
                  <a:srgbClr val="FFFFFF"/>
                </a:solidFill>
              </a:rPr>
              <a:t> or</a:t>
            </a:r>
          </a:p>
          <a:p>
            <a:pPr lvl="1"/>
            <a:endParaRPr lang="en-GB" sz="500" dirty="0">
              <a:solidFill>
                <a:srgbClr val="FFFFFF"/>
              </a:solidFill>
            </a:endParaRPr>
          </a:p>
          <a:p>
            <a:pPr lvl="1"/>
            <a:r>
              <a:rPr lang="en-GB" sz="2000" dirty="0">
                <a:solidFill>
                  <a:srgbClr val="FFFFFF"/>
                </a:solidFill>
              </a:rPr>
              <a:t>Once </a:t>
            </a:r>
            <a:r>
              <a:rPr lang="en-GB" sz="2000" b="1" dirty="0">
                <a:solidFill>
                  <a:srgbClr val="FFFFFF"/>
                </a:solidFill>
              </a:rPr>
              <a:t>terminated prematurely </a:t>
            </a:r>
            <a:r>
              <a:rPr lang="en-GB" sz="2000" dirty="0">
                <a:solidFill>
                  <a:srgbClr val="FFFFFF"/>
                </a:solidFill>
              </a:rPr>
              <a:t>from the employment. </a:t>
            </a:r>
          </a:p>
        </p:txBody>
      </p:sp>
      <p:sp>
        <p:nvSpPr>
          <p:cNvPr id="23" name="TextBox 22">
            <a:extLst>
              <a:ext uri="{FF2B5EF4-FFF2-40B4-BE49-F238E27FC236}">
                <a16:creationId xmlns:a16="http://schemas.microsoft.com/office/drawing/2014/main" id="{3A636DA6-5EAC-49D8-B9C8-CF81BB1A9501}"/>
              </a:ext>
            </a:extLst>
          </p:cNvPr>
          <p:cNvSpPr txBox="1"/>
          <p:nvPr/>
        </p:nvSpPr>
        <p:spPr>
          <a:xfrm>
            <a:off x="1323954" y="731721"/>
            <a:ext cx="2661326" cy="5386090"/>
          </a:xfrm>
          <a:prstGeom prst="rect">
            <a:avLst/>
          </a:prstGeom>
          <a:noFill/>
        </p:spPr>
        <p:txBody>
          <a:bodyPr wrap="square" rtlCol="0">
            <a:spAutoFit/>
          </a:bodyPr>
          <a:lstStyle/>
          <a:p>
            <a:r>
              <a:rPr lang="en-US" sz="34400" dirty="0">
                <a:solidFill>
                  <a:srgbClr val="3F7819"/>
                </a:solidFill>
              </a:rPr>
              <a:t>€</a:t>
            </a:r>
            <a:endParaRPr lang="en-GB" sz="34400" dirty="0">
              <a:solidFill>
                <a:srgbClr val="3F7819"/>
              </a:solidFill>
            </a:endParaRPr>
          </a:p>
        </p:txBody>
      </p:sp>
    </p:spTree>
    <p:extLst>
      <p:ext uri="{BB962C8B-B14F-4D97-AF65-F5344CB8AC3E}">
        <p14:creationId xmlns:p14="http://schemas.microsoft.com/office/powerpoint/2010/main" val="70261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AC855497-C0DF-4D1F-9D69-EF1AAF0D26D1}"/>
              </a:ext>
            </a:extLst>
          </p:cNvPr>
          <p:cNvPicPr/>
          <p:nvPr/>
        </p:nvPicPr>
        <p:blipFill rotWithShape="1">
          <a:blip r:embed="rId3" cstate="print">
            <a:extLst>
              <a:ext uri="{28A0092B-C50C-407E-A947-70E740481C1C}">
                <a14:useLocalDpi xmlns:a14="http://schemas.microsoft.com/office/drawing/2010/main" val="0"/>
              </a:ext>
            </a:extLst>
          </a:blip>
          <a:srcRect l="141" t="31505" r="2827"/>
          <a:stretch/>
        </p:blipFill>
        <p:spPr bwMode="auto">
          <a:xfrm>
            <a:off x="4208655" y="1076060"/>
            <a:ext cx="7922146" cy="469741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9A5559D-98A8-4FBD-BC6B-F23907186053}"/>
              </a:ext>
            </a:extLst>
          </p:cNvPr>
          <p:cNvSpPr>
            <a:spLocks noGrp="1"/>
          </p:cNvSpPr>
          <p:nvPr>
            <p:ph type="title"/>
          </p:nvPr>
        </p:nvSpPr>
        <p:spPr>
          <a:xfrm>
            <a:off x="677334" y="1397000"/>
            <a:ext cx="3851123" cy="1320800"/>
          </a:xfrm>
        </p:spPr>
        <p:txBody>
          <a:bodyPr>
            <a:normAutofit/>
          </a:bodyPr>
          <a:lstStyle/>
          <a:p>
            <a:pPr>
              <a:lnSpc>
                <a:spcPct val="90000"/>
              </a:lnSpc>
            </a:pPr>
            <a:r>
              <a:rPr lang="en-GB" sz="2800" dirty="0"/>
              <a:t>Procedure for the A2E Scheme during COVID-19 Outbreak:</a:t>
            </a:r>
          </a:p>
        </p:txBody>
      </p:sp>
      <p:sp>
        <p:nvSpPr>
          <p:cNvPr id="4" name="Content Placeholder 3">
            <a:extLst>
              <a:ext uri="{FF2B5EF4-FFF2-40B4-BE49-F238E27FC236}">
                <a16:creationId xmlns:a16="http://schemas.microsoft.com/office/drawing/2014/main" id="{65687198-3896-4653-9479-C86BABEF50B4}"/>
              </a:ext>
            </a:extLst>
          </p:cNvPr>
          <p:cNvSpPr>
            <a:spLocks noGrp="1"/>
          </p:cNvSpPr>
          <p:nvPr>
            <p:ph idx="1"/>
          </p:nvPr>
        </p:nvSpPr>
        <p:spPr>
          <a:xfrm>
            <a:off x="677335" y="3218923"/>
            <a:ext cx="3851122" cy="3880773"/>
          </a:xfrm>
        </p:spPr>
        <p:txBody>
          <a:bodyPr>
            <a:normAutofit/>
          </a:bodyPr>
          <a:lstStyle/>
          <a:p>
            <a:pPr marL="0" indent="0">
              <a:buNone/>
            </a:pPr>
            <a:r>
              <a:rPr lang="en-GB" sz="2000" dirty="0">
                <a:latin typeface="Trebuchet MS (Body)"/>
              </a:rPr>
              <a:t>Applications &amp; claims for reimbursements through email from the contact or delegated persons are now being accepted and should be sent on:</a:t>
            </a:r>
          </a:p>
          <a:p>
            <a:pPr marL="0" indent="0">
              <a:buNone/>
            </a:pPr>
            <a:r>
              <a:rPr lang="en-GB" sz="2000" b="1" dirty="0">
                <a:solidFill>
                  <a:schemeClr val="accent1"/>
                </a:solidFill>
                <a:latin typeface="Trebuchet MS (Body)"/>
              </a:rPr>
              <a:t>a2e.jobsplus@gov.mt</a:t>
            </a:r>
          </a:p>
        </p:txBody>
      </p:sp>
      <p:cxnSp>
        <p:nvCxnSpPr>
          <p:cNvPr id="16" name="Straight Connector 15">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664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3F061F-F255-4007-BA28-05EFCBECC265}"/>
              </a:ext>
            </a:extLst>
          </p:cNvPr>
          <p:cNvSpPr>
            <a:spLocks noGrp="1"/>
          </p:cNvSpPr>
          <p:nvPr>
            <p:ph type="title"/>
          </p:nvPr>
        </p:nvSpPr>
        <p:spPr>
          <a:xfrm>
            <a:off x="652481" y="1382486"/>
            <a:ext cx="3547581" cy="4093028"/>
          </a:xfrm>
        </p:spPr>
        <p:txBody>
          <a:bodyPr anchor="ctr">
            <a:normAutofit/>
          </a:bodyPr>
          <a:lstStyle/>
          <a:p>
            <a:r>
              <a:rPr lang="en-GB" sz="4400" dirty="0"/>
              <a:t>Contact Details:</a:t>
            </a:r>
          </a:p>
        </p:txBody>
      </p:sp>
      <p:graphicFrame>
        <p:nvGraphicFramePr>
          <p:cNvPr id="5" name="Content Placeholder 2">
            <a:extLst>
              <a:ext uri="{FF2B5EF4-FFF2-40B4-BE49-F238E27FC236}">
                <a16:creationId xmlns:a16="http://schemas.microsoft.com/office/drawing/2014/main" id="{68886A61-9BCC-4845-9753-2D0CA89B513C}"/>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437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6530BEA-6AC0-4EB6-A3B0-A143F1397D33}"/>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Q &amp; A’s</a:t>
            </a:r>
          </a:p>
        </p:txBody>
      </p:sp>
      <p:sp>
        <p:nvSpPr>
          <p:cNvPr id="23" name="Isosceles Triangle 22">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Questions">
            <a:extLst>
              <a:ext uri="{FF2B5EF4-FFF2-40B4-BE49-F238E27FC236}">
                <a16:creationId xmlns:a16="http://schemas.microsoft.com/office/drawing/2014/main" id="{E68B49A2-8CB1-493C-AF83-ADAE77740C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1046286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9CBB8E-041C-4856-A991-5B0B821E4A1B}"/>
              </a:ext>
            </a:extLst>
          </p:cNvPr>
          <p:cNvPicPr>
            <a:picLocks noChangeAspect="1"/>
          </p:cNvPicPr>
          <p:nvPr/>
        </p:nvPicPr>
        <p:blipFill>
          <a:blip r:embed="rId3"/>
          <a:stretch>
            <a:fillRect/>
          </a:stretch>
        </p:blipFill>
        <p:spPr>
          <a:xfrm>
            <a:off x="708706" y="1140789"/>
            <a:ext cx="9000777" cy="4764591"/>
          </a:xfrm>
          <a:prstGeom prst="rect">
            <a:avLst/>
          </a:prstGeom>
        </p:spPr>
      </p:pic>
      <p:sp>
        <p:nvSpPr>
          <p:cNvPr id="10" name="Text Placeholder 2">
            <a:extLst>
              <a:ext uri="{FF2B5EF4-FFF2-40B4-BE49-F238E27FC236}">
                <a16:creationId xmlns:a16="http://schemas.microsoft.com/office/drawing/2014/main" id="{2358920A-C8E1-4A6C-AEFA-553B533CE0F5}"/>
              </a:ext>
            </a:extLst>
          </p:cNvPr>
          <p:cNvSpPr txBox="1">
            <a:spLocks/>
          </p:cNvSpPr>
          <p:nvPr/>
        </p:nvSpPr>
        <p:spPr>
          <a:xfrm>
            <a:off x="1507067" y="4453667"/>
            <a:ext cx="4335468"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dirty="0" err="1"/>
              <a:t>Ms</a:t>
            </a:r>
            <a:r>
              <a:rPr lang="en-US" dirty="0"/>
              <a:t> Marthanne Castillo</a:t>
            </a:r>
          </a:p>
          <a:p>
            <a:r>
              <a:rPr lang="en-US" dirty="0"/>
              <a:t>Project Leader</a:t>
            </a:r>
          </a:p>
        </p:txBody>
      </p:sp>
    </p:spTree>
    <p:extLst>
      <p:ext uri="{BB962C8B-B14F-4D97-AF65-F5344CB8AC3E}">
        <p14:creationId xmlns:p14="http://schemas.microsoft.com/office/powerpoint/2010/main" val="40249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6F42B8-487A-4EBD-A10B-E63C8C784BDF}"/>
              </a:ext>
            </a:extLst>
          </p:cNvPr>
          <p:cNvSpPr>
            <a:spLocks noGrp="1"/>
          </p:cNvSpPr>
          <p:nvPr>
            <p:ph idx="1"/>
          </p:nvPr>
        </p:nvSpPr>
        <p:spPr>
          <a:xfrm>
            <a:off x="6096000" y="609600"/>
            <a:ext cx="3586619" cy="5841999"/>
          </a:xfrm>
        </p:spPr>
        <p:txBody>
          <a:bodyPr anchor="ctr">
            <a:normAutofit/>
          </a:bodyPr>
          <a:lstStyle/>
          <a:p>
            <a:pPr marL="0" indent="0" algn="ctr">
              <a:buNone/>
            </a:pPr>
            <a:r>
              <a:rPr lang="en-US" sz="2400" i="0">
                <a:solidFill>
                  <a:schemeClr val="tx1"/>
                </a:solidFill>
                <a:effectLst/>
                <a:latin typeface="Source Sans Pro" panose="020B0503030403020204" pitchFamily="34" charset="0"/>
              </a:rPr>
              <a:t>The Scheme was launched to promote the training of persons actively participating in the Maltese </a:t>
            </a:r>
            <a:r>
              <a:rPr lang="en-GB" sz="2400" i="0">
                <a:solidFill>
                  <a:schemeClr val="tx1"/>
                </a:solidFill>
                <a:effectLst/>
                <a:latin typeface="Source Sans Pro" panose="020B0503030403020204" pitchFamily="34" charset="0"/>
              </a:rPr>
              <a:t>Labour</a:t>
            </a:r>
            <a:r>
              <a:rPr lang="en-US" sz="2400" i="0">
                <a:solidFill>
                  <a:schemeClr val="tx1"/>
                </a:solidFill>
                <a:effectLst/>
                <a:latin typeface="Source Sans Pro" panose="020B0503030403020204" pitchFamily="34" charset="0"/>
              </a:rPr>
              <a:t> Market, with the aim to increase productivity and enhance adaptability.</a:t>
            </a:r>
            <a:endParaRPr lang="en-US" sz="2400" dirty="0">
              <a:solidFill>
                <a:schemeClr val="tx1"/>
              </a:solidFill>
            </a:endParaRPr>
          </a:p>
        </p:txBody>
      </p:sp>
      <p:pic>
        <p:nvPicPr>
          <p:cNvPr id="5" name="Picture 4" descr="A screenshot of a newspaper&#10;&#10;Description automatically generated">
            <a:extLst>
              <a:ext uri="{FF2B5EF4-FFF2-40B4-BE49-F238E27FC236}">
                <a16:creationId xmlns:a16="http://schemas.microsoft.com/office/drawing/2014/main" id="{4C529EB7-6C6B-4707-B0C7-B77375990661}"/>
              </a:ext>
            </a:extLst>
          </p:cNvPr>
          <p:cNvPicPr>
            <a:picLocks noChangeAspect="1"/>
          </p:cNvPicPr>
          <p:nvPr/>
        </p:nvPicPr>
        <p:blipFill>
          <a:blip r:embed="rId3"/>
          <a:stretch>
            <a:fillRect/>
          </a:stretch>
        </p:blipFill>
        <p:spPr>
          <a:xfrm>
            <a:off x="0" y="-8467"/>
            <a:ext cx="5838826" cy="6858000"/>
          </a:xfrm>
          <a:prstGeom prst="rect">
            <a:avLst/>
          </a:prstGeom>
        </p:spPr>
      </p:pic>
    </p:spTree>
    <p:extLst>
      <p:ext uri="{BB962C8B-B14F-4D97-AF65-F5344CB8AC3E}">
        <p14:creationId xmlns:p14="http://schemas.microsoft.com/office/powerpoint/2010/main" val="182646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6" name="Straight Connector 65">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8"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Picture 20">
            <a:extLst>
              <a:ext uri="{FF2B5EF4-FFF2-40B4-BE49-F238E27FC236}">
                <a16:creationId xmlns:a16="http://schemas.microsoft.com/office/drawing/2014/main" id="{94E7229E-F18E-475B-8085-640247376660}"/>
              </a:ext>
            </a:extLst>
          </p:cNvPr>
          <p:cNvPicPr>
            <a:picLocks noChangeAspect="1"/>
          </p:cNvPicPr>
          <p:nvPr/>
        </p:nvPicPr>
        <p:blipFill rotWithShape="1">
          <a:blip r:embed="rId3"/>
          <a:srcRect l="33315" t="1588" b="10407"/>
          <a:stretch/>
        </p:blipFill>
        <p:spPr>
          <a:xfrm>
            <a:off x="4269854" y="0"/>
            <a:ext cx="7922146" cy="6638926"/>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scene3d>
            <a:camera prst="orthographicFront"/>
            <a:lightRig rig="contrasting" dir="t">
              <a:rot lat="0" lon="0" rev="4200000"/>
            </a:lightRig>
          </a:scene3d>
          <a:sp3d prstMaterial="plastic">
            <a:bevelT w="381000" h="114300" prst="relaxedInset"/>
            <a:contourClr>
              <a:srgbClr val="969696"/>
            </a:contourClr>
          </a:sp3d>
        </p:spPr>
      </p:pic>
      <p:sp>
        <p:nvSpPr>
          <p:cNvPr id="2" name="Title 1">
            <a:extLst>
              <a:ext uri="{FF2B5EF4-FFF2-40B4-BE49-F238E27FC236}">
                <a16:creationId xmlns:a16="http://schemas.microsoft.com/office/drawing/2014/main" id="{AB8F6905-158C-4F46-BFA7-20C2B7425AE6}"/>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Access to Employment </a:t>
            </a:r>
            <a:br>
              <a:rPr lang="en-US" sz="4800"/>
            </a:br>
            <a:r>
              <a:rPr lang="en-US" sz="4800"/>
              <a:t>(</a:t>
            </a:r>
            <a:r>
              <a:rPr lang="en-US" sz="4800" i="1"/>
              <a:t>A2E</a:t>
            </a:r>
            <a:r>
              <a:rPr lang="en-US" sz="4800"/>
              <a:t>) Scheme</a:t>
            </a:r>
          </a:p>
        </p:txBody>
      </p:sp>
      <p:sp>
        <p:nvSpPr>
          <p:cNvPr id="3" name="Text Placeholder 2">
            <a:extLst>
              <a:ext uri="{FF2B5EF4-FFF2-40B4-BE49-F238E27FC236}">
                <a16:creationId xmlns:a16="http://schemas.microsoft.com/office/drawing/2014/main" id="{7F488152-397D-4F2C-9105-0D58643DEFFC}"/>
              </a:ext>
            </a:extLst>
          </p:cNvPr>
          <p:cNvSpPr>
            <a:spLocks noGrp="1"/>
          </p:cNvSpPr>
          <p:nvPr>
            <p:ph type="body" idx="1"/>
          </p:nvPr>
        </p:nvSpPr>
        <p:spPr>
          <a:xfrm>
            <a:off x="677335" y="4050831"/>
            <a:ext cx="4079721" cy="1096901"/>
          </a:xfrm>
        </p:spPr>
        <p:txBody>
          <a:bodyPr vert="horz" lIns="91440" tIns="45720" rIns="91440" bIns="45720" rtlCol="0" anchor="t">
            <a:normAutofit/>
          </a:bodyPr>
          <a:lstStyle/>
          <a:p>
            <a:pPr algn="r"/>
            <a:endParaRPr lang="en-US" sz="1600" dirty="0"/>
          </a:p>
          <a:p>
            <a:pPr algn="r"/>
            <a:r>
              <a:rPr lang="en-US" sz="1600"/>
              <a:t>Ms </a:t>
            </a:r>
            <a:r>
              <a:rPr lang="en-US" sz="1600" dirty="0"/>
              <a:t>Christianne Hollier</a:t>
            </a:r>
          </a:p>
          <a:p>
            <a:pPr algn="r"/>
            <a:r>
              <a:rPr lang="en-US" sz="1600" dirty="0"/>
              <a:t>Project Leader</a:t>
            </a:r>
          </a:p>
        </p:txBody>
      </p:sp>
      <p:cxnSp>
        <p:nvCxnSpPr>
          <p:cNvPr id="77" name="Straight Connector 76">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1"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7202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3467" y="816638"/>
            <a:ext cx="3367359" cy="5224724"/>
          </a:xfrm>
        </p:spPr>
        <p:txBody>
          <a:bodyPr vert="horz" lIns="91440" tIns="45720" rIns="91440" bIns="45720" rtlCol="0" anchor="ctr">
            <a:normAutofit/>
          </a:bodyPr>
          <a:lstStyle/>
          <a:p>
            <a:r>
              <a:rPr lang="en-US" dirty="0"/>
              <a:t>IIS Scheme:</a:t>
            </a:r>
            <a:br>
              <a:rPr lang="en-US" dirty="0"/>
            </a:br>
            <a:endParaRPr lang="en-US" dirty="0"/>
          </a:p>
        </p:txBody>
      </p:sp>
      <p:sp>
        <p:nvSpPr>
          <p:cNvPr id="4" name="TextBox 3"/>
          <p:cNvSpPr txBox="1"/>
          <p:nvPr/>
        </p:nvSpPr>
        <p:spPr>
          <a:xfrm>
            <a:off x="4654295" y="816638"/>
            <a:ext cx="4619706" cy="5224724"/>
          </a:xfrm>
          <a:prstGeom prst="rect">
            <a:avLst/>
          </a:prstGeom>
        </p:spPr>
        <p:txBody>
          <a:bodyPr vert="horz" lIns="91440" tIns="45720" rIns="91440" bIns="45720" rtlCol="0" anchor="ctr">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The impact of COVID-19 has created an extremely challenging time for the workforce.  </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dirty="0">
                <a:solidFill>
                  <a:schemeClr val="tx1">
                    <a:lumMod val="75000"/>
                    <a:lumOff val="25000"/>
                  </a:schemeClr>
                </a:solidFill>
              </a:rPr>
              <a:t>If during this period, staff training or up-skilling could benefit your company and its employees, the </a:t>
            </a:r>
            <a:r>
              <a:rPr lang="en-US" b="1" dirty="0">
                <a:solidFill>
                  <a:schemeClr val="tx1">
                    <a:lumMod val="75000"/>
                    <a:lumOff val="25000"/>
                  </a:schemeClr>
                </a:solidFill>
                <a:hlinkClick r:id="rId3">
                  <a:extLst>
                    <a:ext uri="{A12FA001-AC4F-418D-AE19-62706E023703}">
                      <ahyp:hlinkClr xmlns:ahyp="http://schemas.microsoft.com/office/drawing/2018/hyperlinkcolor" val="tx"/>
                    </a:ext>
                  </a:extLst>
                </a:hlinkClick>
              </a:rPr>
              <a:t>Investing in </a:t>
            </a:r>
            <a:r>
              <a:rPr lang="en-US" b="1" u="sng" dirty="0">
                <a:solidFill>
                  <a:schemeClr val="tx1">
                    <a:lumMod val="75000"/>
                    <a:lumOff val="25000"/>
                  </a:schemeClr>
                </a:solidFill>
                <a:hlinkClick r:id="rId3">
                  <a:extLst>
                    <a:ext uri="{A12FA001-AC4F-418D-AE19-62706E023703}">
                      <ahyp:hlinkClr xmlns:ahyp="http://schemas.microsoft.com/office/drawing/2018/hyperlinkcolor" val="tx"/>
                    </a:ext>
                  </a:extLst>
                </a:hlinkClick>
              </a:rPr>
              <a:t>Skills</a:t>
            </a:r>
            <a:r>
              <a:rPr lang="en-US" b="1" u="sng" dirty="0">
                <a:solidFill>
                  <a:schemeClr val="tx1">
                    <a:lumMod val="75000"/>
                    <a:lumOff val="25000"/>
                  </a:schemeClr>
                </a:solidFill>
              </a:rPr>
              <a:t> Scheme </a:t>
            </a:r>
            <a:r>
              <a:rPr lang="en-US" dirty="0">
                <a:solidFill>
                  <a:schemeClr val="tx1">
                    <a:lumMod val="75000"/>
                    <a:lumOff val="25000"/>
                  </a:schemeClr>
                </a:solidFill>
              </a:rPr>
              <a:t>can help and here’s how:</a:t>
            </a:r>
          </a:p>
        </p:txBody>
      </p:sp>
    </p:spTree>
    <p:extLst>
      <p:ext uri="{BB962C8B-B14F-4D97-AF65-F5344CB8AC3E}">
        <p14:creationId xmlns:p14="http://schemas.microsoft.com/office/powerpoint/2010/main" val="4157981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6325" y="317062"/>
            <a:ext cx="8477320" cy="1622258"/>
          </a:xfrm>
        </p:spPr>
        <p:txBody>
          <a:bodyPr>
            <a:normAutofit/>
          </a:bodyPr>
          <a:lstStyle/>
          <a:p>
            <a:r>
              <a:rPr lang="en-GB" sz="4000" dirty="0">
                <a:solidFill>
                  <a:srgbClr val="90C226"/>
                </a:solidFill>
              </a:rPr>
              <a:t>IIS Scheme:</a:t>
            </a:r>
            <a:br>
              <a:rPr lang="en-GB" sz="4000" dirty="0">
                <a:solidFill>
                  <a:srgbClr val="90C226"/>
                </a:solidFill>
              </a:rPr>
            </a:br>
            <a:endParaRPr lang="en-US" sz="3100" dirty="0">
              <a:solidFill>
                <a:srgbClr val="90C226"/>
              </a:solidFill>
            </a:endParaRPr>
          </a:p>
        </p:txBody>
      </p:sp>
      <p:pic>
        <p:nvPicPr>
          <p:cNvPr id="4" name="Picture 3">
            <a:extLst>
              <a:ext uri="{FF2B5EF4-FFF2-40B4-BE49-F238E27FC236}">
                <a16:creationId xmlns:a16="http://schemas.microsoft.com/office/drawing/2014/main" id="{3E8D0170-4FA4-4ECE-9881-C677254A32AF}"/>
              </a:ext>
            </a:extLst>
          </p:cNvPr>
          <p:cNvPicPr>
            <a:picLocks noChangeAspect="1"/>
          </p:cNvPicPr>
          <p:nvPr/>
        </p:nvPicPr>
        <p:blipFill>
          <a:blip r:embed="rId3"/>
          <a:stretch>
            <a:fillRect/>
          </a:stretch>
        </p:blipFill>
        <p:spPr>
          <a:xfrm>
            <a:off x="796325" y="1128191"/>
            <a:ext cx="7613749" cy="5280401"/>
          </a:xfrm>
          <a:prstGeom prst="rect">
            <a:avLst/>
          </a:prstGeom>
        </p:spPr>
      </p:pic>
    </p:spTree>
    <p:extLst>
      <p:ext uri="{BB962C8B-B14F-4D97-AF65-F5344CB8AC3E}">
        <p14:creationId xmlns:p14="http://schemas.microsoft.com/office/powerpoint/2010/main" val="25235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96325" y="317062"/>
            <a:ext cx="8477320" cy="1622258"/>
          </a:xfrm>
        </p:spPr>
        <p:txBody>
          <a:bodyPr>
            <a:normAutofit/>
          </a:bodyPr>
          <a:lstStyle/>
          <a:p>
            <a:r>
              <a:rPr lang="en-GB" sz="4000" dirty="0">
                <a:solidFill>
                  <a:srgbClr val="90C226"/>
                </a:solidFill>
              </a:rPr>
              <a:t>IIS Scheme:</a:t>
            </a:r>
            <a:br>
              <a:rPr lang="en-GB" sz="4000" dirty="0">
                <a:solidFill>
                  <a:srgbClr val="90C226"/>
                </a:solidFill>
              </a:rPr>
            </a:br>
            <a:endParaRPr lang="en-US" sz="3100" dirty="0">
              <a:solidFill>
                <a:srgbClr val="90C226"/>
              </a:solidFill>
            </a:endParaRPr>
          </a:p>
        </p:txBody>
      </p:sp>
      <p:sp>
        <p:nvSpPr>
          <p:cNvPr id="8" name="TextBox 7"/>
          <p:cNvSpPr txBox="1"/>
          <p:nvPr/>
        </p:nvSpPr>
        <p:spPr>
          <a:xfrm>
            <a:off x="718266" y="4505821"/>
            <a:ext cx="7901603" cy="400110"/>
          </a:xfrm>
          <a:prstGeom prst="rect">
            <a:avLst/>
          </a:prstGeom>
          <a:noFill/>
        </p:spPr>
        <p:txBody>
          <a:bodyPr wrap="square" rtlCol="0">
            <a:spAutoFit/>
          </a:bodyPr>
          <a:lstStyle/>
          <a:p>
            <a:pPr marL="342900" indent="-342900" algn="just">
              <a:spcBef>
                <a:spcPts val="1000"/>
              </a:spcBef>
              <a:buClr>
                <a:schemeClr val="accent1"/>
              </a:buClr>
              <a:buSzPct val="80000"/>
              <a:buFont typeface="Wingdings 3" charset="2"/>
              <a:buChar char=""/>
            </a:pPr>
            <a:endParaRPr lang="en-GB" sz="2000" dirty="0"/>
          </a:p>
        </p:txBody>
      </p:sp>
      <p:pic>
        <p:nvPicPr>
          <p:cNvPr id="4" name="Picture 3">
            <a:extLst>
              <a:ext uri="{FF2B5EF4-FFF2-40B4-BE49-F238E27FC236}">
                <a16:creationId xmlns:a16="http://schemas.microsoft.com/office/drawing/2014/main" id="{55703732-9966-4265-A05F-37CFC1A0FCB4}"/>
              </a:ext>
            </a:extLst>
          </p:cNvPr>
          <p:cNvPicPr>
            <a:picLocks noChangeAspect="1"/>
          </p:cNvPicPr>
          <p:nvPr/>
        </p:nvPicPr>
        <p:blipFill>
          <a:blip r:embed="rId3"/>
          <a:stretch>
            <a:fillRect/>
          </a:stretch>
        </p:blipFill>
        <p:spPr>
          <a:xfrm>
            <a:off x="902369" y="960365"/>
            <a:ext cx="6966284" cy="5664237"/>
          </a:xfrm>
          <a:prstGeom prst="rect">
            <a:avLst/>
          </a:prstGeom>
        </p:spPr>
      </p:pic>
    </p:spTree>
    <p:extLst>
      <p:ext uri="{BB962C8B-B14F-4D97-AF65-F5344CB8AC3E}">
        <p14:creationId xmlns:p14="http://schemas.microsoft.com/office/powerpoint/2010/main" val="126911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6977" y="5456762"/>
            <a:ext cx="8581595" cy="1077218"/>
          </a:xfrm>
          <a:prstGeom prst="rect">
            <a:avLst/>
          </a:prstGeom>
          <a:noFill/>
        </p:spPr>
        <p:txBody>
          <a:bodyPr wrap="square" rtlCol="0">
            <a:spAutoFit/>
          </a:bodyPr>
          <a:lstStyle/>
          <a:p>
            <a:endParaRPr lang="en-GB" sz="1600" i="1" dirty="0"/>
          </a:p>
          <a:p>
            <a:endParaRPr lang="en-GB" sz="1600" i="1" dirty="0"/>
          </a:p>
          <a:p>
            <a:endParaRPr lang="en-GB" sz="1600" i="1" dirty="0"/>
          </a:p>
          <a:p>
            <a:endParaRPr lang="en-GB" sz="1600" i="1" dirty="0"/>
          </a:p>
        </p:txBody>
      </p:sp>
      <p:sp>
        <p:nvSpPr>
          <p:cNvPr id="8" name="Title 5">
            <a:extLst>
              <a:ext uri="{FF2B5EF4-FFF2-40B4-BE49-F238E27FC236}">
                <a16:creationId xmlns:a16="http://schemas.microsoft.com/office/drawing/2014/main" id="{302B225F-0BD0-41E4-B7AE-DF94B78D9B66}"/>
              </a:ext>
            </a:extLst>
          </p:cNvPr>
          <p:cNvSpPr txBox="1">
            <a:spLocks/>
          </p:cNvSpPr>
          <p:nvPr/>
        </p:nvSpPr>
        <p:spPr>
          <a:xfrm>
            <a:off x="796325" y="317062"/>
            <a:ext cx="8477320" cy="16222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solidFill>
                  <a:srgbClr val="90C226"/>
                </a:solidFill>
              </a:rPr>
              <a:t>IIS Scheme:</a:t>
            </a:r>
            <a:br>
              <a:rPr lang="en-GB" sz="4000" dirty="0">
                <a:solidFill>
                  <a:srgbClr val="90C226"/>
                </a:solidFill>
              </a:rPr>
            </a:br>
            <a:endParaRPr lang="en-US" sz="3100" dirty="0">
              <a:solidFill>
                <a:srgbClr val="90C226"/>
              </a:solidFill>
            </a:endParaRPr>
          </a:p>
        </p:txBody>
      </p:sp>
      <p:pic>
        <p:nvPicPr>
          <p:cNvPr id="3" name="Picture 2">
            <a:extLst>
              <a:ext uri="{FF2B5EF4-FFF2-40B4-BE49-F238E27FC236}">
                <a16:creationId xmlns:a16="http://schemas.microsoft.com/office/drawing/2014/main" id="{A3CBF280-3BC0-4118-A43D-F7FC139FBD27}"/>
              </a:ext>
            </a:extLst>
          </p:cNvPr>
          <p:cNvPicPr>
            <a:picLocks noChangeAspect="1"/>
          </p:cNvPicPr>
          <p:nvPr/>
        </p:nvPicPr>
        <p:blipFill>
          <a:blip r:embed="rId3"/>
          <a:stretch>
            <a:fillRect/>
          </a:stretch>
        </p:blipFill>
        <p:spPr>
          <a:xfrm>
            <a:off x="796324" y="1065361"/>
            <a:ext cx="6640795" cy="5582398"/>
          </a:xfrm>
          <a:prstGeom prst="rect">
            <a:avLst/>
          </a:prstGeom>
        </p:spPr>
      </p:pic>
    </p:spTree>
    <p:extLst>
      <p:ext uri="{BB962C8B-B14F-4D97-AF65-F5344CB8AC3E}">
        <p14:creationId xmlns:p14="http://schemas.microsoft.com/office/powerpoint/2010/main" val="1663401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6977" y="5456762"/>
            <a:ext cx="8581595" cy="1077218"/>
          </a:xfrm>
          <a:prstGeom prst="rect">
            <a:avLst/>
          </a:prstGeom>
          <a:noFill/>
        </p:spPr>
        <p:txBody>
          <a:bodyPr wrap="square" rtlCol="0">
            <a:spAutoFit/>
          </a:bodyPr>
          <a:lstStyle/>
          <a:p>
            <a:endParaRPr lang="en-GB" sz="1600" i="1"/>
          </a:p>
          <a:p>
            <a:endParaRPr lang="en-GB" sz="1600" i="1"/>
          </a:p>
          <a:p>
            <a:endParaRPr lang="en-GB" sz="1600" i="1"/>
          </a:p>
          <a:p>
            <a:endParaRPr lang="en-GB" sz="1600" i="1" dirty="0"/>
          </a:p>
        </p:txBody>
      </p:sp>
      <p:sp>
        <p:nvSpPr>
          <p:cNvPr id="8" name="Title 5">
            <a:extLst>
              <a:ext uri="{FF2B5EF4-FFF2-40B4-BE49-F238E27FC236}">
                <a16:creationId xmlns:a16="http://schemas.microsoft.com/office/drawing/2014/main" id="{302B225F-0BD0-41E4-B7AE-DF94B78D9B66}"/>
              </a:ext>
            </a:extLst>
          </p:cNvPr>
          <p:cNvSpPr txBox="1">
            <a:spLocks/>
          </p:cNvSpPr>
          <p:nvPr/>
        </p:nvSpPr>
        <p:spPr>
          <a:xfrm>
            <a:off x="796325" y="317062"/>
            <a:ext cx="8477320" cy="16222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solidFill>
                  <a:srgbClr val="90C226"/>
                </a:solidFill>
              </a:rPr>
              <a:t>IIS Scheme:</a:t>
            </a:r>
            <a:br>
              <a:rPr lang="en-GB" sz="4000" dirty="0">
                <a:solidFill>
                  <a:srgbClr val="90C226"/>
                </a:solidFill>
              </a:rPr>
            </a:br>
            <a:endParaRPr lang="en-US" sz="3100" dirty="0">
              <a:solidFill>
                <a:srgbClr val="90C226"/>
              </a:solidFill>
            </a:endParaRPr>
          </a:p>
        </p:txBody>
      </p:sp>
      <p:pic>
        <p:nvPicPr>
          <p:cNvPr id="3" name="Picture 2">
            <a:extLst>
              <a:ext uri="{FF2B5EF4-FFF2-40B4-BE49-F238E27FC236}">
                <a16:creationId xmlns:a16="http://schemas.microsoft.com/office/drawing/2014/main" id="{07A352C1-9FFE-41FA-8A97-A094B844CBEE}"/>
              </a:ext>
            </a:extLst>
          </p:cNvPr>
          <p:cNvPicPr>
            <a:picLocks noChangeAspect="1"/>
          </p:cNvPicPr>
          <p:nvPr/>
        </p:nvPicPr>
        <p:blipFill>
          <a:blip r:embed="rId3"/>
          <a:stretch>
            <a:fillRect/>
          </a:stretch>
        </p:blipFill>
        <p:spPr>
          <a:xfrm>
            <a:off x="733911" y="1242396"/>
            <a:ext cx="8467725" cy="4752975"/>
          </a:xfrm>
          <a:prstGeom prst="rect">
            <a:avLst/>
          </a:prstGeom>
        </p:spPr>
      </p:pic>
    </p:spTree>
    <p:extLst>
      <p:ext uri="{BB962C8B-B14F-4D97-AF65-F5344CB8AC3E}">
        <p14:creationId xmlns:p14="http://schemas.microsoft.com/office/powerpoint/2010/main" val="346927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6977" y="5456762"/>
            <a:ext cx="8581595" cy="1077218"/>
          </a:xfrm>
          <a:prstGeom prst="rect">
            <a:avLst/>
          </a:prstGeom>
          <a:noFill/>
        </p:spPr>
        <p:txBody>
          <a:bodyPr wrap="square" rtlCol="0">
            <a:spAutoFit/>
          </a:bodyPr>
          <a:lstStyle/>
          <a:p>
            <a:endParaRPr lang="en-GB" sz="1600" i="1"/>
          </a:p>
          <a:p>
            <a:endParaRPr lang="en-GB" sz="1600" i="1"/>
          </a:p>
          <a:p>
            <a:endParaRPr lang="en-GB" sz="1600" i="1"/>
          </a:p>
          <a:p>
            <a:endParaRPr lang="en-GB" sz="1600" i="1" dirty="0"/>
          </a:p>
        </p:txBody>
      </p:sp>
      <p:sp>
        <p:nvSpPr>
          <p:cNvPr id="8" name="Title 5">
            <a:extLst>
              <a:ext uri="{FF2B5EF4-FFF2-40B4-BE49-F238E27FC236}">
                <a16:creationId xmlns:a16="http://schemas.microsoft.com/office/drawing/2014/main" id="{302B225F-0BD0-41E4-B7AE-DF94B78D9B66}"/>
              </a:ext>
            </a:extLst>
          </p:cNvPr>
          <p:cNvSpPr txBox="1">
            <a:spLocks/>
          </p:cNvSpPr>
          <p:nvPr/>
        </p:nvSpPr>
        <p:spPr>
          <a:xfrm>
            <a:off x="870751" y="324020"/>
            <a:ext cx="9017527" cy="11897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solidFill>
                  <a:srgbClr val="90C226"/>
                </a:solidFill>
              </a:rPr>
              <a:t>IIS Scheme:</a:t>
            </a:r>
            <a:br>
              <a:rPr lang="en-GB" sz="4000" dirty="0">
                <a:solidFill>
                  <a:srgbClr val="90C226"/>
                </a:solidFill>
              </a:rPr>
            </a:br>
            <a:r>
              <a:rPr lang="en-GB" sz="2400" dirty="0">
                <a:solidFill>
                  <a:srgbClr val="90C226"/>
                </a:solidFill>
              </a:rPr>
              <a:t>A Co-financing rate will be applied on the total eligible cost</a:t>
            </a:r>
          </a:p>
        </p:txBody>
      </p:sp>
      <p:sp>
        <p:nvSpPr>
          <p:cNvPr id="10" name="Rectangle 9">
            <a:extLst>
              <a:ext uri="{FF2B5EF4-FFF2-40B4-BE49-F238E27FC236}">
                <a16:creationId xmlns:a16="http://schemas.microsoft.com/office/drawing/2014/main" id="{44432274-CB46-4A08-A71F-A905CC2C5233}"/>
              </a:ext>
            </a:extLst>
          </p:cNvPr>
          <p:cNvSpPr/>
          <p:nvPr/>
        </p:nvSpPr>
        <p:spPr>
          <a:xfrm>
            <a:off x="870751" y="5214729"/>
            <a:ext cx="8286307" cy="1015663"/>
          </a:xfrm>
          <a:prstGeom prst="rect">
            <a:avLst/>
          </a:prstGeom>
        </p:spPr>
        <p:txBody>
          <a:bodyPr wrap="square">
            <a:spAutoFit/>
          </a:bodyPr>
          <a:lstStyle/>
          <a:p>
            <a:pPr algn="just">
              <a:spcAft>
                <a:spcPts val="0"/>
              </a:spcAft>
            </a:pPr>
            <a:r>
              <a:rPr lang="en-GB" sz="2000" dirty="0">
                <a:solidFill>
                  <a:schemeClr val="tx1">
                    <a:lumMod val="75000"/>
                    <a:lumOff val="25000"/>
                  </a:schemeClr>
                </a:solidFill>
              </a:rPr>
              <a:t>In the case of NGOs and Social Partners that do not conduct an economic activity, the headcount of the applicant’s employees will be taken into consideration.</a:t>
            </a:r>
          </a:p>
        </p:txBody>
      </p:sp>
      <p:pic>
        <p:nvPicPr>
          <p:cNvPr id="12" name="Picture 11">
            <a:extLst>
              <a:ext uri="{FF2B5EF4-FFF2-40B4-BE49-F238E27FC236}">
                <a16:creationId xmlns:a16="http://schemas.microsoft.com/office/drawing/2014/main" id="{2DFD9D5A-F14A-4392-8412-CDC1E693F6B9}"/>
              </a:ext>
            </a:extLst>
          </p:cNvPr>
          <p:cNvPicPr>
            <a:picLocks noChangeAspect="1"/>
          </p:cNvPicPr>
          <p:nvPr/>
        </p:nvPicPr>
        <p:blipFill>
          <a:blip r:embed="rId3"/>
          <a:stretch>
            <a:fillRect/>
          </a:stretch>
        </p:blipFill>
        <p:spPr>
          <a:xfrm>
            <a:off x="870751" y="1426629"/>
            <a:ext cx="7438095" cy="3676190"/>
          </a:xfrm>
          <a:prstGeom prst="rect">
            <a:avLst/>
          </a:prstGeom>
        </p:spPr>
      </p:pic>
    </p:spTree>
    <p:extLst>
      <p:ext uri="{BB962C8B-B14F-4D97-AF65-F5344CB8AC3E}">
        <p14:creationId xmlns:p14="http://schemas.microsoft.com/office/powerpoint/2010/main" val="21739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02B225F-0BD0-41E4-B7AE-DF94B78D9B66}"/>
              </a:ext>
            </a:extLst>
          </p:cNvPr>
          <p:cNvSpPr txBox="1">
            <a:spLocks/>
          </p:cNvSpPr>
          <p:nvPr/>
        </p:nvSpPr>
        <p:spPr>
          <a:xfrm>
            <a:off x="796325" y="317062"/>
            <a:ext cx="8477320" cy="16222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solidFill>
                  <a:srgbClr val="90C226"/>
                </a:solidFill>
              </a:rPr>
              <a:t>IIS Scheme:</a:t>
            </a:r>
            <a:br>
              <a:rPr lang="en-GB" sz="4000" dirty="0">
                <a:solidFill>
                  <a:srgbClr val="90C226"/>
                </a:solidFill>
              </a:rPr>
            </a:br>
            <a:r>
              <a:rPr lang="en-GB" sz="4000" dirty="0">
                <a:solidFill>
                  <a:srgbClr val="90C226"/>
                </a:solidFill>
              </a:rPr>
              <a:t>Eligible Employers</a:t>
            </a:r>
            <a:endParaRPr lang="en-US" sz="3100" dirty="0">
              <a:solidFill>
                <a:srgbClr val="90C226"/>
              </a:solidFill>
            </a:endParaRPr>
          </a:p>
        </p:txBody>
      </p:sp>
      <p:sp>
        <p:nvSpPr>
          <p:cNvPr id="2" name="Rectangle 1">
            <a:extLst>
              <a:ext uri="{FF2B5EF4-FFF2-40B4-BE49-F238E27FC236}">
                <a16:creationId xmlns:a16="http://schemas.microsoft.com/office/drawing/2014/main" id="{0FDF1CA4-960A-46AA-9D8B-0D7F95DBF7EA}"/>
              </a:ext>
            </a:extLst>
          </p:cNvPr>
          <p:cNvSpPr/>
          <p:nvPr/>
        </p:nvSpPr>
        <p:spPr>
          <a:xfrm>
            <a:off x="796325" y="1939319"/>
            <a:ext cx="8953731" cy="3674980"/>
          </a:xfrm>
          <a:prstGeom prst="rect">
            <a:avLst/>
          </a:prstGeom>
        </p:spPr>
        <p:txBody>
          <a:bodyPr wrap="square">
            <a:spAutoFit/>
          </a:bodyPr>
          <a:lstStyle/>
          <a:p>
            <a:pPr marL="342900" indent="-342900">
              <a:lnSpc>
                <a:spcPct val="90000"/>
              </a:lnSpc>
              <a:spcBef>
                <a:spcPts val="1000"/>
              </a:spcBef>
              <a:spcAft>
                <a:spcPts val="0"/>
              </a:spcAft>
              <a:buClr>
                <a:schemeClr val="accent1"/>
              </a:buClr>
              <a:buSzPct val="80000"/>
              <a:buFont typeface="Wingdings 3" charset="2"/>
              <a:buChar char=""/>
            </a:pPr>
            <a:r>
              <a:rPr lang="en-GB" sz="2400" dirty="0">
                <a:solidFill>
                  <a:schemeClr val="tx1">
                    <a:lumMod val="75000"/>
                    <a:lumOff val="25000"/>
                  </a:schemeClr>
                </a:solidFill>
              </a:rPr>
              <a:t>Eligible applicants cover all Employers having an economic activity irrespective of their legal form. These include partnerships, companies, family businesses, associations, individual self-employed or other body of persons, NGOs and Social Partners. </a:t>
            </a:r>
          </a:p>
          <a:p>
            <a:pPr>
              <a:lnSpc>
                <a:spcPct val="90000"/>
              </a:lnSpc>
              <a:spcBef>
                <a:spcPts val="1000"/>
              </a:spcBef>
              <a:spcAft>
                <a:spcPts val="0"/>
              </a:spcAft>
              <a:buClr>
                <a:schemeClr val="accent1"/>
              </a:buClr>
              <a:buSzPct val="80000"/>
            </a:pPr>
            <a:endParaRPr lang="en-GB" sz="2400" dirty="0">
              <a:solidFill>
                <a:schemeClr val="tx1">
                  <a:lumMod val="75000"/>
                  <a:lumOff val="25000"/>
                </a:schemeClr>
              </a:solidFill>
            </a:endParaRPr>
          </a:p>
          <a:p>
            <a:pPr marL="342900" indent="-342900">
              <a:lnSpc>
                <a:spcPct val="90000"/>
              </a:lnSpc>
              <a:spcBef>
                <a:spcPts val="1000"/>
              </a:spcBef>
              <a:spcAft>
                <a:spcPts val="0"/>
              </a:spcAft>
              <a:buClr>
                <a:schemeClr val="accent1"/>
              </a:buClr>
              <a:buSzPct val="80000"/>
              <a:buFont typeface="Wingdings 3" charset="2"/>
              <a:buChar char=""/>
            </a:pPr>
            <a:r>
              <a:rPr lang="en-GB" sz="2400" dirty="0">
                <a:solidFill>
                  <a:schemeClr val="tx1">
                    <a:lumMod val="75000"/>
                    <a:lumOff val="25000"/>
                  </a:schemeClr>
                </a:solidFill>
              </a:rPr>
              <a:t>NGOs and Social Partners not having an economic activity are also eligible to benefit from the scheme.</a:t>
            </a:r>
          </a:p>
          <a:p>
            <a:pPr>
              <a:lnSpc>
                <a:spcPct val="90000"/>
              </a:lnSpc>
              <a:spcBef>
                <a:spcPts val="1000"/>
              </a:spcBef>
              <a:buClr>
                <a:schemeClr val="accent1"/>
              </a:buClr>
              <a:buSzPct val="80000"/>
              <a:buFont typeface="Wingdings 3" charset="2"/>
              <a:buChar char=""/>
            </a:pPr>
            <a:endParaRPr lang="en-US" dirty="0">
              <a:solidFill>
                <a:schemeClr val="tx1">
                  <a:lumMod val="75000"/>
                  <a:lumOff val="25000"/>
                </a:schemeClr>
              </a:solidFill>
            </a:endParaRPr>
          </a:p>
          <a:p>
            <a:pPr algn="just">
              <a:lnSpc>
                <a:spcPct val="110000"/>
              </a:lnSpc>
              <a:spcAft>
                <a:spcPts val="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104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02B225F-0BD0-41E4-B7AE-DF94B78D9B66}"/>
              </a:ext>
            </a:extLst>
          </p:cNvPr>
          <p:cNvSpPr txBox="1">
            <a:spLocks/>
          </p:cNvSpPr>
          <p:nvPr/>
        </p:nvSpPr>
        <p:spPr>
          <a:xfrm>
            <a:off x="796325" y="317062"/>
            <a:ext cx="8477320" cy="16222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a:solidFill>
                  <a:srgbClr val="90C226"/>
                </a:solidFill>
              </a:rPr>
              <a:t>IIS Scheme:</a:t>
            </a:r>
            <a:br>
              <a:rPr lang="en-GB" sz="4000" dirty="0">
                <a:solidFill>
                  <a:srgbClr val="90C226"/>
                </a:solidFill>
              </a:rPr>
            </a:br>
            <a:r>
              <a:rPr lang="en-GB" sz="4000" dirty="0">
                <a:solidFill>
                  <a:srgbClr val="90C226"/>
                </a:solidFill>
              </a:rPr>
              <a:t>Eligible Trainees</a:t>
            </a:r>
            <a:endParaRPr lang="en-US" sz="3100" dirty="0">
              <a:solidFill>
                <a:srgbClr val="90C226"/>
              </a:solidFill>
            </a:endParaRPr>
          </a:p>
        </p:txBody>
      </p:sp>
      <p:sp>
        <p:nvSpPr>
          <p:cNvPr id="2" name="Rectangle 1">
            <a:extLst>
              <a:ext uri="{FF2B5EF4-FFF2-40B4-BE49-F238E27FC236}">
                <a16:creationId xmlns:a16="http://schemas.microsoft.com/office/drawing/2014/main" id="{0FDF1CA4-960A-46AA-9D8B-0D7F95DBF7EA}"/>
              </a:ext>
            </a:extLst>
          </p:cNvPr>
          <p:cNvSpPr/>
          <p:nvPr/>
        </p:nvSpPr>
        <p:spPr>
          <a:xfrm>
            <a:off x="796325" y="1939320"/>
            <a:ext cx="8953731" cy="3846181"/>
          </a:xfrm>
          <a:prstGeom prst="rect">
            <a:avLst/>
          </a:prstGeom>
        </p:spPr>
        <p:txBody>
          <a:bodyPr wrap="square">
            <a:spAutoFit/>
          </a:bodyPr>
          <a:lstStyle/>
          <a:p>
            <a:pPr marL="342900" indent="-342900">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The trainee needs to be formally employed with the beneficiary during the training period irrespective if these are </a:t>
            </a:r>
            <a:r>
              <a:rPr lang="en-US" sz="2400" dirty="0">
                <a:solidFill>
                  <a:schemeClr val="tx1">
                    <a:lumMod val="75000"/>
                    <a:lumOff val="25000"/>
                  </a:schemeClr>
                </a:solidFill>
              </a:rPr>
              <a:t>TCNs, EU nationals, Refugees etc.</a:t>
            </a:r>
          </a:p>
          <a:p>
            <a:pPr marL="342900" indent="-342900">
              <a:lnSpc>
                <a:spcPct val="90000"/>
              </a:lnSpc>
              <a:spcBef>
                <a:spcPts val="1000"/>
              </a:spcBef>
              <a:buClr>
                <a:schemeClr val="accent1"/>
              </a:buClr>
              <a:buSzPct val="80000"/>
              <a:buFont typeface="Wingdings 3" charset="2"/>
              <a:buChar char=""/>
            </a:pPr>
            <a:endParaRPr lang="en-US" dirty="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However, Apprentices or students engaged in vocational training with an apprenticeship or vocational training contract are </a:t>
            </a:r>
            <a:r>
              <a:rPr lang="en-GB" sz="2400" b="1" dirty="0">
                <a:solidFill>
                  <a:schemeClr val="tx1">
                    <a:lumMod val="75000"/>
                    <a:lumOff val="25000"/>
                  </a:schemeClr>
                </a:solidFill>
              </a:rPr>
              <a:t>NOT</a:t>
            </a:r>
            <a:r>
              <a:rPr lang="en-GB" sz="2400" dirty="0">
                <a:solidFill>
                  <a:schemeClr val="tx1">
                    <a:lumMod val="75000"/>
                    <a:lumOff val="25000"/>
                  </a:schemeClr>
                </a:solidFill>
              </a:rPr>
              <a:t> eligible.</a:t>
            </a:r>
          </a:p>
          <a:p>
            <a:pPr marL="342900" indent="-342900">
              <a:lnSpc>
                <a:spcPct val="90000"/>
              </a:lnSpc>
              <a:spcBef>
                <a:spcPts val="1000"/>
              </a:spcBef>
              <a:buClr>
                <a:schemeClr val="accent1"/>
              </a:buClr>
              <a:buSzPct val="80000"/>
              <a:buFont typeface="Wingdings 3" charset="2"/>
              <a:buChar char=""/>
            </a:pPr>
            <a:endParaRPr lang="en-GB" sz="2400" dirty="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Trainees that are seconded are also </a:t>
            </a:r>
            <a:r>
              <a:rPr lang="en-GB" sz="2400" b="1" dirty="0">
                <a:solidFill>
                  <a:schemeClr val="tx1">
                    <a:lumMod val="75000"/>
                    <a:lumOff val="25000"/>
                  </a:schemeClr>
                </a:solidFill>
              </a:rPr>
              <a:t>NOT </a:t>
            </a:r>
            <a:r>
              <a:rPr lang="en-GB" sz="2400" dirty="0">
                <a:solidFill>
                  <a:schemeClr val="tx1">
                    <a:lumMod val="75000"/>
                    <a:lumOff val="25000"/>
                  </a:schemeClr>
                </a:solidFill>
              </a:rPr>
              <a:t>eligible unless their direct employer applies for funding.</a:t>
            </a:r>
          </a:p>
        </p:txBody>
      </p:sp>
    </p:spTree>
    <p:extLst>
      <p:ext uri="{BB962C8B-B14F-4D97-AF65-F5344CB8AC3E}">
        <p14:creationId xmlns:p14="http://schemas.microsoft.com/office/powerpoint/2010/main" val="3732605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6977" y="317062"/>
            <a:ext cx="8596668" cy="1320800"/>
          </a:xfrm>
        </p:spPr>
        <p:txBody>
          <a:bodyPr/>
          <a:lstStyle/>
          <a:p>
            <a:r>
              <a:rPr lang="en-GB" sz="4000" dirty="0">
                <a:solidFill>
                  <a:srgbClr val="90C226"/>
                </a:solidFill>
              </a:rPr>
              <a:t>IIS Scheme:</a:t>
            </a:r>
            <a:br>
              <a:rPr lang="en-GB" dirty="0">
                <a:solidFill>
                  <a:srgbClr val="54A021"/>
                </a:solidFill>
              </a:rPr>
            </a:br>
            <a:endParaRPr lang="en-US" dirty="0">
              <a:solidFill>
                <a:srgbClr val="FF0000"/>
              </a:solidFill>
            </a:endParaRPr>
          </a:p>
        </p:txBody>
      </p:sp>
      <p:pic>
        <p:nvPicPr>
          <p:cNvPr id="4" name="Picture 3">
            <a:extLst>
              <a:ext uri="{FF2B5EF4-FFF2-40B4-BE49-F238E27FC236}">
                <a16:creationId xmlns:a16="http://schemas.microsoft.com/office/drawing/2014/main" id="{5551C6BF-D46D-4947-B36F-5DA87494E151}"/>
              </a:ext>
            </a:extLst>
          </p:cNvPr>
          <p:cNvPicPr>
            <a:picLocks noChangeAspect="1"/>
          </p:cNvPicPr>
          <p:nvPr/>
        </p:nvPicPr>
        <p:blipFill>
          <a:blip r:embed="rId3"/>
          <a:stretch>
            <a:fillRect/>
          </a:stretch>
        </p:blipFill>
        <p:spPr>
          <a:xfrm>
            <a:off x="676977" y="977462"/>
            <a:ext cx="7397480" cy="5311270"/>
          </a:xfrm>
          <a:prstGeom prst="rect">
            <a:avLst/>
          </a:prstGeom>
        </p:spPr>
      </p:pic>
    </p:spTree>
    <p:extLst>
      <p:ext uri="{BB962C8B-B14F-4D97-AF65-F5344CB8AC3E}">
        <p14:creationId xmlns:p14="http://schemas.microsoft.com/office/powerpoint/2010/main" val="71536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AC855497-C0DF-4D1F-9D69-EF1AAF0D26D1}"/>
              </a:ext>
            </a:extLst>
          </p:cNvPr>
          <p:cNvPicPr/>
          <p:nvPr/>
        </p:nvPicPr>
        <p:blipFill rotWithShape="1">
          <a:blip r:embed="rId3" cstate="print">
            <a:extLst>
              <a:ext uri="{28A0092B-C50C-407E-A947-70E740481C1C}">
                <a14:useLocalDpi xmlns:a14="http://schemas.microsoft.com/office/drawing/2010/main" val="0"/>
              </a:ext>
            </a:extLst>
          </a:blip>
          <a:srcRect l="141" t="31505" r="2827"/>
          <a:stretch/>
        </p:blipFill>
        <p:spPr bwMode="auto">
          <a:xfrm>
            <a:off x="4208655" y="1076060"/>
            <a:ext cx="7922146" cy="469741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9A5559D-98A8-4FBD-BC6B-F23907186053}"/>
              </a:ext>
            </a:extLst>
          </p:cNvPr>
          <p:cNvSpPr>
            <a:spLocks noGrp="1"/>
          </p:cNvSpPr>
          <p:nvPr>
            <p:ph type="title"/>
          </p:nvPr>
        </p:nvSpPr>
        <p:spPr>
          <a:xfrm>
            <a:off x="677334" y="1397000"/>
            <a:ext cx="3851123" cy="1320800"/>
          </a:xfrm>
        </p:spPr>
        <p:txBody>
          <a:bodyPr>
            <a:normAutofit/>
          </a:bodyPr>
          <a:lstStyle/>
          <a:p>
            <a:pPr>
              <a:lnSpc>
                <a:spcPct val="90000"/>
              </a:lnSpc>
            </a:pPr>
            <a:r>
              <a:rPr lang="en-GB" sz="2800" dirty="0"/>
              <a:t>Submission of IIS Applications during COVID-19 Outbreak:</a:t>
            </a:r>
          </a:p>
        </p:txBody>
      </p:sp>
      <p:sp>
        <p:nvSpPr>
          <p:cNvPr id="4" name="Content Placeholder 3">
            <a:extLst>
              <a:ext uri="{FF2B5EF4-FFF2-40B4-BE49-F238E27FC236}">
                <a16:creationId xmlns:a16="http://schemas.microsoft.com/office/drawing/2014/main" id="{65687198-3896-4653-9479-C86BABEF50B4}"/>
              </a:ext>
            </a:extLst>
          </p:cNvPr>
          <p:cNvSpPr>
            <a:spLocks noGrp="1"/>
          </p:cNvSpPr>
          <p:nvPr>
            <p:ph idx="1"/>
          </p:nvPr>
        </p:nvSpPr>
        <p:spPr>
          <a:xfrm>
            <a:off x="677335" y="3218924"/>
            <a:ext cx="3851122" cy="2875488"/>
          </a:xfrm>
        </p:spPr>
        <p:txBody>
          <a:bodyPr>
            <a:normAutofit/>
          </a:bodyPr>
          <a:lstStyle/>
          <a:p>
            <a:pPr marL="0" indent="0">
              <a:buNone/>
            </a:pPr>
            <a:r>
              <a:rPr lang="en-GB" sz="2000" dirty="0">
                <a:latin typeface="Trebuchet MS (Body)"/>
              </a:rPr>
              <a:t>Applications &amp; claims for reimbursements through email from the contact or delegated persons are now being accepted and should be sent on:</a:t>
            </a:r>
          </a:p>
          <a:p>
            <a:pPr marL="0" indent="0">
              <a:buNone/>
            </a:pPr>
            <a:r>
              <a:rPr lang="en-GB" sz="2000" b="1" dirty="0">
                <a:solidFill>
                  <a:schemeClr val="accent1"/>
                </a:solidFill>
                <a:latin typeface="Trebuchet MS (Body)"/>
              </a:rPr>
              <a:t>iis.jobsplus@gov.mt</a:t>
            </a:r>
          </a:p>
        </p:txBody>
      </p:sp>
      <p:sp>
        <p:nvSpPr>
          <p:cNvPr id="14" name="Title 5">
            <a:extLst>
              <a:ext uri="{FF2B5EF4-FFF2-40B4-BE49-F238E27FC236}">
                <a16:creationId xmlns:a16="http://schemas.microsoft.com/office/drawing/2014/main" id="{E6601639-5829-4532-B033-C337C68C07BD}"/>
              </a:ext>
            </a:extLst>
          </p:cNvPr>
          <p:cNvSpPr txBox="1">
            <a:spLocks/>
          </p:cNvSpPr>
          <p:nvPr/>
        </p:nvSpPr>
        <p:spPr>
          <a:xfrm>
            <a:off x="676977" y="317062"/>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a:solidFill>
                  <a:srgbClr val="90C226"/>
                </a:solidFill>
              </a:rPr>
              <a:t>IIS Scheme:</a:t>
            </a:r>
            <a:br>
              <a:rPr lang="en-GB">
                <a:solidFill>
                  <a:srgbClr val="54A021"/>
                </a:solidFill>
              </a:rPr>
            </a:br>
            <a:endParaRPr lang="en-US" dirty="0">
              <a:solidFill>
                <a:srgbClr val="FF0000"/>
              </a:solidFill>
            </a:endParaRPr>
          </a:p>
        </p:txBody>
      </p:sp>
    </p:spTree>
    <p:extLst>
      <p:ext uri="{BB962C8B-B14F-4D97-AF65-F5344CB8AC3E}">
        <p14:creationId xmlns:p14="http://schemas.microsoft.com/office/powerpoint/2010/main" val="183110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Shape 3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8AF1E9F-0827-4D72-87E9-85C268E7AF2E}"/>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Access to Employment Scheme</a:t>
            </a:r>
          </a:p>
        </p:txBody>
      </p:sp>
      <p:sp>
        <p:nvSpPr>
          <p:cNvPr id="11" name="Content Placeholder 2">
            <a:extLst>
              <a:ext uri="{FF2B5EF4-FFF2-40B4-BE49-F238E27FC236}">
                <a16:creationId xmlns:a16="http://schemas.microsoft.com/office/drawing/2014/main" id="{4C3C07E3-1BAA-4CFE-92BA-6C542AD16695}"/>
              </a:ext>
            </a:extLst>
          </p:cNvPr>
          <p:cNvSpPr>
            <a:spLocks noGrp="1"/>
          </p:cNvSpPr>
          <p:nvPr>
            <p:ph idx="1"/>
          </p:nvPr>
        </p:nvSpPr>
        <p:spPr>
          <a:xfrm>
            <a:off x="7181725" y="2837329"/>
            <a:ext cx="4512988" cy="3317938"/>
          </a:xfrm>
        </p:spPr>
        <p:txBody>
          <a:bodyPr anchor="t">
            <a:normAutofit/>
          </a:bodyPr>
          <a:lstStyle/>
          <a:p>
            <a:pPr>
              <a:lnSpc>
                <a:spcPct val="90000"/>
              </a:lnSpc>
            </a:pPr>
            <a:r>
              <a:rPr lang="en-GB" sz="1700" dirty="0">
                <a:solidFill>
                  <a:srgbClr val="FFFFFF"/>
                </a:solidFill>
              </a:rPr>
              <a:t>Brief Overview</a:t>
            </a:r>
            <a:endParaRPr lang="en-GB" sz="1500" dirty="0">
              <a:solidFill>
                <a:srgbClr val="FFFFFF"/>
              </a:solidFill>
            </a:endParaRPr>
          </a:p>
        </p:txBody>
      </p:sp>
      <p:pic>
        <p:nvPicPr>
          <p:cNvPr id="3" name="V3_EN_FinalAccesstoEmploymentScheme (online-video-cutter.com)">
            <a:hlinkClick r:id="" action="ppaction://media"/>
            <a:extLst>
              <a:ext uri="{FF2B5EF4-FFF2-40B4-BE49-F238E27FC236}">
                <a16:creationId xmlns:a16="http://schemas.microsoft.com/office/drawing/2014/main" id="{3E5CAB38-31D3-43BB-9BB7-B7A3989C48D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8980" y="1837853"/>
            <a:ext cx="4579042" cy="2575711"/>
          </a:xfrm>
          <a:prstGeom prst="rect">
            <a:avLst/>
          </a:prstGeom>
        </p:spPr>
      </p:pic>
    </p:spTree>
    <p:extLst>
      <p:ext uri="{BB962C8B-B14F-4D97-AF65-F5344CB8AC3E}">
        <p14:creationId xmlns:p14="http://schemas.microsoft.com/office/powerpoint/2010/main" val="1824939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remove"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6977" y="317062"/>
            <a:ext cx="8596668" cy="1015027"/>
          </a:xfrm>
        </p:spPr>
        <p:txBody>
          <a:bodyPr>
            <a:normAutofit fontScale="90000"/>
          </a:bodyPr>
          <a:lstStyle/>
          <a:p>
            <a:r>
              <a:rPr lang="en-GB" dirty="0">
                <a:solidFill>
                  <a:srgbClr val="90C226"/>
                </a:solidFill>
              </a:rPr>
              <a:t>IIS Scheme:</a:t>
            </a:r>
            <a:br>
              <a:rPr lang="en-GB" dirty="0">
                <a:solidFill>
                  <a:srgbClr val="90C226"/>
                </a:solidFill>
              </a:rPr>
            </a:br>
            <a:r>
              <a:rPr lang="en-GB" sz="2700" dirty="0">
                <a:solidFill>
                  <a:srgbClr val="90C226"/>
                </a:solidFill>
              </a:rPr>
              <a:t>Eligible Training Programmes</a:t>
            </a:r>
            <a:endParaRPr lang="en-US" sz="2700" dirty="0">
              <a:solidFill>
                <a:srgbClr val="90C226"/>
              </a:solidFill>
            </a:endParaRPr>
          </a:p>
        </p:txBody>
      </p:sp>
      <p:pic>
        <p:nvPicPr>
          <p:cNvPr id="2" name="Picture 1">
            <a:extLst>
              <a:ext uri="{FF2B5EF4-FFF2-40B4-BE49-F238E27FC236}">
                <a16:creationId xmlns:a16="http://schemas.microsoft.com/office/drawing/2014/main" id="{7AD368B8-20AE-4FD3-8339-4F44FFDDCE9B}"/>
              </a:ext>
            </a:extLst>
          </p:cNvPr>
          <p:cNvPicPr>
            <a:picLocks noChangeAspect="1"/>
          </p:cNvPicPr>
          <p:nvPr/>
        </p:nvPicPr>
        <p:blipFill>
          <a:blip r:embed="rId3"/>
          <a:stretch>
            <a:fillRect/>
          </a:stretch>
        </p:blipFill>
        <p:spPr>
          <a:xfrm>
            <a:off x="676977" y="1332089"/>
            <a:ext cx="9043760" cy="5032616"/>
          </a:xfrm>
          <a:prstGeom prst="rect">
            <a:avLst/>
          </a:prstGeom>
        </p:spPr>
      </p:pic>
    </p:spTree>
    <p:extLst>
      <p:ext uri="{BB962C8B-B14F-4D97-AF65-F5344CB8AC3E}">
        <p14:creationId xmlns:p14="http://schemas.microsoft.com/office/powerpoint/2010/main" val="864976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6977" y="317062"/>
            <a:ext cx="8596668" cy="1015027"/>
          </a:xfrm>
        </p:spPr>
        <p:txBody>
          <a:bodyPr>
            <a:normAutofit fontScale="90000"/>
          </a:bodyPr>
          <a:lstStyle/>
          <a:p>
            <a:r>
              <a:rPr lang="en-GB" dirty="0">
                <a:solidFill>
                  <a:srgbClr val="90C226"/>
                </a:solidFill>
              </a:rPr>
              <a:t>IIS Scheme:</a:t>
            </a:r>
            <a:br>
              <a:rPr lang="en-GB" dirty="0">
                <a:solidFill>
                  <a:srgbClr val="90C226"/>
                </a:solidFill>
              </a:rPr>
            </a:br>
            <a:r>
              <a:rPr lang="en-GB" sz="2700" dirty="0">
                <a:solidFill>
                  <a:srgbClr val="90C226"/>
                </a:solidFill>
              </a:rPr>
              <a:t>Training that is NOT Eligible</a:t>
            </a:r>
            <a:endParaRPr lang="en-US" sz="2700" dirty="0">
              <a:solidFill>
                <a:srgbClr val="90C226"/>
              </a:solidFill>
            </a:endParaRPr>
          </a:p>
        </p:txBody>
      </p:sp>
      <p:sp>
        <p:nvSpPr>
          <p:cNvPr id="2" name="Rectangle 1">
            <a:extLst>
              <a:ext uri="{FF2B5EF4-FFF2-40B4-BE49-F238E27FC236}">
                <a16:creationId xmlns:a16="http://schemas.microsoft.com/office/drawing/2014/main" id="{49B7245C-EFAE-443A-B5B0-0D645021E739}"/>
              </a:ext>
            </a:extLst>
          </p:cNvPr>
          <p:cNvSpPr/>
          <p:nvPr/>
        </p:nvSpPr>
        <p:spPr>
          <a:xfrm>
            <a:off x="547332" y="1499191"/>
            <a:ext cx="8596668" cy="4871077"/>
          </a:xfrm>
          <a:prstGeom prst="rect">
            <a:avLst/>
          </a:prstGeom>
        </p:spPr>
        <p:txBody>
          <a:bodyPr wrap="square">
            <a:spAutoFit/>
          </a:bodyPr>
          <a:lstStyle/>
          <a:p>
            <a:pPr marL="342900" lvl="0" indent="-342900" algn="just">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Aid shall not be granted for training which Employers carry out to comply with National Mandatory Standards on training (in other words, it must be voluntary training as opposed to legally enforced training);</a:t>
            </a:r>
          </a:p>
          <a:p>
            <a:pPr marL="342900" lvl="0" indent="-342900" algn="just">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Information Sessions;</a:t>
            </a:r>
          </a:p>
          <a:p>
            <a:pPr marL="342900" lvl="0" indent="-342900" algn="just">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Team Building events are not eligible under Investing in Skills since these are not considered as training;</a:t>
            </a:r>
          </a:p>
          <a:p>
            <a:pPr marL="342900" lvl="0" indent="-342900" algn="just">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Any training provided by a linked company (over 50% shareholding); and</a:t>
            </a:r>
          </a:p>
          <a:p>
            <a:pPr marL="342900" lvl="0" indent="-342900" algn="just">
              <a:lnSpc>
                <a:spcPct val="90000"/>
              </a:lnSpc>
              <a:spcBef>
                <a:spcPts val="1000"/>
              </a:spcBef>
              <a:buClr>
                <a:schemeClr val="accent1"/>
              </a:buClr>
              <a:buSzPct val="80000"/>
              <a:buFont typeface="Wingdings 3" charset="2"/>
              <a:buChar char=""/>
            </a:pPr>
            <a:r>
              <a:rPr lang="en-GB" sz="2400" dirty="0">
                <a:solidFill>
                  <a:schemeClr val="tx1">
                    <a:lumMod val="75000"/>
                    <a:lumOff val="25000"/>
                  </a:schemeClr>
                </a:solidFill>
              </a:rPr>
              <a:t>Internal training (where trainers and trainees are employed by the applicant entity, irrespective of their employment status).</a:t>
            </a:r>
          </a:p>
          <a:p>
            <a:pPr lvl="0" algn="just">
              <a:spcAft>
                <a:spcPts val="0"/>
              </a:spcAft>
              <a:buSzPts val="1000"/>
            </a:pP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82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6977" y="317062"/>
            <a:ext cx="8596668" cy="1015027"/>
          </a:xfrm>
        </p:spPr>
        <p:txBody>
          <a:bodyPr>
            <a:normAutofit fontScale="90000"/>
          </a:bodyPr>
          <a:lstStyle/>
          <a:p>
            <a:r>
              <a:rPr lang="en-GB" dirty="0">
                <a:solidFill>
                  <a:srgbClr val="90C226"/>
                </a:solidFill>
              </a:rPr>
              <a:t>IIS Scheme:</a:t>
            </a:r>
            <a:br>
              <a:rPr lang="en-GB" dirty="0">
                <a:solidFill>
                  <a:srgbClr val="90C226"/>
                </a:solidFill>
              </a:rPr>
            </a:br>
            <a:r>
              <a:rPr lang="en-GB" sz="2700" dirty="0">
                <a:solidFill>
                  <a:srgbClr val="90C226"/>
                </a:solidFill>
              </a:rPr>
              <a:t>Documentation for Online/</a:t>
            </a:r>
            <a:r>
              <a:rPr lang="en-GB" sz="2700">
                <a:solidFill>
                  <a:srgbClr val="90C226"/>
                </a:solidFill>
              </a:rPr>
              <a:t>Distance Learning</a:t>
            </a:r>
            <a:endParaRPr lang="en-US" sz="2700" dirty="0">
              <a:solidFill>
                <a:srgbClr val="90C226"/>
              </a:solidFill>
            </a:endParaRPr>
          </a:p>
        </p:txBody>
      </p:sp>
      <p:sp>
        <p:nvSpPr>
          <p:cNvPr id="2" name="TextBox 1">
            <a:extLst>
              <a:ext uri="{FF2B5EF4-FFF2-40B4-BE49-F238E27FC236}">
                <a16:creationId xmlns:a16="http://schemas.microsoft.com/office/drawing/2014/main" id="{E4FB40D9-FF28-4378-9F98-15A525E56088}"/>
              </a:ext>
            </a:extLst>
          </p:cNvPr>
          <p:cNvSpPr txBox="1"/>
          <p:nvPr/>
        </p:nvSpPr>
        <p:spPr>
          <a:xfrm>
            <a:off x="846489" y="1427752"/>
            <a:ext cx="7970134" cy="2585323"/>
          </a:xfrm>
          <a:prstGeom prst="rect">
            <a:avLst/>
          </a:prstGeom>
          <a:noFill/>
        </p:spPr>
        <p:txBody>
          <a:bodyPr wrap="square" rtlCol="0">
            <a:spAutoFit/>
          </a:bodyPr>
          <a:lstStyle/>
          <a:p>
            <a:r>
              <a:rPr lang="en-GB" b="1" dirty="0"/>
              <a:t>Application Stage and Implementation Stage:</a:t>
            </a:r>
          </a:p>
          <a:p>
            <a:endParaRPr lang="en-GB" dirty="0"/>
          </a:p>
          <a:p>
            <a:r>
              <a:rPr lang="en-GB" dirty="0"/>
              <a:t>Besides the IIS Application Form and Training Programme Template, the Training Schedule Template needs to include the link to the each training session. </a:t>
            </a:r>
          </a:p>
          <a:p>
            <a:endParaRPr lang="en-GB" dirty="0"/>
          </a:p>
          <a:p>
            <a:endParaRPr lang="en-GB" dirty="0"/>
          </a:p>
          <a:p>
            <a:endParaRPr lang="en-GB" dirty="0"/>
          </a:p>
          <a:p>
            <a:endParaRPr lang="en-GB" dirty="0"/>
          </a:p>
        </p:txBody>
      </p:sp>
      <p:pic>
        <p:nvPicPr>
          <p:cNvPr id="3" name="Picture 2">
            <a:extLst>
              <a:ext uri="{FF2B5EF4-FFF2-40B4-BE49-F238E27FC236}">
                <a16:creationId xmlns:a16="http://schemas.microsoft.com/office/drawing/2014/main" id="{292E47A7-6815-4B34-AF0F-23F2FE5DFEDE}"/>
              </a:ext>
            </a:extLst>
          </p:cNvPr>
          <p:cNvPicPr>
            <a:picLocks noChangeAspect="1"/>
          </p:cNvPicPr>
          <p:nvPr/>
        </p:nvPicPr>
        <p:blipFill>
          <a:blip r:embed="rId3"/>
          <a:stretch>
            <a:fillRect/>
          </a:stretch>
        </p:blipFill>
        <p:spPr>
          <a:xfrm>
            <a:off x="846489" y="2946275"/>
            <a:ext cx="8791575" cy="2133600"/>
          </a:xfrm>
          <a:prstGeom prst="rect">
            <a:avLst/>
          </a:prstGeom>
        </p:spPr>
      </p:pic>
      <p:sp>
        <p:nvSpPr>
          <p:cNvPr id="7" name="TextBox 6">
            <a:extLst>
              <a:ext uri="{FF2B5EF4-FFF2-40B4-BE49-F238E27FC236}">
                <a16:creationId xmlns:a16="http://schemas.microsoft.com/office/drawing/2014/main" id="{7C42BC7E-5F53-4B37-95B4-F8AAA27F5BC4}"/>
              </a:ext>
            </a:extLst>
          </p:cNvPr>
          <p:cNvSpPr txBox="1"/>
          <p:nvPr/>
        </p:nvSpPr>
        <p:spPr>
          <a:xfrm>
            <a:off x="993421" y="5348695"/>
            <a:ext cx="7958667" cy="923330"/>
          </a:xfrm>
          <a:prstGeom prst="rect">
            <a:avLst/>
          </a:prstGeom>
          <a:noFill/>
        </p:spPr>
        <p:txBody>
          <a:bodyPr wrap="square" rtlCol="0">
            <a:spAutoFit/>
          </a:bodyPr>
          <a:lstStyle/>
          <a:p>
            <a:r>
              <a:rPr lang="en-GB" dirty="0"/>
              <a:t>Jobsplus Monitoring Officers and the Managing Authority reserve the right to conduct checks to ensure that training is ongoing. Beneficiaries are required to take periodical screenshots of participants attending training.</a:t>
            </a:r>
          </a:p>
        </p:txBody>
      </p:sp>
    </p:spTree>
    <p:extLst>
      <p:ext uri="{BB962C8B-B14F-4D97-AF65-F5344CB8AC3E}">
        <p14:creationId xmlns:p14="http://schemas.microsoft.com/office/powerpoint/2010/main" val="2310791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6977" y="317062"/>
            <a:ext cx="8596668" cy="1320800"/>
          </a:xfrm>
        </p:spPr>
        <p:txBody>
          <a:bodyPr>
            <a:normAutofit fontScale="90000"/>
          </a:bodyPr>
          <a:lstStyle/>
          <a:p>
            <a:r>
              <a:rPr lang="en-GB" dirty="0">
                <a:solidFill>
                  <a:srgbClr val="90C226"/>
                </a:solidFill>
              </a:rPr>
              <a:t>IIS Scheme:</a:t>
            </a:r>
            <a:br>
              <a:rPr lang="en-GB" dirty="0">
                <a:solidFill>
                  <a:srgbClr val="90C226"/>
                </a:solidFill>
              </a:rPr>
            </a:br>
            <a:r>
              <a:rPr lang="en-GB" sz="2700" dirty="0">
                <a:solidFill>
                  <a:srgbClr val="90C226"/>
                </a:solidFill>
              </a:rPr>
              <a:t>Documentation for Online/Distance Learning</a:t>
            </a:r>
            <a:br>
              <a:rPr lang="en-GB" dirty="0">
                <a:solidFill>
                  <a:srgbClr val="54A021"/>
                </a:solidFill>
              </a:rPr>
            </a:br>
            <a:endParaRPr lang="en-US" dirty="0">
              <a:solidFill>
                <a:srgbClr val="FF0000"/>
              </a:solidFill>
            </a:endParaRPr>
          </a:p>
        </p:txBody>
      </p:sp>
      <p:sp>
        <p:nvSpPr>
          <p:cNvPr id="7" name="TextBox 6">
            <a:extLst>
              <a:ext uri="{FF2B5EF4-FFF2-40B4-BE49-F238E27FC236}">
                <a16:creationId xmlns:a16="http://schemas.microsoft.com/office/drawing/2014/main" id="{B0FE381A-4B4D-417E-97EF-C854D0975955}"/>
              </a:ext>
            </a:extLst>
          </p:cNvPr>
          <p:cNvSpPr txBox="1"/>
          <p:nvPr/>
        </p:nvSpPr>
        <p:spPr>
          <a:xfrm>
            <a:off x="676977" y="1130031"/>
            <a:ext cx="8229778" cy="2031325"/>
          </a:xfrm>
          <a:prstGeom prst="rect">
            <a:avLst/>
          </a:prstGeom>
          <a:noFill/>
        </p:spPr>
        <p:txBody>
          <a:bodyPr wrap="square" rtlCol="0">
            <a:spAutoFit/>
          </a:bodyPr>
          <a:lstStyle/>
          <a:p>
            <a:endParaRPr lang="en-GB" b="1"/>
          </a:p>
          <a:p>
            <a:r>
              <a:rPr lang="en-GB" b="1"/>
              <a:t>Implementation Stage:</a:t>
            </a:r>
          </a:p>
          <a:p>
            <a:r>
              <a:rPr lang="en-GB"/>
              <a:t>The training provider needs to confirm attendance and endorse each session </a:t>
            </a:r>
          </a:p>
          <a:p>
            <a:endParaRPr lang="en-GB"/>
          </a:p>
          <a:p>
            <a:endParaRPr lang="en-GB"/>
          </a:p>
          <a:p>
            <a:endParaRPr lang="en-GB"/>
          </a:p>
          <a:p>
            <a:endParaRPr lang="en-GB" dirty="0"/>
          </a:p>
        </p:txBody>
      </p:sp>
      <p:pic>
        <p:nvPicPr>
          <p:cNvPr id="2" name="Picture 1">
            <a:extLst>
              <a:ext uri="{FF2B5EF4-FFF2-40B4-BE49-F238E27FC236}">
                <a16:creationId xmlns:a16="http://schemas.microsoft.com/office/drawing/2014/main" id="{E01029E1-1A0C-4005-A2AF-F9E3D1D1EE6D}"/>
              </a:ext>
            </a:extLst>
          </p:cNvPr>
          <p:cNvPicPr>
            <a:picLocks noChangeAspect="1"/>
          </p:cNvPicPr>
          <p:nvPr/>
        </p:nvPicPr>
        <p:blipFill>
          <a:blip r:embed="rId3"/>
          <a:stretch>
            <a:fillRect/>
          </a:stretch>
        </p:blipFill>
        <p:spPr>
          <a:xfrm>
            <a:off x="846489" y="2145693"/>
            <a:ext cx="5936861" cy="4415589"/>
          </a:xfrm>
          <a:prstGeom prst="rect">
            <a:avLst/>
          </a:prstGeom>
        </p:spPr>
      </p:pic>
    </p:spTree>
    <p:extLst>
      <p:ext uri="{BB962C8B-B14F-4D97-AF65-F5344CB8AC3E}">
        <p14:creationId xmlns:p14="http://schemas.microsoft.com/office/powerpoint/2010/main" val="100699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43467" y="816638"/>
            <a:ext cx="3367359" cy="5224724"/>
          </a:xfrm>
        </p:spPr>
        <p:txBody>
          <a:bodyPr vert="horz" lIns="91440" tIns="45720" rIns="91440" bIns="45720" rtlCol="0" anchor="ctr">
            <a:normAutofit/>
          </a:bodyPr>
          <a:lstStyle/>
          <a:p>
            <a:r>
              <a:rPr lang="en-US" sz="3300" dirty="0"/>
              <a:t>IIS Scheme:</a:t>
            </a:r>
            <a:br>
              <a:rPr lang="en-US" sz="3300" dirty="0"/>
            </a:br>
            <a:r>
              <a:rPr lang="en-US" sz="3300" dirty="0"/>
              <a:t>Documentation for Online/Distance Learning</a:t>
            </a:r>
            <a:br>
              <a:rPr lang="en-US" sz="3300" dirty="0"/>
            </a:br>
            <a:endParaRPr lang="en-US" sz="3300" dirty="0"/>
          </a:p>
        </p:txBody>
      </p:sp>
      <p:sp>
        <p:nvSpPr>
          <p:cNvPr id="3" name="TextBox 2">
            <a:extLst>
              <a:ext uri="{FF2B5EF4-FFF2-40B4-BE49-F238E27FC236}">
                <a16:creationId xmlns:a16="http://schemas.microsoft.com/office/drawing/2014/main" id="{781B5401-C9EC-4B3B-8C41-0C75C788FCFB}"/>
              </a:ext>
            </a:extLst>
          </p:cNvPr>
          <p:cNvSpPr txBox="1"/>
          <p:nvPr/>
        </p:nvSpPr>
        <p:spPr>
          <a:xfrm>
            <a:off x="4654295" y="816638"/>
            <a:ext cx="4619706" cy="5224724"/>
          </a:xfrm>
          <a:prstGeom prst="rect">
            <a:avLst/>
          </a:prstGeom>
        </p:spPr>
        <p:txBody>
          <a:bodyPr vert="horz" lIns="91440" tIns="45720" rIns="91440" bIns="45720" rtlCol="0" anchor="ctr">
            <a:normAutofit/>
          </a:bodyPr>
          <a:lstStyle/>
          <a:p>
            <a:pPr>
              <a:lnSpc>
                <a:spcPct val="90000"/>
              </a:lnSpc>
              <a:spcBef>
                <a:spcPts val="1000"/>
              </a:spcBef>
              <a:buClr>
                <a:schemeClr val="accent1"/>
              </a:buClr>
              <a:buSzPct val="80000"/>
            </a:pPr>
            <a:r>
              <a:rPr lang="en-US" sz="2000" b="1" dirty="0">
                <a:solidFill>
                  <a:schemeClr val="tx1">
                    <a:lumMod val="75000"/>
                    <a:lumOff val="25000"/>
                  </a:schemeClr>
                </a:solidFill>
              </a:rPr>
              <a:t>Reimbursement Stage:</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b="1" dirty="0">
                <a:solidFill>
                  <a:schemeClr val="tx1">
                    <a:lumMod val="75000"/>
                    <a:lumOff val="25000"/>
                  </a:schemeClr>
                </a:solidFill>
              </a:rPr>
              <a:t>Attendance Sheets (Template B) for Online/Distance Learning. In the case of online learning, screen shots of the ongoing training sessions are to be presented together with declaration/endorsement of legal representative and trainer including grant number, title of training, date, times and participants details. The declaration by the legal representative is incorporated in Template B.</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a:p>
            <a:pPr marL="342900" indent="-342900">
              <a:lnSpc>
                <a:spcPct val="90000"/>
              </a:lnSpc>
              <a:spcBef>
                <a:spcPts val="1000"/>
              </a:spcBef>
              <a:buClr>
                <a:schemeClr val="accent1"/>
              </a:buClr>
              <a:buSzPct val="80000"/>
              <a:buFont typeface="Wingdings 3" charset="2"/>
              <a:buChar char=""/>
            </a:pPr>
            <a:r>
              <a:rPr lang="en-US" sz="1700" b="1" dirty="0">
                <a:solidFill>
                  <a:schemeClr val="tx1">
                    <a:lumMod val="75000"/>
                    <a:lumOff val="25000"/>
                  </a:schemeClr>
                </a:solidFill>
              </a:rPr>
              <a:t>Periodical screenshot of participants attending training. Such screenshots must be in line with the training schedule submitted prior commencement of training. </a:t>
            </a:r>
          </a:p>
          <a:p>
            <a:pPr>
              <a:lnSpc>
                <a:spcPct val="90000"/>
              </a:lnSpc>
              <a:spcBef>
                <a:spcPts val="1000"/>
              </a:spcBef>
              <a:buClr>
                <a:schemeClr val="accent1"/>
              </a:buClr>
              <a:buSzPct val="80000"/>
              <a:buFont typeface="Wingdings 3" charset="2"/>
              <a:buChar char=""/>
            </a:pPr>
            <a:endParaRPr lang="en-US" sz="1700" dirty="0">
              <a:solidFill>
                <a:schemeClr val="tx1">
                  <a:lumMod val="75000"/>
                  <a:lumOff val="25000"/>
                </a:schemeClr>
              </a:solidFill>
            </a:endParaRPr>
          </a:p>
        </p:txBody>
      </p:sp>
    </p:spTree>
    <p:extLst>
      <p:ext uri="{BB962C8B-B14F-4D97-AF65-F5344CB8AC3E}">
        <p14:creationId xmlns:p14="http://schemas.microsoft.com/office/powerpoint/2010/main" val="3563584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061F-F255-4007-BA28-05EFCBECC265}"/>
              </a:ext>
            </a:extLst>
          </p:cNvPr>
          <p:cNvSpPr>
            <a:spLocks noGrp="1"/>
          </p:cNvSpPr>
          <p:nvPr>
            <p:ph type="title"/>
          </p:nvPr>
        </p:nvSpPr>
        <p:spPr>
          <a:xfrm>
            <a:off x="652481" y="1382486"/>
            <a:ext cx="3547581" cy="4093028"/>
          </a:xfrm>
        </p:spPr>
        <p:txBody>
          <a:bodyPr anchor="ctr">
            <a:normAutofit/>
          </a:bodyPr>
          <a:lstStyle/>
          <a:p>
            <a:r>
              <a:rPr lang="en-GB" sz="4400" dirty="0">
                <a:solidFill>
                  <a:srgbClr val="90C226"/>
                </a:solidFill>
              </a:rPr>
              <a:t>Contact Details:</a:t>
            </a:r>
          </a:p>
        </p:txBody>
      </p:sp>
      <p:graphicFrame>
        <p:nvGraphicFramePr>
          <p:cNvPr id="5" name="Content Placeholder 2">
            <a:extLst>
              <a:ext uri="{FF2B5EF4-FFF2-40B4-BE49-F238E27FC236}">
                <a16:creationId xmlns:a16="http://schemas.microsoft.com/office/drawing/2014/main" id="{68886A61-9BCC-4845-9753-2D0CA89B513C}"/>
              </a:ext>
            </a:extLst>
          </p:cNvPr>
          <p:cNvGraphicFramePr>
            <a:graphicFrameLocks noGrp="1"/>
          </p:cNvGraphicFramePr>
          <p:nvPr>
            <p:ph idx="1"/>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0891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0BEA-6AC0-4EB6-A3B0-A143F1397D33}"/>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a:solidFill>
                  <a:schemeClr val="accent1"/>
                </a:solidFill>
                <a:latin typeface="+mj-lt"/>
                <a:ea typeface="+mj-ea"/>
                <a:cs typeface="+mj-cs"/>
              </a:rPr>
              <a:t>Q &amp; A’s</a:t>
            </a:r>
          </a:p>
        </p:txBody>
      </p:sp>
      <p:pic>
        <p:nvPicPr>
          <p:cNvPr id="6" name="Graphic 5" descr="Questions">
            <a:extLst>
              <a:ext uri="{FF2B5EF4-FFF2-40B4-BE49-F238E27FC236}">
                <a16:creationId xmlns:a16="http://schemas.microsoft.com/office/drawing/2014/main" id="{E68B49A2-8CB1-493C-AF83-ADAE77740C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352516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5289A-4D9D-4D0A-946D-FB5FA9449181}"/>
              </a:ext>
            </a:extLst>
          </p:cNvPr>
          <p:cNvSpPr>
            <a:spLocks noGrp="1"/>
          </p:cNvSpPr>
          <p:nvPr>
            <p:ph type="title"/>
          </p:nvPr>
        </p:nvSpPr>
        <p:spPr>
          <a:xfrm>
            <a:off x="677334" y="609600"/>
            <a:ext cx="8596668" cy="1320800"/>
          </a:xfrm>
        </p:spPr>
        <p:txBody>
          <a:bodyPr anchor="t">
            <a:normAutofit/>
          </a:bodyPr>
          <a:lstStyle/>
          <a:p>
            <a:r>
              <a:rPr lang="en-GB" dirty="0"/>
              <a:t>Access to Employment (A2E) Scheme</a:t>
            </a:r>
          </a:p>
        </p:txBody>
      </p:sp>
      <p:pic>
        <p:nvPicPr>
          <p:cNvPr id="8" name="Graphic 7" descr="Universal Access">
            <a:extLst>
              <a:ext uri="{FF2B5EF4-FFF2-40B4-BE49-F238E27FC236}">
                <a16:creationId xmlns:a16="http://schemas.microsoft.com/office/drawing/2014/main" id="{FBAD14D1-70EC-4982-A553-3DC6D0F006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1E1EF63C-D3AE-4BD9-A66B-8E86C4FB0E02}"/>
              </a:ext>
            </a:extLst>
          </p:cNvPr>
          <p:cNvSpPr>
            <a:spLocks noGrp="1"/>
          </p:cNvSpPr>
          <p:nvPr>
            <p:ph idx="1"/>
          </p:nvPr>
        </p:nvSpPr>
        <p:spPr>
          <a:xfrm>
            <a:off x="4063160" y="2160589"/>
            <a:ext cx="5207839" cy="3880773"/>
          </a:xfrm>
        </p:spPr>
        <p:txBody>
          <a:bodyPr>
            <a:normAutofit/>
          </a:bodyPr>
          <a:lstStyle/>
          <a:p>
            <a:pPr marL="0" indent="0" algn="just">
              <a:buNone/>
            </a:pPr>
            <a:r>
              <a:rPr lang="en-GB" sz="2800" dirty="0"/>
              <a:t>Provides employment aid to enterprises in Malta and Gozo to promote the recruitment of the more challenged amongst job seekers, unemployed and inactive persons.</a:t>
            </a:r>
          </a:p>
          <a:p>
            <a:endParaRPr lang="en-GB" dirty="0"/>
          </a:p>
        </p:txBody>
      </p:sp>
    </p:spTree>
    <p:extLst>
      <p:ext uri="{BB962C8B-B14F-4D97-AF65-F5344CB8AC3E}">
        <p14:creationId xmlns:p14="http://schemas.microsoft.com/office/powerpoint/2010/main" val="384775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0796F-DC0B-452F-A9F8-CD2A4E36ADF4}"/>
              </a:ext>
            </a:extLst>
          </p:cNvPr>
          <p:cNvSpPr>
            <a:spLocks noGrp="1"/>
          </p:cNvSpPr>
          <p:nvPr>
            <p:ph type="title"/>
          </p:nvPr>
        </p:nvSpPr>
        <p:spPr>
          <a:xfrm>
            <a:off x="1286933" y="609600"/>
            <a:ext cx="10197494" cy="1099457"/>
          </a:xfrm>
        </p:spPr>
        <p:txBody>
          <a:bodyPr>
            <a:normAutofit/>
          </a:bodyPr>
          <a:lstStyle/>
          <a:p>
            <a:r>
              <a:rPr lang="en-GB" dirty="0"/>
              <a:t>Timeline Logic of the A2E Scheme</a:t>
            </a:r>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BDDDAEA3-3BA2-4BE9-88AD-6278062E6FDA}"/>
              </a:ext>
            </a:extLst>
          </p:cNvPr>
          <p:cNvGraphicFramePr/>
          <p:nvPr>
            <p:extLst>
              <p:ext uri="{D42A27DB-BD31-4B8C-83A1-F6EECF244321}">
                <p14:modId xmlns:p14="http://schemas.microsoft.com/office/powerpoint/2010/main" val="166468136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600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C53ECE81-14EF-4C56-88B0-A54C191CEDDB}"/>
              </a:ext>
            </a:extLst>
          </p:cNvPr>
          <p:cNvSpPr>
            <a:spLocks noGrp="1"/>
          </p:cNvSpPr>
          <p:nvPr>
            <p:ph type="title"/>
          </p:nvPr>
        </p:nvSpPr>
        <p:spPr>
          <a:xfrm>
            <a:off x="1090418" y="534737"/>
            <a:ext cx="8596668" cy="1320800"/>
          </a:xfrm>
        </p:spPr>
        <p:txBody>
          <a:bodyPr/>
          <a:lstStyle/>
          <a:p>
            <a:r>
              <a:rPr lang="en-GB" dirty="0"/>
              <a:t>A2E Scheme: </a:t>
            </a:r>
            <a:r>
              <a:rPr lang="en-GB" sz="3200" i="1" dirty="0"/>
              <a:t>Subsidy rate per week</a:t>
            </a:r>
            <a:endParaRPr lang="en-GB" i="1" dirty="0"/>
          </a:p>
        </p:txBody>
      </p:sp>
      <p:sp>
        <p:nvSpPr>
          <p:cNvPr id="7" name="Rectangle 6">
            <a:extLst>
              <a:ext uri="{FF2B5EF4-FFF2-40B4-BE49-F238E27FC236}">
                <a16:creationId xmlns:a16="http://schemas.microsoft.com/office/drawing/2014/main" id="{10AEDA66-701B-4662-88EB-061E29AB4E2B}"/>
              </a:ext>
            </a:extLst>
          </p:cNvPr>
          <p:cNvSpPr/>
          <p:nvPr/>
        </p:nvSpPr>
        <p:spPr>
          <a:xfrm>
            <a:off x="1443789" y="1604210"/>
            <a:ext cx="3601451" cy="47030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pic>
        <p:nvPicPr>
          <p:cNvPr id="15" name="Picture 14">
            <a:extLst>
              <a:ext uri="{FF2B5EF4-FFF2-40B4-BE49-F238E27FC236}">
                <a16:creationId xmlns:a16="http://schemas.microsoft.com/office/drawing/2014/main" id="{B73B135A-C846-4E77-B17D-F9786AE0FC9C}"/>
              </a:ext>
            </a:extLst>
          </p:cNvPr>
          <p:cNvPicPr>
            <a:picLocks noChangeAspect="1"/>
          </p:cNvPicPr>
          <p:nvPr/>
        </p:nvPicPr>
        <p:blipFill rotWithShape="1">
          <a:blip r:embed="rId2"/>
          <a:srcRect l="65503" t="8023" r="3911" b="8139"/>
          <a:stretch/>
        </p:blipFill>
        <p:spPr>
          <a:xfrm>
            <a:off x="1744883" y="3211556"/>
            <a:ext cx="3007893" cy="2272631"/>
          </a:xfrm>
          <a:prstGeom prst="rect">
            <a:avLst/>
          </a:prstGeom>
        </p:spPr>
      </p:pic>
      <p:sp>
        <p:nvSpPr>
          <p:cNvPr id="16" name="TextBox 15">
            <a:extLst>
              <a:ext uri="{FF2B5EF4-FFF2-40B4-BE49-F238E27FC236}">
                <a16:creationId xmlns:a16="http://schemas.microsoft.com/office/drawing/2014/main" id="{6DE5B297-1EEB-4C3C-A728-D172DBC81788}"/>
              </a:ext>
            </a:extLst>
          </p:cNvPr>
          <p:cNvSpPr txBox="1"/>
          <p:nvPr/>
        </p:nvSpPr>
        <p:spPr>
          <a:xfrm>
            <a:off x="1648631" y="1757056"/>
            <a:ext cx="3184134" cy="1384995"/>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a:t>AN INCREASE IN THE </a:t>
            </a:r>
            <a:r>
              <a:rPr lang="en-GB" sz="2400" b="1" dirty="0"/>
              <a:t>SUBSIDY COST </a:t>
            </a:r>
          </a:p>
          <a:p>
            <a:pPr algn="ctr"/>
            <a:r>
              <a:rPr lang="en-GB" sz="2000" dirty="0"/>
              <a:t>FROM €85 TO €104.50 AND FROM €125 TO €156.50</a:t>
            </a:r>
          </a:p>
        </p:txBody>
      </p:sp>
      <p:sp>
        <p:nvSpPr>
          <p:cNvPr id="17" name="TextBox 16">
            <a:extLst>
              <a:ext uri="{FF2B5EF4-FFF2-40B4-BE49-F238E27FC236}">
                <a16:creationId xmlns:a16="http://schemas.microsoft.com/office/drawing/2014/main" id="{BA8887E0-89A2-42AE-AA8C-503123EDD5FC}"/>
              </a:ext>
            </a:extLst>
          </p:cNvPr>
          <p:cNvSpPr txBox="1"/>
          <p:nvPr/>
        </p:nvSpPr>
        <p:spPr>
          <a:xfrm>
            <a:off x="1648631" y="5548355"/>
            <a:ext cx="3184134" cy="584775"/>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i="1" dirty="0"/>
              <a:t>As from Call 2 Cost of Living Allowance will increase annually</a:t>
            </a:r>
          </a:p>
        </p:txBody>
      </p:sp>
      <p:graphicFrame>
        <p:nvGraphicFramePr>
          <p:cNvPr id="18" name="Chart 17">
            <a:extLst>
              <a:ext uri="{FF2B5EF4-FFF2-40B4-BE49-F238E27FC236}">
                <a16:creationId xmlns:a16="http://schemas.microsoft.com/office/drawing/2014/main" id="{CD44D671-71FA-4193-B7CB-2894B4779F67}"/>
              </a:ext>
            </a:extLst>
          </p:cNvPr>
          <p:cNvGraphicFramePr>
            <a:graphicFrameLocks/>
          </p:cNvGraphicFramePr>
          <p:nvPr>
            <p:extLst>
              <p:ext uri="{D42A27DB-BD31-4B8C-83A1-F6EECF244321}">
                <p14:modId xmlns:p14="http://schemas.microsoft.com/office/powerpoint/2010/main" val="3805636162"/>
              </p:ext>
            </p:extLst>
          </p:nvPr>
        </p:nvGraphicFramePr>
        <p:xfrm>
          <a:off x="5646431" y="1604209"/>
          <a:ext cx="5455151" cy="48558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66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65289A-4D9D-4D0A-946D-FB5FA9449181}"/>
              </a:ext>
            </a:extLst>
          </p:cNvPr>
          <p:cNvSpPr>
            <a:spLocks noGrp="1"/>
          </p:cNvSpPr>
          <p:nvPr>
            <p:ph type="title"/>
          </p:nvPr>
        </p:nvSpPr>
        <p:spPr>
          <a:xfrm>
            <a:off x="1139169" y="1371600"/>
            <a:ext cx="3300646" cy="2741220"/>
          </a:xfrm>
        </p:spPr>
        <p:txBody>
          <a:bodyPr anchor="ctr">
            <a:normAutofit/>
          </a:bodyPr>
          <a:lstStyle/>
          <a:p>
            <a:r>
              <a:rPr lang="en-GB" sz="3200" i="1" dirty="0"/>
              <a:t>Target Groups</a:t>
            </a:r>
            <a:endParaRPr lang="en-GB" i="1" dirty="0"/>
          </a:p>
        </p:txBody>
      </p:sp>
      <p:graphicFrame>
        <p:nvGraphicFramePr>
          <p:cNvPr id="4" name="Diagram 3">
            <a:extLst>
              <a:ext uri="{FF2B5EF4-FFF2-40B4-BE49-F238E27FC236}">
                <a16:creationId xmlns:a16="http://schemas.microsoft.com/office/drawing/2014/main" id="{DBC320B6-92A2-4B66-A64F-718176E17A1B}"/>
              </a:ext>
            </a:extLst>
          </p:cNvPr>
          <p:cNvGraphicFramePr/>
          <p:nvPr/>
        </p:nvGraphicFramePr>
        <p:xfrm>
          <a:off x="4594074" y="481263"/>
          <a:ext cx="9286818" cy="5856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3" name="Graphic 32" descr="Universal Access">
            <a:extLst>
              <a:ext uri="{FF2B5EF4-FFF2-40B4-BE49-F238E27FC236}">
                <a16:creationId xmlns:a16="http://schemas.microsoft.com/office/drawing/2014/main" id="{5B0F1398-0A55-477F-988A-2A41A1C36E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0016" y="2955345"/>
            <a:ext cx="2531055" cy="2531055"/>
          </a:xfrm>
          <a:prstGeom prst="rect">
            <a:avLst/>
          </a:prstGeom>
        </p:spPr>
      </p:pic>
    </p:spTree>
    <p:extLst>
      <p:ext uri="{BB962C8B-B14F-4D97-AF65-F5344CB8AC3E}">
        <p14:creationId xmlns:p14="http://schemas.microsoft.com/office/powerpoint/2010/main" val="408184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3F6D823-5C5B-4C89-A51E-490FAA32AE96}"/>
              </a:ext>
            </a:extLst>
          </p:cNvPr>
          <p:cNvSpPr>
            <a:spLocks noGrp="1"/>
          </p:cNvSpPr>
          <p:nvPr>
            <p:ph type="title"/>
          </p:nvPr>
        </p:nvSpPr>
        <p:spPr>
          <a:xfrm>
            <a:off x="7181723" y="609600"/>
            <a:ext cx="4512989" cy="2227730"/>
          </a:xfrm>
        </p:spPr>
        <p:txBody>
          <a:bodyPr anchor="ctr">
            <a:normAutofit/>
          </a:bodyPr>
          <a:lstStyle/>
          <a:p>
            <a:r>
              <a:rPr lang="en-GB" dirty="0">
                <a:solidFill>
                  <a:srgbClr val="FFFFFF"/>
                </a:solidFill>
              </a:rPr>
              <a:t>Registered Disabled Persons</a:t>
            </a:r>
            <a:br>
              <a:rPr lang="en-GB" dirty="0">
                <a:solidFill>
                  <a:srgbClr val="FFFFFF"/>
                </a:solidFill>
              </a:rPr>
            </a:br>
            <a:r>
              <a:rPr lang="en-GB" i="1" dirty="0">
                <a:solidFill>
                  <a:srgbClr val="FFFFFF"/>
                </a:solidFill>
              </a:rPr>
              <a:t>Target Group 8</a:t>
            </a:r>
            <a:endParaRPr lang="en-GB" dirty="0">
              <a:solidFill>
                <a:srgbClr val="FFFFFF"/>
              </a:solidFill>
            </a:endParaRPr>
          </a:p>
        </p:txBody>
      </p:sp>
      <p:pic>
        <p:nvPicPr>
          <p:cNvPr id="5" name="Graphic 4" descr="Universal Access">
            <a:extLst>
              <a:ext uri="{FF2B5EF4-FFF2-40B4-BE49-F238E27FC236}">
                <a16:creationId xmlns:a16="http://schemas.microsoft.com/office/drawing/2014/main" id="{38B30863-7A3B-4A3D-AD69-B6F57D68E3E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4345" t="22145" b="15051"/>
          <a:stretch/>
        </p:blipFill>
        <p:spPr>
          <a:xfrm>
            <a:off x="1009993" y="1168399"/>
            <a:ext cx="3351290" cy="4610101"/>
          </a:xfrm>
          <a:prstGeom prst="rect">
            <a:avLst/>
          </a:prstGeom>
        </p:spPr>
      </p:pic>
      <p:sp>
        <p:nvSpPr>
          <p:cNvPr id="3" name="Content Placeholder 2">
            <a:extLst>
              <a:ext uri="{FF2B5EF4-FFF2-40B4-BE49-F238E27FC236}">
                <a16:creationId xmlns:a16="http://schemas.microsoft.com/office/drawing/2014/main" id="{2128486B-B4C6-4096-ACA7-3361281294D0}"/>
              </a:ext>
            </a:extLst>
          </p:cNvPr>
          <p:cNvSpPr>
            <a:spLocks noGrp="1"/>
          </p:cNvSpPr>
          <p:nvPr>
            <p:ph idx="1"/>
          </p:nvPr>
        </p:nvSpPr>
        <p:spPr>
          <a:xfrm>
            <a:off x="7181725" y="2837329"/>
            <a:ext cx="4512988" cy="3317938"/>
          </a:xfrm>
        </p:spPr>
        <p:txBody>
          <a:bodyPr anchor="t">
            <a:normAutofit/>
          </a:bodyPr>
          <a:lstStyle/>
          <a:p>
            <a:pPr marL="0" lvl="0" indent="0">
              <a:buNone/>
            </a:pPr>
            <a:r>
              <a:rPr lang="en-GB" sz="1700" dirty="0">
                <a:solidFill>
                  <a:srgbClr val="FFFFFF"/>
                </a:solidFill>
                <a:latin typeface="Calibri" panose="020F0502020204030204" pitchFamily="34" charset="0"/>
                <a:ea typeface="Calibri" panose="020F0502020204030204" pitchFamily="34" charset="0"/>
                <a:cs typeface="Calibri" panose="020F0502020204030204" pitchFamily="34" charset="0"/>
              </a:rPr>
              <a:t>For Client Group 8 (Registered Disabled Persons), the following scenarios will be eligible:</a:t>
            </a:r>
            <a:endParaRPr lang="en-US" sz="1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buFont typeface="+mj-lt"/>
              <a:buAutoNum type="romanLcPeriod"/>
            </a:pPr>
            <a:r>
              <a:rPr lang="en-GB" sz="1700" dirty="0">
                <a:solidFill>
                  <a:srgbClr val="FFFFFF"/>
                </a:solidFill>
                <a:latin typeface="Calibri" panose="020F0502020204030204" pitchFamily="34" charset="0"/>
                <a:ea typeface="Calibri" panose="020F0502020204030204" pitchFamily="34" charset="0"/>
                <a:cs typeface="Calibri" panose="020F0502020204030204" pitchFamily="34" charset="0"/>
              </a:rPr>
              <a:t>RDP Unemployed , or</a:t>
            </a:r>
            <a:endParaRPr lang="en-US" sz="1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buFont typeface="+mj-lt"/>
              <a:buAutoNum type="romanLcPeriod"/>
            </a:pPr>
            <a:r>
              <a:rPr lang="en-GB" sz="1700" dirty="0">
                <a:solidFill>
                  <a:srgbClr val="FFFFFF"/>
                </a:solidFill>
                <a:latin typeface="Calibri" panose="020F0502020204030204" pitchFamily="34" charset="0"/>
                <a:ea typeface="Calibri" panose="020F0502020204030204" pitchFamily="34" charset="0"/>
                <a:cs typeface="Calibri" panose="020F0502020204030204" pitchFamily="34" charset="0"/>
              </a:rPr>
              <a:t>RDP in part-time employment, or </a:t>
            </a:r>
            <a:endParaRPr lang="en-US" sz="17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spcAft>
                <a:spcPts val="1000"/>
              </a:spcAft>
              <a:buFont typeface="+mj-lt"/>
              <a:buAutoNum type="romanLcPeriod"/>
            </a:pPr>
            <a:r>
              <a:rPr lang="en-GB" sz="1700" dirty="0">
                <a:solidFill>
                  <a:srgbClr val="FFFFFF"/>
                </a:solidFill>
                <a:latin typeface="Calibri" panose="020F0502020204030204" pitchFamily="34" charset="0"/>
                <a:cs typeface="Calibri" panose="020F0502020204030204" pitchFamily="34" charset="0"/>
              </a:rPr>
              <a:t>RDP in full time or part time employment but registered as  disabled worker after the issue of the 3rd Call. </a:t>
            </a:r>
            <a:r>
              <a:rPr lang="en-GB" sz="1700" b="1" dirty="0">
                <a:solidFill>
                  <a:srgbClr val="FFFFFF"/>
                </a:solidFill>
                <a:latin typeface="Calibri" panose="020F0502020204030204" pitchFamily="34" charset="0"/>
                <a:cs typeface="Calibri" panose="020F0502020204030204" pitchFamily="34" charset="0"/>
              </a:rPr>
              <a:t>The company employing him/her may receive support under Target Group 8, starting from the moment when a grant agreement is issued.  </a:t>
            </a:r>
            <a:endParaRPr lang="en-US" sz="1700" b="1" dirty="0">
              <a:solidFill>
                <a:srgbClr val="FFFFFF"/>
              </a:solidFill>
              <a:latin typeface="Calibri" panose="020F0502020204030204" pitchFamily="34" charset="0"/>
              <a:cs typeface="Calibri" panose="020F0502020204030204" pitchFamily="34" charset="0"/>
            </a:endParaRPr>
          </a:p>
          <a:p>
            <a:endParaRPr lang="en-GB" sz="1700" dirty="0">
              <a:solidFill>
                <a:srgbClr val="FFFFFF"/>
              </a:solidFill>
            </a:endParaRPr>
          </a:p>
        </p:txBody>
      </p:sp>
    </p:spTree>
    <p:extLst>
      <p:ext uri="{BB962C8B-B14F-4D97-AF65-F5344CB8AC3E}">
        <p14:creationId xmlns:p14="http://schemas.microsoft.com/office/powerpoint/2010/main" val="156319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302B225F-0BD0-41E4-B7AE-DF94B78D9B66}"/>
              </a:ext>
            </a:extLst>
          </p:cNvPr>
          <p:cNvSpPr txBox="1">
            <a:spLocks/>
          </p:cNvSpPr>
          <p:nvPr/>
        </p:nvSpPr>
        <p:spPr>
          <a:xfrm>
            <a:off x="677334"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t>Eligible Employers</a:t>
            </a:r>
          </a:p>
        </p:txBody>
      </p:sp>
      <p:pic>
        <p:nvPicPr>
          <p:cNvPr id="4" name="Graphic 3" descr="Employee badge">
            <a:extLst>
              <a:ext uri="{FF2B5EF4-FFF2-40B4-BE49-F238E27FC236}">
                <a16:creationId xmlns:a16="http://schemas.microsoft.com/office/drawing/2014/main" id="{904FE320-A9B2-498C-B7CE-C73287BC69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2" name="Rectangle 1">
            <a:extLst>
              <a:ext uri="{FF2B5EF4-FFF2-40B4-BE49-F238E27FC236}">
                <a16:creationId xmlns:a16="http://schemas.microsoft.com/office/drawing/2014/main" id="{0FDF1CA4-960A-46AA-9D8B-0D7F95DBF7EA}"/>
              </a:ext>
            </a:extLst>
          </p:cNvPr>
          <p:cNvSpPr/>
          <p:nvPr/>
        </p:nvSpPr>
        <p:spPr>
          <a:xfrm>
            <a:off x="4063160" y="2160589"/>
            <a:ext cx="5207839" cy="3880773"/>
          </a:xfrm>
          <a:prstGeom prst="rect">
            <a:avLst/>
          </a:prstGeom>
        </p:spPr>
        <p:txBody>
          <a:bodyPr vert="horz" lIns="91440" tIns="45720" rIns="91440" bIns="45720" rtlCol="0">
            <a:normAutofit/>
          </a:bodyPr>
          <a:lstStyle/>
          <a:p>
            <a:pPr marL="342900" indent="-342900">
              <a:spcBef>
                <a:spcPts val="1000"/>
              </a:spcBef>
              <a:buClr>
                <a:schemeClr val="accent1"/>
              </a:buClr>
              <a:buSzPct val="80000"/>
              <a:buFont typeface="Wingdings 3" charset="2"/>
              <a:buChar char=""/>
            </a:pPr>
            <a:r>
              <a:rPr lang="en-US">
                <a:solidFill>
                  <a:schemeClr val="tx1">
                    <a:lumMod val="75000"/>
                    <a:lumOff val="25000"/>
                  </a:schemeClr>
                </a:solidFill>
              </a:rPr>
              <a:t>Eligible applicants cover all Employers having an economic activity irrespective of their legal form. These include partnerships, companies, family businesses, associations, individual self-employed or other body of persons, NGOs and Social Partners. </a:t>
            </a:r>
          </a:p>
          <a:p>
            <a:pPr>
              <a:spcBef>
                <a:spcPts val="1000"/>
              </a:spcBef>
              <a:buClr>
                <a:schemeClr val="accent1"/>
              </a:buClr>
              <a:buSzPct val="80000"/>
              <a:buFont typeface="Wingdings 3" charset="2"/>
              <a:buChar char=""/>
            </a:pPr>
            <a:endParaRPr lang="en-US">
              <a:solidFill>
                <a:schemeClr val="tx1">
                  <a:lumMod val="75000"/>
                  <a:lumOff val="25000"/>
                </a:schemeClr>
              </a:solidFill>
            </a:endParaRPr>
          </a:p>
          <a:p>
            <a:pPr marL="342900" indent="-342900">
              <a:spcBef>
                <a:spcPts val="1000"/>
              </a:spcBef>
              <a:buClr>
                <a:schemeClr val="accent1"/>
              </a:buClr>
              <a:buSzPct val="80000"/>
              <a:buFont typeface="Wingdings 3" charset="2"/>
              <a:buChar char=""/>
            </a:pPr>
            <a:r>
              <a:rPr lang="en-US">
                <a:solidFill>
                  <a:schemeClr val="tx1">
                    <a:lumMod val="75000"/>
                    <a:lumOff val="25000"/>
                  </a:schemeClr>
                </a:solidFill>
              </a:rPr>
              <a:t>NGOs and Social Partners not having an economic activity are also eligible to benefit from the scheme.</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26528273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D2A36B825D2B459736F6C1810FFFAD" ma:contentTypeVersion="13" ma:contentTypeDescription="Create a new document." ma:contentTypeScope="" ma:versionID="537342e0a04b1892c123968b63a0bfde">
  <xsd:schema xmlns:xsd="http://www.w3.org/2001/XMLSchema" xmlns:xs="http://www.w3.org/2001/XMLSchema" xmlns:p="http://schemas.microsoft.com/office/2006/metadata/properties" xmlns:ns3="569af827-3c10-4e08-9651-dbdf95f2df02" xmlns:ns4="f4306205-ed70-42fe-aef6-0c2387fc839d" targetNamespace="http://schemas.microsoft.com/office/2006/metadata/properties" ma:root="true" ma:fieldsID="04764aa94301a597f9a3db34018a39b7" ns3:_="" ns4:_="">
    <xsd:import namespace="569af827-3c10-4e08-9651-dbdf95f2df02"/>
    <xsd:import namespace="f4306205-ed70-42fe-aef6-0c2387fc83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af827-3c10-4e08-9651-dbdf95f2df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306205-ed70-42fe-aef6-0c2387fc83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4EC3EF-3CE6-456F-BBC9-A6F33C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af827-3c10-4e08-9651-dbdf95f2df02"/>
    <ds:schemaRef ds:uri="f4306205-ed70-42fe-aef6-0c2387fc83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6E99EF-1A5E-4B95-BB29-6297B24AC164}">
  <ds:schemaRefs>
    <ds:schemaRef ds:uri="http://schemas.microsoft.com/sharepoint/v3/contenttype/forms"/>
  </ds:schemaRefs>
</ds:datastoreItem>
</file>

<file path=customXml/itemProps3.xml><?xml version="1.0" encoding="utf-8"?>
<ds:datastoreItem xmlns:ds="http://schemas.openxmlformats.org/officeDocument/2006/customXml" ds:itemID="{BAF608E2-3535-479C-AB79-203B09BF8D65}">
  <ds:schemaRefs>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f4306205-ed70-42fe-aef6-0c2387fc839d"/>
    <ds:schemaRef ds:uri="569af827-3c10-4e08-9651-dbdf95f2df0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2372</Words>
  <Application>Microsoft Office PowerPoint</Application>
  <PresentationFormat>Widescreen</PresentationFormat>
  <Paragraphs>273</Paragraphs>
  <Slides>36</Slides>
  <Notes>31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Source Sans Pro</vt:lpstr>
      <vt:lpstr>Trebuchet MS</vt:lpstr>
      <vt:lpstr>Trebuchet MS (Body)</vt:lpstr>
      <vt:lpstr>Wingdings</vt:lpstr>
      <vt:lpstr>Wingdings 3</vt:lpstr>
      <vt:lpstr>Facet</vt:lpstr>
      <vt:lpstr>PowerPoint Presentation</vt:lpstr>
      <vt:lpstr>Access to Employment  (A2E) Scheme</vt:lpstr>
      <vt:lpstr>Access to Employment Scheme</vt:lpstr>
      <vt:lpstr>Access to Employment (A2E) Scheme</vt:lpstr>
      <vt:lpstr>Timeline Logic of the A2E Scheme</vt:lpstr>
      <vt:lpstr>A2E Scheme: Subsidy rate per week</vt:lpstr>
      <vt:lpstr>Target Groups</vt:lpstr>
      <vt:lpstr>Registered Disabled Persons Target Group 8</vt:lpstr>
      <vt:lpstr>PowerPoint Presentation</vt:lpstr>
      <vt:lpstr>Participant’s Eligibility Status</vt:lpstr>
      <vt:lpstr>Access to Employment Scheme Duration of Assistance and Retention Period</vt:lpstr>
      <vt:lpstr>Submission of A2E Application</vt:lpstr>
      <vt:lpstr>Applying for the A2E Scheme</vt:lpstr>
      <vt:lpstr>Payment Process for the A2E Claims for Reimbursement</vt:lpstr>
      <vt:lpstr>Procedure for the A2E Scheme during COVID-19 Outbreak:</vt:lpstr>
      <vt:lpstr>Contact Details:</vt:lpstr>
      <vt:lpstr>Q &amp; A’s</vt:lpstr>
      <vt:lpstr>PowerPoint Presentation</vt:lpstr>
      <vt:lpstr>PowerPoint Presentation</vt:lpstr>
      <vt:lpstr>IIS Scheme: </vt:lpstr>
      <vt:lpstr>IIS Scheme: </vt:lpstr>
      <vt:lpstr>IIS Scheme: </vt:lpstr>
      <vt:lpstr>PowerPoint Presentation</vt:lpstr>
      <vt:lpstr>PowerPoint Presentation</vt:lpstr>
      <vt:lpstr>PowerPoint Presentation</vt:lpstr>
      <vt:lpstr>PowerPoint Presentation</vt:lpstr>
      <vt:lpstr>PowerPoint Presentation</vt:lpstr>
      <vt:lpstr>IIS Scheme: </vt:lpstr>
      <vt:lpstr>Submission of IIS Applications during COVID-19 Outbreak:</vt:lpstr>
      <vt:lpstr>IIS Scheme: Eligible Training Programmes</vt:lpstr>
      <vt:lpstr>IIS Scheme: Training that is NOT Eligible</vt:lpstr>
      <vt:lpstr>IIS Scheme: Documentation for Online/Distance Learning</vt:lpstr>
      <vt:lpstr>IIS Scheme: Documentation for Online/Distance Learning </vt:lpstr>
      <vt:lpstr>IIS Scheme: Documentation for Online/Distance Learning </vt:lpstr>
      <vt:lpstr>Contact Details:</vt:lpstr>
      <vt:lpstr>Q &amp; 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Christianne Hollier</dc:creator>
  <cp:lastModifiedBy>Christianne Hollier</cp:lastModifiedBy>
  <cp:revision>2</cp:revision>
  <dcterms:created xsi:type="dcterms:W3CDTF">2021-05-03T08:19:25Z</dcterms:created>
  <dcterms:modified xsi:type="dcterms:W3CDTF">2021-05-03T08:30:04Z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0x010100C1D2A36B825D2B459736F6C1810FFFAD</vt:lpwstr>
  </property>
</Properties>
</file>