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5143500" type="screen16x9"/>
  <p:notesSz cx="6858000" cy="9144000"/>
  <p:embeddedFontLst>
    <p:embeddedFont>
      <p:font typeface="Work Sans" panose="020B0604020202020204" charset="0"/>
      <p:regular r:id="rId34"/>
      <p:bold r:id="rId35"/>
      <p:italic r:id="rId36"/>
      <p:boldItalic r:id="rId37"/>
    </p:embeddedFont>
    <p:embeddedFont>
      <p:font typeface="Work Sans Regular" panose="020B0604020202020204" charset="0"/>
      <p:regular r:id="rId38"/>
      <p:bold r:id="rId39"/>
      <p:italic r:id="rId40"/>
      <p:boldItalic r:id="rId4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d2876666f5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d2876666f5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d2876666f5_0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d2876666f5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d2876666f5_0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d2876666f5_0_2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d2876666f5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d2876666f5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d2876666f5_0_2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d2876666f5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d2876666f5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d2876666f5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d2876666f5_0_3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d2876666f5_0_3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d2876666f5_0_3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d2876666f5_0_3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d2876666f5_0_3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d2876666f5_0_3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d2876666f5_0_3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d2876666f5_0_3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d2876666f5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d2876666f5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d2876666f5_0_3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d2876666f5_0_3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d2876666f5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d2876666f5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d2876666f5_0_4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d2876666f5_0_4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d2876666f5_0_4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d2876666f5_0_4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d2876666f5_0_4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d2876666f5_0_4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d2876666f5_0_4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0" name="Google Shape;440;gd2876666f5_0_4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d2876666f5_0_4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d2876666f5_0_4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d2876666f5_0_5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2" name="Google Shape;472;gd2876666f5_0_5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d2876666f5_0_4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8" name="Google Shape;488;gd2876666f5_0_4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d2876666f5_0_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7" name="Google Shape;497;gd2876666f5_0_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d2876666f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d2876666f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gd2876666f5_0_5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3" name="Google Shape;513;gd2876666f5_0_5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d2876666f5_0_5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d2876666f5_0_5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d2876666f5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d2876666f5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d2876666f5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d2876666f5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d2876666f5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d2876666f5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d2876666f5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d2876666f5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d2876666f5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d2876666f5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d2876666f5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d2876666f5_0_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a:off x="565340" y="1572900"/>
            <a:ext cx="2100900" cy="5607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3959" b="1">
                <a:solidFill>
                  <a:srgbClr val="FFFFFF"/>
                </a:solidFill>
                <a:latin typeface="Work Sans"/>
                <a:ea typeface="Work Sans"/>
                <a:cs typeface="Work Sans"/>
                <a:sym typeface="Work Sans"/>
              </a:rPr>
              <a:t>FAQs</a:t>
            </a:r>
            <a:endParaRPr sz="3140">
              <a:solidFill>
                <a:srgbClr val="FFFFFF"/>
              </a:solidFill>
              <a:latin typeface="Work Sans"/>
              <a:ea typeface="Work Sans"/>
              <a:cs typeface="Work Sans"/>
              <a:sym typeface="Work Sans"/>
            </a:endParaRPr>
          </a:p>
        </p:txBody>
      </p:sp>
      <p:sp>
        <p:nvSpPr>
          <p:cNvPr id="55" name="Google Shape;55;p13"/>
          <p:cNvSpPr/>
          <p:nvPr/>
        </p:nvSpPr>
        <p:spPr>
          <a:xfrm>
            <a:off x="651825" y="2330925"/>
            <a:ext cx="4197000" cy="156600"/>
          </a:xfrm>
          <a:prstGeom prst="rect">
            <a:avLst/>
          </a:prstGeom>
          <a:solidFill>
            <a:srgbClr val="3892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txBox="1">
            <a:spLocks noGrp="1"/>
          </p:cNvSpPr>
          <p:nvPr>
            <p:ph type="subTitle" idx="1"/>
          </p:nvPr>
        </p:nvSpPr>
        <p:spPr>
          <a:xfrm>
            <a:off x="579450" y="2168175"/>
            <a:ext cx="5061900" cy="482100"/>
          </a:xfrm>
          <a:prstGeom prst="rect">
            <a:avLst/>
          </a:prstGeom>
        </p:spPr>
        <p:txBody>
          <a:bodyPr spcFirstLastPara="1" wrap="square" lIns="91425" tIns="91425" rIns="91425" bIns="91425" anchor="t" anchorCtr="0">
            <a:norm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Wage Supplement Scheme 2021</a:t>
            </a:r>
            <a:endParaRPr sz="1240">
              <a:solidFill>
                <a:srgbClr val="FFFFFF"/>
              </a:solidFill>
              <a:latin typeface="Work Sans"/>
              <a:ea typeface="Work Sans"/>
              <a:cs typeface="Work Sans"/>
              <a:sym typeface="Work Sans"/>
            </a:endParaRPr>
          </a:p>
        </p:txBody>
      </p:sp>
      <p:pic>
        <p:nvPicPr>
          <p:cNvPr id="57" name="Google Shape;57;p13"/>
          <p:cNvPicPr preferRelativeResize="0"/>
          <p:nvPr/>
        </p:nvPicPr>
        <p:blipFill>
          <a:blip r:embed="rId3">
            <a:alphaModFix/>
          </a:blip>
          <a:stretch>
            <a:fillRect/>
          </a:stretch>
        </p:blipFill>
        <p:spPr>
          <a:xfrm>
            <a:off x="565340" y="537254"/>
            <a:ext cx="2364738" cy="391875"/>
          </a:xfrm>
          <a:prstGeom prst="rect">
            <a:avLst/>
          </a:prstGeom>
          <a:noFill/>
          <a:ln>
            <a:noFill/>
          </a:ln>
        </p:spPr>
      </p:pic>
      <p:pic>
        <p:nvPicPr>
          <p:cNvPr id="58" name="Google Shape;58;p13"/>
          <p:cNvPicPr preferRelativeResize="0"/>
          <p:nvPr/>
        </p:nvPicPr>
        <p:blipFill rotWithShape="1">
          <a:blip r:embed="rId4">
            <a:alphaModFix/>
          </a:blip>
          <a:srcRect b="16394"/>
          <a:stretch/>
        </p:blipFill>
        <p:spPr>
          <a:xfrm>
            <a:off x="4143800" y="3084450"/>
            <a:ext cx="4531676" cy="2059050"/>
          </a:xfrm>
          <a:prstGeom prst="rect">
            <a:avLst/>
          </a:prstGeom>
          <a:noFill/>
          <a:ln>
            <a:noFill/>
          </a:ln>
        </p:spPr>
      </p:pic>
      <p:pic>
        <p:nvPicPr>
          <p:cNvPr id="59" name="Google Shape;59;p13"/>
          <p:cNvPicPr preferRelativeResize="0"/>
          <p:nvPr/>
        </p:nvPicPr>
        <p:blipFill>
          <a:blip r:embed="rId5">
            <a:alphaModFix/>
          </a:blip>
          <a:stretch>
            <a:fillRect/>
          </a:stretch>
        </p:blipFill>
        <p:spPr>
          <a:xfrm>
            <a:off x="6089736" y="537254"/>
            <a:ext cx="1793502" cy="34496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2"/>
          <p:cNvSpPr txBox="1"/>
          <p:nvPr/>
        </p:nvSpPr>
        <p:spPr>
          <a:xfrm>
            <a:off x="3188700" y="2186175"/>
            <a:ext cx="5605800" cy="648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This information can be found by clicking on </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b="1">
                <a:solidFill>
                  <a:srgbClr val="4D2D85"/>
                </a:solidFill>
                <a:latin typeface="Work Sans"/>
                <a:ea typeface="Work Sans"/>
                <a:cs typeface="Work Sans"/>
                <a:sym typeface="Work Sans"/>
              </a:rPr>
              <a:t>‘Payment Summary’</a:t>
            </a:r>
            <a:r>
              <a:rPr lang="en-GB">
                <a:solidFill>
                  <a:srgbClr val="4D2D85"/>
                </a:solidFill>
                <a:latin typeface="Work Sans Regular"/>
                <a:ea typeface="Work Sans Regular"/>
                <a:cs typeface="Work Sans Regular"/>
                <a:sym typeface="Work Sans Regular"/>
              </a:rPr>
              <a:t> in the outcome email.</a:t>
            </a:r>
            <a:endParaRPr>
              <a:solidFill>
                <a:srgbClr val="4D2D85"/>
              </a:solidFill>
              <a:latin typeface="Work Sans Regular"/>
              <a:ea typeface="Work Sans Regular"/>
              <a:cs typeface="Work Sans Regular"/>
              <a:sym typeface="Work Sans Regular"/>
            </a:endParaRPr>
          </a:p>
        </p:txBody>
      </p:sp>
      <p:sp>
        <p:nvSpPr>
          <p:cNvPr id="198" name="Google Shape;198;p22"/>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199" name="Google Shape;199;p22"/>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200" name="Google Shape;200;p22"/>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01" name="Google Shape;201;p22"/>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202" name="Google Shape;202;p22"/>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2"/>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204" name="Google Shape;204;p22"/>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205" name="Google Shape;205;p22"/>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206" name="Google Shape;206;p22"/>
          <p:cNvSpPr txBox="1"/>
          <p:nvPr/>
        </p:nvSpPr>
        <p:spPr>
          <a:xfrm>
            <a:off x="211325" y="1675100"/>
            <a:ext cx="22557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How do I keep a record of the WS received per employee?</a:t>
            </a:r>
            <a:endParaRPr>
              <a:solidFill>
                <a:srgbClr val="FFFFFF"/>
              </a:solidFill>
              <a:latin typeface="Work Sans Regular"/>
              <a:ea typeface="Work Sans Regular"/>
              <a:cs typeface="Work Sans Regular"/>
              <a:sym typeface="Work Sans Regular"/>
            </a:endParaRPr>
          </a:p>
        </p:txBody>
      </p:sp>
      <p:sp>
        <p:nvSpPr>
          <p:cNvPr id="207" name="Google Shape;207;p22"/>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208" name="Google Shape;208;p22"/>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2"/>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3"/>
          <p:cNvSpPr txBox="1"/>
          <p:nvPr/>
        </p:nvSpPr>
        <p:spPr>
          <a:xfrm>
            <a:off x="3188700" y="2186175"/>
            <a:ext cx="5605800" cy="648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The Payment Summary also includes NI deductions per employee; simply click </a:t>
            </a:r>
            <a:r>
              <a:rPr lang="en-GB" i="1">
                <a:solidFill>
                  <a:srgbClr val="4D2D85"/>
                </a:solidFill>
                <a:latin typeface="Work Sans Regular"/>
                <a:ea typeface="Work Sans Regular"/>
                <a:cs typeface="Work Sans Regular"/>
                <a:sym typeface="Work Sans Regular"/>
              </a:rPr>
              <a:t>NI</a:t>
            </a:r>
            <a:r>
              <a:rPr lang="en-GB">
                <a:solidFill>
                  <a:srgbClr val="4D2D85"/>
                </a:solidFill>
                <a:latin typeface="Work Sans Regular"/>
                <a:ea typeface="Work Sans Regular"/>
                <a:cs typeface="Work Sans Regular"/>
                <a:sym typeface="Work Sans Regular"/>
              </a:rPr>
              <a:t>. </a:t>
            </a:r>
            <a:endParaRPr>
              <a:solidFill>
                <a:srgbClr val="4D2D85"/>
              </a:solidFill>
              <a:latin typeface="Work Sans Regular"/>
              <a:ea typeface="Work Sans Regular"/>
              <a:cs typeface="Work Sans Regular"/>
              <a:sym typeface="Work Sans Regular"/>
            </a:endParaRPr>
          </a:p>
        </p:txBody>
      </p:sp>
      <p:sp>
        <p:nvSpPr>
          <p:cNvPr id="215" name="Google Shape;215;p23"/>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216" name="Google Shape;216;p23"/>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217" name="Google Shape;217;p23"/>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18" name="Google Shape;218;p23"/>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219" name="Google Shape;219;p23"/>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3"/>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221" name="Google Shape;221;p23"/>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222" name="Google Shape;222;p23"/>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223" name="Google Shape;223;p23"/>
          <p:cNvSpPr txBox="1"/>
          <p:nvPr/>
        </p:nvSpPr>
        <p:spPr>
          <a:xfrm>
            <a:off x="211325" y="1675100"/>
            <a:ext cx="22557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How do I keep a record of NI paid per employee?</a:t>
            </a:r>
            <a:endParaRPr>
              <a:solidFill>
                <a:srgbClr val="FFFFFF"/>
              </a:solidFill>
              <a:latin typeface="Work Sans Regular"/>
              <a:ea typeface="Work Sans Regular"/>
              <a:cs typeface="Work Sans Regular"/>
              <a:sym typeface="Work Sans Regular"/>
            </a:endParaRPr>
          </a:p>
        </p:txBody>
      </p:sp>
      <p:sp>
        <p:nvSpPr>
          <p:cNvPr id="224" name="Google Shape;224;p23"/>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225" name="Google Shape;225;p23"/>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3"/>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4"/>
          <p:cNvSpPr txBox="1"/>
          <p:nvPr/>
        </p:nvSpPr>
        <p:spPr>
          <a:xfrm>
            <a:off x="3188700" y="2186175"/>
            <a:ext cx="56058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Since there is an overpayment due to the SSC withheld on the Wage Supplement, CfR will credit the extra amount to 2021.</a:t>
            </a:r>
            <a:endParaRPr>
              <a:solidFill>
                <a:srgbClr val="4D2D85"/>
              </a:solidFill>
              <a:latin typeface="Work Sans Regular"/>
              <a:ea typeface="Work Sans Regular"/>
              <a:cs typeface="Work Sans Regular"/>
              <a:sym typeface="Work Sans Regular"/>
            </a:endParaRPr>
          </a:p>
        </p:txBody>
      </p:sp>
      <p:sp>
        <p:nvSpPr>
          <p:cNvPr id="232" name="Google Shape;232;p24"/>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233" name="Google Shape;233;p24"/>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234" name="Google Shape;234;p24"/>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5" name="Google Shape;235;p24"/>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236" name="Google Shape;236;p24"/>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4"/>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238" name="Google Shape;238;p24"/>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239" name="Google Shape;239;p24"/>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240" name="Google Shape;240;p24"/>
          <p:cNvSpPr txBox="1"/>
          <p:nvPr/>
        </p:nvSpPr>
        <p:spPr>
          <a:xfrm>
            <a:off x="211325" y="1675100"/>
            <a:ext cx="2361900" cy="139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already paid NI for my employees, so there has been a double payment. What do I do?</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241" name="Google Shape;241;p24"/>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242" name="Google Shape;242;p24"/>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4"/>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5"/>
          <p:cNvSpPr txBox="1"/>
          <p:nvPr/>
        </p:nvSpPr>
        <p:spPr>
          <a:xfrm>
            <a:off x="3188700" y="1215850"/>
            <a:ext cx="5635200" cy="3126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The Scheme is now including replacement of employees, as long as, the original number of employees as at the end of May, is not exceeded.  The new employees would have joined after May, to replace employees also leaving after the end of May. </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If these criteria are met, these employees will be considered as ‘replacements’ as per the conditions of the Scheme, and will be eligible for the Wage Supplement as from October 2020, given that they are still employed by the company to this day. </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4D2D85"/>
              </a:solidFill>
              <a:latin typeface="Work Sans Regular"/>
              <a:ea typeface="Work Sans Regular"/>
              <a:cs typeface="Work Sans Regular"/>
              <a:sym typeface="Work Sans Regular"/>
            </a:endParaRPr>
          </a:p>
        </p:txBody>
      </p:sp>
      <p:sp>
        <p:nvSpPr>
          <p:cNvPr id="249" name="Google Shape;249;p25"/>
          <p:cNvSpPr txBox="1"/>
          <p:nvPr/>
        </p:nvSpPr>
        <p:spPr>
          <a:xfrm>
            <a:off x="3188700" y="892750"/>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250" name="Google Shape;250;p25"/>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251" name="Google Shape;251;p25"/>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2" name="Google Shape;252;p25"/>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253" name="Google Shape;253;p25"/>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5"/>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255" name="Google Shape;255;p25"/>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256" name="Google Shape;256;p25"/>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257" name="Google Shape;257;p25"/>
          <p:cNvSpPr txBox="1"/>
          <p:nvPr/>
        </p:nvSpPr>
        <p:spPr>
          <a:xfrm>
            <a:off x="211325" y="1675100"/>
            <a:ext cx="2361900" cy="139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recruited more</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employees, who are</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currently not receiving the WS. What can I do?</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258" name="Google Shape;258;p25"/>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259" name="Google Shape;259;p25"/>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5"/>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26"/>
          <p:cNvSpPr txBox="1"/>
          <p:nvPr/>
        </p:nvSpPr>
        <p:spPr>
          <a:xfrm>
            <a:off x="3188700" y="2109975"/>
            <a:ext cx="56352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Yes, in this case the employer can apply for the new employees who are not replacements, and they will receive WS for the period of closure as determined by the Legal Notices. </a:t>
            </a:r>
            <a:endParaRPr>
              <a:solidFill>
                <a:srgbClr val="4D2D85"/>
              </a:solidFill>
              <a:latin typeface="Work Sans Regular"/>
              <a:ea typeface="Work Sans Regular"/>
              <a:cs typeface="Work Sans Regular"/>
              <a:sym typeface="Work Sans Regular"/>
            </a:endParaRPr>
          </a:p>
        </p:txBody>
      </p:sp>
      <p:sp>
        <p:nvSpPr>
          <p:cNvPr id="266" name="Google Shape;266;p26"/>
          <p:cNvSpPr txBox="1"/>
          <p:nvPr/>
        </p:nvSpPr>
        <p:spPr>
          <a:xfrm>
            <a:off x="3202350" y="17474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267" name="Google Shape;267;p26"/>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268" name="Google Shape;268;p26"/>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69" name="Google Shape;269;p26"/>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270" name="Google Shape;270;p26"/>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6"/>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272" name="Google Shape;272;p26"/>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273" name="Google Shape;273;p26"/>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274" name="Google Shape;274;p26"/>
          <p:cNvSpPr txBox="1"/>
          <p:nvPr/>
        </p:nvSpPr>
        <p:spPr>
          <a:xfrm>
            <a:off x="211325" y="1675100"/>
            <a:ext cx="2361900" cy="1639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Are there any exceptions to the above if my business has been directly impacted by the Legal Notices ?</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275" name="Google Shape;275;p26"/>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276" name="Google Shape;276;p26"/>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6"/>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27"/>
          <p:cNvSpPr/>
          <p:nvPr/>
        </p:nvSpPr>
        <p:spPr>
          <a:xfrm>
            <a:off x="3208450" y="3023810"/>
            <a:ext cx="4521300" cy="181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7"/>
          <p:cNvSpPr/>
          <p:nvPr/>
        </p:nvSpPr>
        <p:spPr>
          <a:xfrm>
            <a:off x="3208450" y="3486354"/>
            <a:ext cx="4521300" cy="307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7"/>
          <p:cNvSpPr/>
          <p:nvPr/>
        </p:nvSpPr>
        <p:spPr>
          <a:xfrm>
            <a:off x="3180025" y="2561264"/>
            <a:ext cx="4521300" cy="181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7"/>
          <p:cNvSpPr txBox="1"/>
          <p:nvPr/>
        </p:nvSpPr>
        <p:spPr>
          <a:xfrm>
            <a:off x="3176800" y="726925"/>
            <a:ext cx="56352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As of January 2021, the WS is being calculated based on the loss of sales when comparing March - October 2020 against the same period in 2019. </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The WS is then calculated as per below:</a:t>
            </a:r>
            <a:endParaRPr>
              <a:solidFill>
                <a:srgbClr val="4D2D85"/>
              </a:solidFill>
              <a:latin typeface="Work Sans Regular"/>
              <a:ea typeface="Work Sans Regular"/>
              <a:cs typeface="Work Sans Regular"/>
              <a:sym typeface="Work Sans Regular"/>
            </a:endParaRPr>
          </a:p>
        </p:txBody>
      </p:sp>
      <p:sp>
        <p:nvSpPr>
          <p:cNvPr id="286" name="Google Shape;286;p27"/>
          <p:cNvSpPr txBox="1"/>
          <p:nvPr/>
        </p:nvSpPr>
        <p:spPr>
          <a:xfrm>
            <a:off x="3180025" y="3234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287" name="Google Shape;287;p27"/>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288" name="Google Shape;288;p27"/>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89" name="Google Shape;289;p27"/>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290" name="Google Shape;290;p27"/>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7"/>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292" name="Google Shape;292;p27"/>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293" name="Google Shape;293;p27"/>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294" name="Google Shape;294;p27"/>
          <p:cNvSpPr txBox="1"/>
          <p:nvPr/>
        </p:nvSpPr>
        <p:spPr>
          <a:xfrm>
            <a:off x="211325" y="1675100"/>
            <a:ext cx="2361900" cy="1887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still have not understood how the current system works for those businesses which have not been directly impacted by the Legal Notices. </a:t>
            </a:r>
            <a:endParaRPr>
              <a:solidFill>
                <a:srgbClr val="FFFFFF"/>
              </a:solidFill>
              <a:latin typeface="Work Sans Regular"/>
              <a:ea typeface="Work Sans Regular"/>
              <a:cs typeface="Work Sans Regular"/>
              <a:sym typeface="Work Sans Regular"/>
            </a:endParaRPr>
          </a:p>
        </p:txBody>
      </p:sp>
      <p:sp>
        <p:nvSpPr>
          <p:cNvPr id="295" name="Google Shape;295;p27"/>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296" name="Google Shape;296;p27"/>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7"/>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
        <p:nvSpPr>
          <p:cNvPr id="298" name="Google Shape;298;p27"/>
          <p:cNvSpPr txBox="1"/>
          <p:nvPr/>
        </p:nvSpPr>
        <p:spPr>
          <a:xfrm>
            <a:off x="3208439" y="1779156"/>
            <a:ext cx="1308900" cy="33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000" b="1">
                <a:solidFill>
                  <a:srgbClr val="4D2D85"/>
                </a:solidFill>
                <a:latin typeface="Work Sans"/>
                <a:ea typeface="Work Sans"/>
                <a:cs typeface="Work Sans"/>
                <a:sym typeface="Work Sans"/>
              </a:rPr>
              <a:t>% Drop in Sales</a:t>
            </a:r>
            <a:endParaRPr sz="1000" b="1">
              <a:solidFill>
                <a:srgbClr val="4D2D85"/>
              </a:solidFill>
              <a:latin typeface="Work Sans"/>
              <a:ea typeface="Work Sans"/>
              <a:cs typeface="Work Sans"/>
              <a:sym typeface="Work Sans"/>
            </a:endParaRPr>
          </a:p>
        </p:txBody>
      </p:sp>
      <p:sp>
        <p:nvSpPr>
          <p:cNvPr id="299" name="Google Shape;299;p27"/>
          <p:cNvSpPr txBox="1"/>
          <p:nvPr/>
        </p:nvSpPr>
        <p:spPr>
          <a:xfrm>
            <a:off x="5263451" y="1777269"/>
            <a:ext cx="1461900" cy="33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000" b="1">
                <a:solidFill>
                  <a:srgbClr val="4D2D85"/>
                </a:solidFill>
                <a:latin typeface="Work Sans"/>
                <a:ea typeface="Work Sans"/>
                <a:cs typeface="Work Sans"/>
                <a:sym typeface="Work Sans"/>
              </a:rPr>
              <a:t>WS Monthly Rate</a:t>
            </a:r>
            <a:endParaRPr sz="1000" b="1">
              <a:solidFill>
                <a:srgbClr val="4D2D85"/>
              </a:solidFill>
              <a:latin typeface="Work Sans"/>
              <a:ea typeface="Work Sans"/>
              <a:cs typeface="Work Sans"/>
              <a:sym typeface="Work Sans"/>
            </a:endParaRPr>
          </a:p>
        </p:txBody>
      </p:sp>
      <p:sp>
        <p:nvSpPr>
          <p:cNvPr id="300" name="Google Shape;300;p27"/>
          <p:cNvSpPr txBox="1"/>
          <p:nvPr/>
        </p:nvSpPr>
        <p:spPr>
          <a:xfrm>
            <a:off x="6950769" y="1777269"/>
            <a:ext cx="1676100" cy="33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000" b="1">
                <a:solidFill>
                  <a:srgbClr val="4D2D85"/>
                </a:solidFill>
                <a:latin typeface="Work Sans"/>
                <a:ea typeface="Work Sans"/>
                <a:cs typeface="Work Sans"/>
                <a:sym typeface="Work Sans"/>
              </a:rPr>
              <a:t>WS Monthly Rate</a:t>
            </a:r>
            <a:endParaRPr sz="1000" b="1">
              <a:solidFill>
                <a:srgbClr val="4D2D85"/>
              </a:solidFill>
              <a:latin typeface="Work Sans"/>
              <a:ea typeface="Work Sans"/>
              <a:cs typeface="Work Sans"/>
              <a:sym typeface="Work Sans"/>
            </a:endParaRPr>
          </a:p>
        </p:txBody>
      </p:sp>
      <p:sp>
        <p:nvSpPr>
          <p:cNvPr id="301" name="Google Shape;301;p27"/>
          <p:cNvSpPr txBox="1"/>
          <p:nvPr/>
        </p:nvSpPr>
        <p:spPr>
          <a:xfrm>
            <a:off x="5247500" y="1950928"/>
            <a:ext cx="1595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i="1">
                <a:solidFill>
                  <a:srgbClr val="4D2D85"/>
                </a:solidFill>
                <a:latin typeface="Work Sans"/>
                <a:ea typeface="Work Sans"/>
                <a:cs typeface="Work Sans"/>
                <a:sym typeface="Work Sans"/>
              </a:rPr>
              <a:t>(Gross) - Full Timers</a:t>
            </a:r>
            <a:endParaRPr sz="900" i="1">
              <a:solidFill>
                <a:srgbClr val="4D2D85"/>
              </a:solidFill>
              <a:latin typeface="Work Sans"/>
              <a:ea typeface="Work Sans"/>
              <a:cs typeface="Work Sans"/>
              <a:sym typeface="Work Sans"/>
            </a:endParaRPr>
          </a:p>
        </p:txBody>
      </p:sp>
      <p:sp>
        <p:nvSpPr>
          <p:cNvPr id="302" name="Google Shape;302;p27"/>
          <p:cNvSpPr txBox="1"/>
          <p:nvPr/>
        </p:nvSpPr>
        <p:spPr>
          <a:xfrm>
            <a:off x="6930525" y="1966545"/>
            <a:ext cx="20418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i="1">
                <a:solidFill>
                  <a:srgbClr val="4D2D85"/>
                </a:solidFill>
                <a:latin typeface="Work Sans"/>
                <a:ea typeface="Work Sans"/>
                <a:cs typeface="Work Sans"/>
                <a:sym typeface="Work Sans"/>
              </a:rPr>
              <a:t>(Gross) - Part timers &amp; Casuals</a:t>
            </a:r>
            <a:endParaRPr sz="900" i="1">
              <a:solidFill>
                <a:srgbClr val="4D2D85"/>
              </a:solidFill>
              <a:latin typeface="Work Sans"/>
              <a:ea typeface="Work Sans"/>
              <a:cs typeface="Work Sans"/>
              <a:sym typeface="Work Sans"/>
            </a:endParaRPr>
          </a:p>
        </p:txBody>
      </p:sp>
      <p:sp>
        <p:nvSpPr>
          <p:cNvPr id="303" name="Google Shape;303;p27"/>
          <p:cNvSpPr txBox="1"/>
          <p:nvPr/>
        </p:nvSpPr>
        <p:spPr>
          <a:xfrm>
            <a:off x="3263089" y="2262613"/>
            <a:ext cx="1308900" cy="12621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55% or greater</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45% up to 54%</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35% up to 44%</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25% up to 34%</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10% up to 24%</a:t>
            </a:r>
            <a:endParaRPr sz="1000">
              <a:solidFill>
                <a:srgbClr val="4D2D85"/>
              </a:solidFill>
              <a:latin typeface="Work Sans"/>
              <a:ea typeface="Work Sans"/>
              <a:cs typeface="Work Sans"/>
              <a:sym typeface="Work Sans"/>
            </a:endParaRPr>
          </a:p>
        </p:txBody>
      </p:sp>
      <p:sp>
        <p:nvSpPr>
          <p:cNvPr id="304" name="Google Shape;304;p27"/>
          <p:cNvSpPr txBox="1"/>
          <p:nvPr/>
        </p:nvSpPr>
        <p:spPr>
          <a:xfrm>
            <a:off x="5274755" y="2262613"/>
            <a:ext cx="1308900" cy="14931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€ 800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€ 640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€ 480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€ 320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€ 160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€ 0</a:t>
            </a:r>
            <a:endParaRPr sz="1000">
              <a:solidFill>
                <a:srgbClr val="4D2D85"/>
              </a:solidFill>
              <a:latin typeface="Work Sans"/>
              <a:ea typeface="Work Sans"/>
              <a:cs typeface="Work Sans"/>
              <a:sym typeface="Work Sans"/>
            </a:endParaRPr>
          </a:p>
        </p:txBody>
      </p:sp>
      <p:sp>
        <p:nvSpPr>
          <p:cNvPr id="305" name="Google Shape;305;p27"/>
          <p:cNvSpPr txBox="1"/>
          <p:nvPr/>
        </p:nvSpPr>
        <p:spPr>
          <a:xfrm>
            <a:off x="6967356" y="2262613"/>
            <a:ext cx="1308900" cy="14931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€ 500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€ 400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€ 300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€ 200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€ 100</a:t>
            </a:r>
            <a:endParaRPr sz="1000">
              <a:solidFill>
                <a:srgbClr val="4D2D85"/>
              </a:solidFill>
              <a:latin typeface="Work Sans"/>
              <a:ea typeface="Work Sans"/>
              <a:cs typeface="Work Sans"/>
              <a:sym typeface="Work Sans"/>
            </a:endParaRPr>
          </a:p>
          <a:p>
            <a:pPr marL="0" lvl="0" indent="0" algn="l" rtl="0">
              <a:lnSpc>
                <a:spcPct val="150000"/>
              </a:lnSpc>
              <a:spcBef>
                <a:spcPts val="0"/>
              </a:spcBef>
              <a:spcAft>
                <a:spcPts val="0"/>
              </a:spcAft>
              <a:buNone/>
            </a:pPr>
            <a:r>
              <a:rPr lang="en-GB" sz="1000">
                <a:solidFill>
                  <a:srgbClr val="4D2D85"/>
                </a:solidFill>
                <a:latin typeface="Work Sans"/>
                <a:ea typeface="Work Sans"/>
                <a:cs typeface="Work Sans"/>
                <a:sym typeface="Work Sans"/>
              </a:rPr>
              <a:t>€ 0</a:t>
            </a:r>
            <a:endParaRPr sz="1000">
              <a:solidFill>
                <a:srgbClr val="4D2D85"/>
              </a:solidFill>
              <a:latin typeface="Work Sans"/>
              <a:ea typeface="Work Sans"/>
              <a:cs typeface="Work Sans"/>
              <a:sym typeface="Work Sans"/>
            </a:endParaRPr>
          </a:p>
        </p:txBody>
      </p:sp>
      <p:sp>
        <p:nvSpPr>
          <p:cNvPr id="306" name="Google Shape;306;p27"/>
          <p:cNvSpPr txBox="1"/>
          <p:nvPr/>
        </p:nvSpPr>
        <p:spPr>
          <a:xfrm>
            <a:off x="3273725" y="3415406"/>
            <a:ext cx="15522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800">
                <a:solidFill>
                  <a:srgbClr val="4D2D85"/>
                </a:solidFill>
                <a:latin typeface="Work Sans"/>
                <a:ea typeface="Work Sans"/>
                <a:cs typeface="Work Sans"/>
                <a:sym typeface="Work Sans"/>
              </a:rPr>
              <a:t>Increase in revenue up to 9% drop in sales</a:t>
            </a:r>
            <a:endParaRPr sz="1100">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28"/>
          <p:cNvSpPr txBox="1"/>
          <p:nvPr/>
        </p:nvSpPr>
        <p:spPr>
          <a:xfrm>
            <a:off x="3188700" y="2109975"/>
            <a:ext cx="56352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In this case, such businesses still receive the same WS as pre January 2021. </a:t>
            </a:r>
            <a:br>
              <a:rPr lang="en-GB">
                <a:solidFill>
                  <a:srgbClr val="4D2D85"/>
                </a:solidFill>
                <a:latin typeface="Work Sans Regular"/>
                <a:ea typeface="Work Sans Regular"/>
                <a:cs typeface="Work Sans Regular"/>
                <a:sym typeface="Work Sans Regular"/>
              </a:rPr>
            </a:br>
            <a:r>
              <a:rPr lang="en-GB">
                <a:solidFill>
                  <a:srgbClr val="4D2D85"/>
                </a:solidFill>
                <a:latin typeface="Work Sans Regular"/>
                <a:ea typeface="Work Sans Regular"/>
                <a:cs typeface="Work Sans Regular"/>
                <a:sym typeface="Work Sans Regular"/>
              </a:rPr>
              <a:t/>
            </a:r>
            <a:br>
              <a:rPr lang="en-GB">
                <a:solidFill>
                  <a:srgbClr val="4D2D85"/>
                </a:solidFill>
                <a:latin typeface="Work Sans Regular"/>
                <a:ea typeface="Work Sans Regular"/>
                <a:cs typeface="Work Sans Regular"/>
                <a:sym typeface="Work Sans Regular"/>
              </a:rPr>
            </a:br>
            <a:r>
              <a:rPr lang="en-GB">
                <a:solidFill>
                  <a:srgbClr val="4D2D85"/>
                </a:solidFill>
                <a:latin typeface="Work Sans Regular"/>
                <a:ea typeface="Work Sans Regular"/>
                <a:cs typeface="Work Sans Regular"/>
                <a:sym typeface="Work Sans Regular"/>
              </a:rPr>
              <a:t>This also applies to VAT exempt businesses.  </a:t>
            </a:r>
            <a:endParaRPr>
              <a:solidFill>
                <a:srgbClr val="4D2D85"/>
              </a:solidFill>
              <a:latin typeface="Work Sans Regular"/>
              <a:ea typeface="Work Sans Regular"/>
              <a:cs typeface="Work Sans Regular"/>
              <a:sym typeface="Work Sans Regular"/>
            </a:endParaRPr>
          </a:p>
        </p:txBody>
      </p:sp>
      <p:sp>
        <p:nvSpPr>
          <p:cNvPr id="312" name="Google Shape;312;p28"/>
          <p:cNvSpPr txBox="1"/>
          <p:nvPr/>
        </p:nvSpPr>
        <p:spPr>
          <a:xfrm>
            <a:off x="3202350" y="17474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313" name="Google Shape;313;p28"/>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314" name="Google Shape;314;p28"/>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15" name="Google Shape;315;p28"/>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316" name="Google Shape;316;p28"/>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8"/>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318" name="Google Shape;318;p28"/>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319" name="Google Shape;319;p28"/>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320" name="Google Shape;320;p28"/>
          <p:cNvSpPr txBox="1"/>
          <p:nvPr/>
        </p:nvSpPr>
        <p:spPr>
          <a:xfrm>
            <a:off x="211325" y="1675100"/>
            <a:ext cx="23619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My business is fairly new as I was not in operation in 2019. How is my WS calculated? </a:t>
            </a:r>
            <a:endParaRPr>
              <a:solidFill>
                <a:srgbClr val="FFFFFF"/>
              </a:solidFill>
              <a:latin typeface="Work Sans Regular"/>
              <a:ea typeface="Work Sans Regular"/>
              <a:cs typeface="Work Sans Regular"/>
              <a:sym typeface="Work Sans Regular"/>
            </a:endParaRPr>
          </a:p>
        </p:txBody>
      </p:sp>
      <p:sp>
        <p:nvSpPr>
          <p:cNvPr id="321" name="Google Shape;321;p28"/>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322" name="Google Shape;322;p28"/>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8"/>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327"/>
        <p:cNvGrpSpPr/>
        <p:nvPr/>
      </p:nvGrpSpPr>
      <p:grpSpPr>
        <a:xfrm>
          <a:off x="0" y="0"/>
          <a:ext cx="0" cy="0"/>
          <a:chOff x="0" y="0"/>
          <a:chExt cx="0" cy="0"/>
        </a:xfrm>
      </p:grpSpPr>
      <p:sp>
        <p:nvSpPr>
          <p:cNvPr id="328" name="Google Shape;328;p29"/>
          <p:cNvSpPr/>
          <p:nvPr/>
        </p:nvSpPr>
        <p:spPr>
          <a:xfrm>
            <a:off x="3592000" y="2490725"/>
            <a:ext cx="1554000" cy="2499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29" name="Google Shape;329;p29"/>
          <p:cNvPicPr preferRelativeResize="0"/>
          <p:nvPr/>
        </p:nvPicPr>
        <p:blipFill>
          <a:blip r:embed="rId3">
            <a:alphaModFix/>
          </a:blip>
          <a:stretch>
            <a:fillRect/>
          </a:stretch>
        </p:blipFill>
        <p:spPr>
          <a:xfrm>
            <a:off x="-7807" y="3509775"/>
            <a:ext cx="1791320" cy="1633726"/>
          </a:xfrm>
          <a:prstGeom prst="rect">
            <a:avLst/>
          </a:prstGeom>
          <a:noFill/>
          <a:ln>
            <a:noFill/>
          </a:ln>
        </p:spPr>
      </p:pic>
      <p:sp>
        <p:nvSpPr>
          <p:cNvPr id="330" name="Google Shape;330;p29"/>
          <p:cNvSpPr txBox="1">
            <a:spLocks noGrp="1"/>
          </p:cNvSpPr>
          <p:nvPr>
            <p:ph type="subTitle" idx="1"/>
          </p:nvPr>
        </p:nvSpPr>
        <p:spPr>
          <a:xfrm>
            <a:off x="1944375" y="2400550"/>
            <a:ext cx="4841400" cy="428400"/>
          </a:xfrm>
          <a:prstGeom prst="rect">
            <a:avLst/>
          </a:prstGeom>
        </p:spPr>
        <p:txBody>
          <a:bodyPr spcFirstLastPara="1" wrap="square" lIns="91425" tIns="91425" rIns="91425" bIns="91425" anchor="t" anchorCtr="0">
            <a:noAutofit/>
          </a:bodyPr>
          <a:lstStyle/>
          <a:p>
            <a:pPr marL="0" lvl="0" indent="0" algn="ctr" rtl="0">
              <a:lnSpc>
                <a:spcPct val="80000"/>
              </a:lnSpc>
              <a:spcBef>
                <a:spcPts val="0"/>
              </a:spcBef>
              <a:spcAft>
                <a:spcPts val="0"/>
              </a:spcAft>
              <a:buSzPts val="605"/>
              <a:buNone/>
            </a:pPr>
            <a:r>
              <a:rPr lang="en-GB" sz="2000" b="1">
                <a:solidFill>
                  <a:srgbClr val="4D2D85"/>
                </a:solidFill>
                <a:latin typeface="Work Sans"/>
                <a:ea typeface="Work Sans"/>
                <a:cs typeface="Work Sans"/>
                <a:sym typeface="Work Sans"/>
              </a:rPr>
              <a:t>Quarantine</a:t>
            </a:r>
            <a:endParaRPr sz="2000" b="1">
              <a:solidFill>
                <a:srgbClr val="4D2D85"/>
              </a:solidFill>
              <a:latin typeface="Work Sans"/>
              <a:ea typeface="Work Sans"/>
              <a:cs typeface="Work Sans"/>
              <a:sym typeface="Work Sans"/>
            </a:endParaRPr>
          </a:p>
        </p:txBody>
      </p:sp>
      <p:pic>
        <p:nvPicPr>
          <p:cNvPr id="331" name="Google Shape;331;p29"/>
          <p:cNvPicPr preferRelativeResize="0"/>
          <p:nvPr/>
        </p:nvPicPr>
        <p:blipFill>
          <a:blip r:embed="rId4">
            <a:alphaModFix/>
          </a:blip>
          <a:stretch>
            <a:fillRect/>
          </a:stretch>
        </p:blipFill>
        <p:spPr>
          <a:xfrm>
            <a:off x="887853" y="617108"/>
            <a:ext cx="2365200" cy="392400"/>
          </a:xfrm>
          <a:prstGeom prst="rect">
            <a:avLst/>
          </a:prstGeom>
          <a:noFill/>
          <a:ln>
            <a:noFill/>
          </a:ln>
        </p:spPr>
      </p:pic>
      <p:pic>
        <p:nvPicPr>
          <p:cNvPr id="332" name="Google Shape;332;p29"/>
          <p:cNvPicPr preferRelativeResize="0"/>
          <p:nvPr/>
        </p:nvPicPr>
        <p:blipFill>
          <a:blip r:embed="rId5">
            <a:alphaModFix/>
          </a:blip>
          <a:stretch>
            <a:fillRect/>
          </a:stretch>
        </p:blipFill>
        <p:spPr>
          <a:xfrm>
            <a:off x="6113716" y="617108"/>
            <a:ext cx="1792800" cy="345600"/>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30"/>
          <p:cNvSpPr txBox="1"/>
          <p:nvPr/>
        </p:nvSpPr>
        <p:spPr>
          <a:xfrm>
            <a:off x="3188700" y="1881375"/>
            <a:ext cx="5478900" cy="13914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Employers have to give employees who have been asked to remain in quarantine by the Health Authorities, Special Quarantine Leave as per employment law.  ME has a scheme to help alleviate this burden – the scheme entitles employers to €350 per quarantined employee.</a:t>
            </a:r>
            <a:endParaRPr>
              <a:solidFill>
                <a:srgbClr val="4D2D85"/>
              </a:solidFill>
              <a:latin typeface="Work Sans Regular"/>
              <a:ea typeface="Work Sans Regular"/>
              <a:cs typeface="Work Sans Regular"/>
              <a:sym typeface="Work Sans Regular"/>
            </a:endParaRPr>
          </a:p>
        </p:txBody>
      </p:sp>
      <p:sp>
        <p:nvSpPr>
          <p:cNvPr id="338" name="Google Shape;338;p30"/>
          <p:cNvSpPr txBox="1"/>
          <p:nvPr/>
        </p:nvSpPr>
        <p:spPr>
          <a:xfrm>
            <a:off x="3202350" y="15188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339" name="Google Shape;339;p30"/>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340" name="Google Shape;340;p30"/>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41" name="Google Shape;341;p30"/>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342" name="Google Shape;342;p30"/>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343" name="Google Shape;343;p30"/>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344" name="Google Shape;344;p30"/>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345" name="Google Shape;345;p30"/>
          <p:cNvSpPr txBox="1"/>
          <p:nvPr/>
        </p:nvSpPr>
        <p:spPr>
          <a:xfrm>
            <a:off x="211325" y="1675100"/>
            <a:ext cx="23619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employees who are on quarantine. What do I have to do?</a:t>
            </a:r>
            <a:endParaRPr>
              <a:solidFill>
                <a:srgbClr val="FFFFFF"/>
              </a:solidFill>
              <a:latin typeface="Work Sans Regular"/>
              <a:ea typeface="Work Sans Regular"/>
              <a:cs typeface="Work Sans Regular"/>
              <a:sym typeface="Work Sans Regular"/>
            </a:endParaRPr>
          </a:p>
        </p:txBody>
      </p:sp>
      <p:sp>
        <p:nvSpPr>
          <p:cNvPr id="346" name="Google Shape;346;p30"/>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347" name="Google Shape;347;p30"/>
          <p:cNvSpPr/>
          <p:nvPr/>
        </p:nvSpPr>
        <p:spPr>
          <a:xfrm>
            <a:off x="312350" y="833647"/>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0"/>
          <p:cNvSpPr txBox="1">
            <a:spLocks noGrp="1"/>
          </p:cNvSpPr>
          <p:nvPr>
            <p:ph type="subTitle" idx="1"/>
          </p:nvPr>
        </p:nvSpPr>
        <p:spPr>
          <a:xfrm>
            <a:off x="259875" y="762700"/>
            <a:ext cx="1567500" cy="3231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Quarantine</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31"/>
          <p:cNvSpPr txBox="1"/>
          <p:nvPr/>
        </p:nvSpPr>
        <p:spPr>
          <a:xfrm>
            <a:off x="3188700" y="2186175"/>
            <a:ext cx="5478900" cy="8958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Employers still have to give pro rata special quarantine </a:t>
            </a:r>
            <a:r>
              <a:rPr lang="en-GB" i="1">
                <a:solidFill>
                  <a:srgbClr val="4D2D85"/>
                </a:solidFill>
                <a:latin typeface="Work Sans Regular"/>
                <a:ea typeface="Work Sans Regular"/>
                <a:cs typeface="Work Sans Regular"/>
                <a:sym typeface="Work Sans Regular"/>
              </a:rPr>
              <a:t>leave </a:t>
            </a:r>
            <a:r>
              <a:rPr lang="en-GB">
                <a:solidFill>
                  <a:srgbClr val="4D2D85"/>
                </a:solidFill>
                <a:latin typeface="Work Sans Regular"/>
                <a:ea typeface="Work Sans Regular"/>
                <a:cs typeface="Work Sans Regular"/>
                <a:sym typeface="Work Sans Regular"/>
              </a:rPr>
              <a:t>to part timers; however they are not eligible for the scheme administered by Malta Enterprise.</a:t>
            </a:r>
            <a:endParaRPr>
              <a:solidFill>
                <a:srgbClr val="4D2D85"/>
              </a:solidFill>
              <a:latin typeface="Work Sans Regular"/>
              <a:ea typeface="Work Sans Regular"/>
              <a:cs typeface="Work Sans Regular"/>
              <a:sym typeface="Work Sans Regular"/>
            </a:endParaRPr>
          </a:p>
        </p:txBody>
      </p:sp>
      <p:sp>
        <p:nvSpPr>
          <p:cNvPr id="354" name="Google Shape;354;p31"/>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355" name="Google Shape;355;p31"/>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356" name="Google Shape;356;p31"/>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57" name="Google Shape;357;p31"/>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358" name="Google Shape;358;p31"/>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359" name="Google Shape;359;p31"/>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360" name="Google Shape;360;p31"/>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361" name="Google Shape;361;p31"/>
          <p:cNvSpPr txBox="1"/>
          <p:nvPr/>
        </p:nvSpPr>
        <p:spPr>
          <a:xfrm>
            <a:off x="211325" y="1675100"/>
            <a:ext cx="2361900" cy="648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Are Part Timers entitled to quarantine leave?</a:t>
            </a:r>
            <a:endParaRPr>
              <a:solidFill>
                <a:srgbClr val="FFFFFF"/>
              </a:solidFill>
              <a:latin typeface="Work Sans Regular"/>
              <a:ea typeface="Work Sans Regular"/>
              <a:cs typeface="Work Sans Regular"/>
              <a:sym typeface="Work Sans Regular"/>
            </a:endParaRPr>
          </a:p>
        </p:txBody>
      </p:sp>
      <p:sp>
        <p:nvSpPr>
          <p:cNvPr id="362" name="Google Shape;362;p31"/>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363" name="Google Shape;363;p31"/>
          <p:cNvSpPr/>
          <p:nvPr/>
        </p:nvSpPr>
        <p:spPr>
          <a:xfrm>
            <a:off x="312350" y="833647"/>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1"/>
          <p:cNvSpPr txBox="1">
            <a:spLocks noGrp="1"/>
          </p:cNvSpPr>
          <p:nvPr>
            <p:ph type="subTitle" idx="1"/>
          </p:nvPr>
        </p:nvSpPr>
        <p:spPr>
          <a:xfrm>
            <a:off x="259875" y="762700"/>
            <a:ext cx="1567500" cy="3231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Quarantine</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63"/>
        <p:cNvGrpSpPr/>
        <p:nvPr/>
      </p:nvGrpSpPr>
      <p:grpSpPr>
        <a:xfrm>
          <a:off x="0" y="0"/>
          <a:ext cx="0" cy="0"/>
          <a:chOff x="0" y="0"/>
          <a:chExt cx="0" cy="0"/>
        </a:xfrm>
      </p:grpSpPr>
      <p:sp>
        <p:nvSpPr>
          <p:cNvPr id="64" name="Google Shape;64;p14"/>
          <p:cNvSpPr/>
          <p:nvPr/>
        </p:nvSpPr>
        <p:spPr>
          <a:xfrm>
            <a:off x="1696775" y="2490725"/>
            <a:ext cx="5368200" cy="2499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5" name="Google Shape;65;p14"/>
          <p:cNvPicPr preferRelativeResize="0"/>
          <p:nvPr/>
        </p:nvPicPr>
        <p:blipFill>
          <a:blip r:embed="rId3">
            <a:alphaModFix/>
          </a:blip>
          <a:stretch>
            <a:fillRect/>
          </a:stretch>
        </p:blipFill>
        <p:spPr>
          <a:xfrm>
            <a:off x="-7807" y="3509775"/>
            <a:ext cx="1791320" cy="1633726"/>
          </a:xfrm>
          <a:prstGeom prst="rect">
            <a:avLst/>
          </a:prstGeom>
          <a:noFill/>
          <a:ln>
            <a:noFill/>
          </a:ln>
        </p:spPr>
      </p:pic>
      <p:sp>
        <p:nvSpPr>
          <p:cNvPr id="66" name="Google Shape;66;p14"/>
          <p:cNvSpPr txBox="1">
            <a:spLocks noGrp="1"/>
          </p:cNvSpPr>
          <p:nvPr>
            <p:ph type="subTitle" idx="1"/>
          </p:nvPr>
        </p:nvSpPr>
        <p:spPr>
          <a:xfrm>
            <a:off x="1696775" y="2369316"/>
            <a:ext cx="5581500" cy="42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605"/>
              <a:buNone/>
            </a:pPr>
            <a:r>
              <a:rPr lang="en-GB" sz="2000" b="1">
                <a:solidFill>
                  <a:srgbClr val="4D2D85"/>
                </a:solidFill>
                <a:latin typeface="Work Sans"/>
                <a:ea typeface="Work Sans"/>
                <a:cs typeface="Work Sans"/>
                <a:sym typeface="Work Sans"/>
              </a:rPr>
              <a:t>Closures as per Legal Notices March 2021</a:t>
            </a:r>
            <a:endParaRPr sz="2000" b="1">
              <a:solidFill>
                <a:srgbClr val="4D2D85"/>
              </a:solidFill>
              <a:latin typeface="Work Sans"/>
              <a:ea typeface="Work Sans"/>
              <a:cs typeface="Work Sans"/>
              <a:sym typeface="Work Sans"/>
            </a:endParaRPr>
          </a:p>
          <a:p>
            <a:pPr marL="0" lvl="0" indent="0" algn="l" rtl="0">
              <a:lnSpc>
                <a:spcPct val="80000"/>
              </a:lnSpc>
              <a:spcBef>
                <a:spcPts val="0"/>
              </a:spcBef>
              <a:spcAft>
                <a:spcPts val="0"/>
              </a:spcAft>
              <a:buSzPts val="605"/>
              <a:buNone/>
            </a:pPr>
            <a:endParaRPr sz="2000" b="1">
              <a:solidFill>
                <a:srgbClr val="4D2D85"/>
              </a:solidFill>
              <a:latin typeface="Work Sans"/>
              <a:ea typeface="Work Sans"/>
              <a:cs typeface="Work Sans"/>
              <a:sym typeface="Work Sans"/>
            </a:endParaRPr>
          </a:p>
        </p:txBody>
      </p:sp>
      <p:pic>
        <p:nvPicPr>
          <p:cNvPr id="67" name="Google Shape;67;p14"/>
          <p:cNvPicPr preferRelativeResize="0"/>
          <p:nvPr/>
        </p:nvPicPr>
        <p:blipFill>
          <a:blip r:embed="rId4">
            <a:alphaModFix/>
          </a:blip>
          <a:stretch>
            <a:fillRect/>
          </a:stretch>
        </p:blipFill>
        <p:spPr>
          <a:xfrm>
            <a:off x="758678" y="530242"/>
            <a:ext cx="2365200" cy="392400"/>
          </a:xfrm>
          <a:prstGeom prst="rect">
            <a:avLst/>
          </a:prstGeom>
          <a:noFill/>
          <a:ln>
            <a:noFill/>
          </a:ln>
        </p:spPr>
      </p:pic>
      <p:pic>
        <p:nvPicPr>
          <p:cNvPr id="68" name="Google Shape;68;p14"/>
          <p:cNvPicPr preferRelativeResize="0"/>
          <p:nvPr/>
        </p:nvPicPr>
        <p:blipFill>
          <a:blip r:embed="rId5">
            <a:alphaModFix/>
          </a:blip>
          <a:stretch>
            <a:fillRect/>
          </a:stretch>
        </p:blipFill>
        <p:spPr>
          <a:xfrm>
            <a:off x="6108134" y="553642"/>
            <a:ext cx="1792800" cy="345600"/>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32"/>
          <p:cNvSpPr txBox="1"/>
          <p:nvPr/>
        </p:nvSpPr>
        <p:spPr>
          <a:xfrm>
            <a:off x="3188700" y="1881375"/>
            <a:ext cx="5478900" cy="6480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No. Employees who tested positive for Covid19 are entitled to sick leave and not to quarantine leave.</a:t>
            </a:r>
            <a:endParaRPr>
              <a:solidFill>
                <a:srgbClr val="4D2D85"/>
              </a:solidFill>
              <a:latin typeface="Work Sans Regular"/>
              <a:ea typeface="Work Sans Regular"/>
              <a:cs typeface="Work Sans Regular"/>
              <a:sym typeface="Work Sans Regular"/>
            </a:endParaRPr>
          </a:p>
        </p:txBody>
      </p:sp>
      <p:sp>
        <p:nvSpPr>
          <p:cNvPr id="370" name="Google Shape;370;p32"/>
          <p:cNvSpPr txBox="1"/>
          <p:nvPr/>
        </p:nvSpPr>
        <p:spPr>
          <a:xfrm>
            <a:off x="3202350" y="15188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371" name="Google Shape;371;p32"/>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372" name="Google Shape;372;p32"/>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73" name="Google Shape;373;p32"/>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374" name="Google Shape;374;p32"/>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375" name="Google Shape;375;p32"/>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376" name="Google Shape;376;p32"/>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377" name="Google Shape;377;p32"/>
          <p:cNvSpPr txBox="1"/>
          <p:nvPr/>
        </p:nvSpPr>
        <p:spPr>
          <a:xfrm>
            <a:off x="211325" y="1675100"/>
            <a:ext cx="23619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an employee who resulted Positive to Covid19. Am I still entitled to this scheme?</a:t>
            </a:r>
            <a:endParaRPr>
              <a:solidFill>
                <a:srgbClr val="FFFFFF"/>
              </a:solidFill>
              <a:latin typeface="Work Sans Regular"/>
              <a:ea typeface="Work Sans Regular"/>
              <a:cs typeface="Work Sans Regular"/>
              <a:sym typeface="Work Sans Regular"/>
            </a:endParaRPr>
          </a:p>
        </p:txBody>
      </p:sp>
      <p:sp>
        <p:nvSpPr>
          <p:cNvPr id="378" name="Google Shape;378;p32"/>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379" name="Google Shape;379;p32"/>
          <p:cNvSpPr/>
          <p:nvPr/>
        </p:nvSpPr>
        <p:spPr>
          <a:xfrm>
            <a:off x="312350" y="833647"/>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txBox="1">
            <a:spLocks noGrp="1"/>
          </p:cNvSpPr>
          <p:nvPr>
            <p:ph type="subTitle" idx="1"/>
          </p:nvPr>
        </p:nvSpPr>
        <p:spPr>
          <a:xfrm>
            <a:off x="259875" y="762700"/>
            <a:ext cx="1567500" cy="3231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Quarantine</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384"/>
        <p:cNvGrpSpPr/>
        <p:nvPr/>
      </p:nvGrpSpPr>
      <p:grpSpPr>
        <a:xfrm>
          <a:off x="0" y="0"/>
          <a:ext cx="0" cy="0"/>
          <a:chOff x="0" y="0"/>
          <a:chExt cx="0" cy="0"/>
        </a:xfrm>
      </p:grpSpPr>
      <p:sp>
        <p:nvSpPr>
          <p:cNvPr id="385" name="Google Shape;385;p33"/>
          <p:cNvSpPr/>
          <p:nvPr/>
        </p:nvSpPr>
        <p:spPr>
          <a:xfrm>
            <a:off x="1997111" y="2482900"/>
            <a:ext cx="5033400" cy="2499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86" name="Google Shape;386;p33"/>
          <p:cNvPicPr preferRelativeResize="0"/>
          <p:nvPr/>
        </p:nvPicPr>
        <p:blipFill>
          <a:blip r:embed="rId3">
            <a:alphaModFix/>
          </a:blip>
          <a:stretch>
            <a:fillRect/>
          </a:stretch>
        </p:blipFill>
        <p:spPr>
          <a:xfrm>
            <a:off x="-7807" y="3509775"/>
            <a:ext cx="1791320" cy="1633726"/>
          </a:xfrm>
          <a:prstGeom prst="rect">
            <a:avLst/>
          </a:prstGeom>
          <a:noFill/>
          <a:ln>
            <a:noFill/>
          </a:ln>
        </p:spPr>
      </p:pic>
      <p:sp>
        <p:nvSpPr>
          <p:cNvPr id="387" name="Google Shape;387;p33"/>
          <p:cNvSpPr txBox="1">
            <a:spLocks noGrp="1"/>
          </p:cNvSpPr>
          <p:nvPr>
            <p:ph type="subTitle" idx="1"/>
          </p:nvPr>
        </p:nvSpPr>
        <p:spPr>
          <a:xfrm>
            <a:off x="1910361" y="2408350"/>
            <a:ext cx="5206200" cy="428400"/>
          </a:xfrm>
          <a:prstGeom prst="rect">
            <a:avLst/>
          </a:prstGeom>
        </p:spPr>
        <p:txBody>
          <a:bodyPr spcFirstLastPara="1" wrap="square" lIns="91425" tIns="91425" rIns="91425" bIns="91425" anchor="t" anchorCtr="0">
            <a:noAutofit/>
          </a:bodyPr>
          <a:lstStyle/>
          <a:p>
            <a:pPr marL="0" lvl="0" indent="0" algn="ctr" rtl="0">
              <a:lnSpc>
                <a:spcPct val="80000"/>
              </a:lnSpc>
              <a:spcBef>
                <a:spcPts val="0"/>
              </a:spcBef>
              <a:spcAft>
                <a:spcPts val="0"/>
              </a:spcAft>
              <a:buSzPts val="605"/>
              <a:buNone/>
            </a:pPr>
            <a:r>
              <a:rPr lang="en-GB" sz="2000" b="1">
                <a:solidFill>
                  <a:srgbClr val="4D2D85"/>
                </a:solidFill>
                <a:latin typeface="Work Sans"/>
                <a:ea typeface="Work Sans"/>
                <a:cs typeface="Work Sans"/>
                <a:sym typeface="Work Sans"/>
              </a:rPr>
              <a:t>Employees working less than 40 hours</a:t>
            </a:r>
            <a:endParaRPr sz="2000" b="1">
              <a:solidFill>
                <a:srgbClr val="4D2D85"/>
              </a:solidFill>
              <a:latin typeface="Work Sans"/>
              <a:ea typeface="Work Sans"/>
              <a:cs typeface="Work Sans"/>
              <a:sym typeface="Work Sans"/>
            </a:endParaRPr>
          </a:p>
        </p:txBody>
      </p:sp>
      <p:pic>
        <p:nvPicPr>
          <p:cNvPr id="388" name="Google Shape;388;p33"/>
          <p:cNvPicPr preferRelativeResize="0"/>
          <p:nvPr/>
        </p:nvPicPr>
        <p:blipFill>
          <a:blip r:embed="rId4">
            <a:alphaModFix/>
          </a:blip>
          <a:stretch>
            <a:fillRect/>
          </a:stretch>
        </p:blipFill>
        <p:spPr>
          <a:xfrm>
            <a:off x="807431" y="575074"/>
            <a:ext cx="2365200" cy="392400"/>
          </a:xfrm>
          <a:prstGeom prst="rect">
            <a:avLst/>
          </a:prstGeom>
          <a:noFill/>
          <a:ln>
            <a:noFill/>
          </a:ln>
        </p:spPr>
      </p:pic>
      <p:pic>
        <p:nvPicPr>
          <p:cNvPr id="389" name="Google Shape;389;p33"/>
          <p:cNvPicPr preferRelativeResize="0"/>
          <p:nvPr/>
        </p:nvPicPr>
        <p:blipFill>
          <a:blip r:embed="rId5">
            <a:alphaModFix/>
          </a:blip>
          <a:stretch>
            <a:fillRect/>
          </a:stretch>
        </p:blipFill>
        <p:spPr>
          <a:xfrm>
            <a:off x="6134111" y="575074"/>
            <a:ext cx="1792800" cy="345600"/>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34"/>
          <p:cNvSpPr txBox="1"/>
          <p:nvPr/>
        </p:nvSpPr>
        <p:spPr>
          <a:xfrm>
            <a:off x="3188700" y="2109975"/>
            <a:ext cx="56352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Part timers are eligible for a maximum of €500. In any case, the WS should not exceed the income of a comparative month in 2019. Further cappings might apply in relation to the ratios applicable to the particular beneficiary. </a:t>
            </a:r>
            <a:endParaRPr>
              <a:solidFill>
                <a:srgbClr val="4D2D85"/>
              </a:solidFill>
              <a:latin typeface="Work Sans Regular"/>
              <a:ea typeface="Work Sans Regular"/>
              <a:cs typeface="Work Sans Regular"/>
              <a:sym typeface="Work Sans Regular"/>
            </a:endParaRPr>
          </a:p>
        </p:txBody>
      </p:sp>
      <p:sp>
        <p:nvSpPr>
          <p:cNvPr id="395" name="Google Shape;395;p34"/>
          <p:cNvSpPr txBox="1"/>
          <p:nvPr/>
        </p:nvSpPr>
        <p:spPr>
          <a:xfrm>
            <a:off x="3202350" y="17474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396" name="Google Shape;396;p34"/>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397" name="Google Shape;397;p34"/>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98" name="Google Shape;398;p34"/>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399" name="Google Shape;399;p34"/>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4"/>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401" name="Google Shape;401;p34"/>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402" name="Google Shape;402;p34"/>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403" name="Google Shape;403;p34"/>
          <p:cNvSpPr txBox="1"/>
          <p:nvPr/>
        </p:nvSpPr>
        <p:spPr>
          <a:xfrm>
            <a:off x="211325" y="1675100"/>
            <a:ext cx="23619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How is the WS calculated for part timers?</a:t>
            </a:r>
            <a:endParaRPr>
              <a:solidFill>
                <a:srgbClr val="FFFFFF"/>
              </a:solidFill>
              <a:latin typeface="Work Sans Regular"/>
              <a:ea typeface="Work Sans Regular"/>
              <a:cs typeface="Work Sans Regular"/>
              <a:sym typeface="Work Sans Regular"/>
            </a:endParaRPr>
          </a:p>
        </p:txBody>
      </p:sp>
      <p:sp>
        <p:nvSpPr>
          <p:cNvPr id="404" name="Google Shape;404;p34"/>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405" name="Google Shape;405;p34"/>
          <p:cNvSpPr/>
          <p:nvPr/>
        </p:nvSpPr>
        <p:spPr>
          <a:xfrm>
            <a:off x="312350" y="1009475"/>
            <a:ext cx="7377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4"/>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Employees working less than 40 hours</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35"/>
          <p:cNvSpPr txBox="1"/>
          <p:nvPr/>
        </p:nvSpPr>
        <p:spPr>
          <a:xfrm>
            <a:off x="3188700" y="738375"/>
            <a:ext cx="5635200" cy="1305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300">
                <a:solidFill>
                  <a:srgbClr val="4D2D85"/>
                </a:solidFill>
                <a:latin typeface="Work Sans Regular"/>
                <a:ea typeface="Work Sans Regular"/>
                <a:cs typeface="Work Sans Regular"/>
                <a:sym typeface="Work Sans Regular"/>
              </a:rPr>
              <a:t>Yes. Unless there is an agreement with the DIER, employees have to be paid in full.  However as a temporary measure DIER is giving permission for employees to work less hours. In such cases, the full WS has to be passed on to the employee. Alternative solutions are:</a:t>
            </a:r>
            <a:endParaRPr sz="1300">
              <a:solidFill>
                <a:srgbClr val="4D2D85"/>
              </a:solidFill>
              <a:latin typeface="Work Sans Regular"/>
              <a:ea typeface="Work Sans Regular"/>
              <a:cs typeface="Work Sans Regular"/>
              <a:sym typeface="Work Sans Regular"/>
            </a:endParaRPr>
          </a:p>
        </p:txBody>
      </p:sp>
      <p:sp>
        <p:nvSpPr>
          <p:cNvPr id="412" name="Google Shape;412;p35"/>
          <p:cNvSpPr txBox="1"/>
          <p:nvPr/>
        </p:nvSpPr>
        <p:spPr>
          <a:xfrm>
            <a:off x="3202350" y="3758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413" name="Google Shape;413;p35"/>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414" name="Google Shape;414;p35"/>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15" name="Google Shape;415;p35"/>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416" name="Google Shape;416;p35"/>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5"/>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418" name="Google Shape;418;p35"/>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419" name="Google Shape;419;p35"/>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420" name="Google Shape;420;p35"/>
          <p:cNvSpPr txBox="1"/>
          <p:nvPr/>
        </p:nvSpPr>
        <p:spPr>
          <a:xfrm>
            <a:off x="211325" y="1675100"/>
            <a:ext cx="2412300" cy="2382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If full time employees are working less than 40 hours because our business is currently closed down, or due to a  decrease in demand, do I still have to give them the full Wage Supplement ?</a:t>
            </a:r>
            <a:endParaRPr>
              <a:solidFill>
                <a:srgbClr val="FFFFFF"/>
              </a:solidFill>
              <a:latin typeface="Work Sans Regular"/>
              <a:ea typeface="Work Sans Regular"/>
              <a:cs typeface="Work Sans Regular"/>
              <a:sym typeface="Work Sans Regular"/>
            </a:endParaRPr>
          </a:p>
        </p:txBody>
      </p:sp>
      <p:sp>
        <p:nvSpPr>
          <p:cNvPr id="421" name="Google Shape;421;p35"/>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422" name="Google Shape;422;p35"/>
          <p:cNvSpPr/>
          <p:nvPr/>
        </p:nvSpPr>
        <p:spPr>
          <a:xfrm>
            <a:off x="312350" y="1009475"/>
            <a:ext cx="7377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5"/>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Employees working less than 40 hours</a:t>
            </a:r>
            <a:endParaRPr sz="1100" b="1">
              <a:solidFill>
                <a:srgbClr val="4D2D85"/>
              </a:solidFill>
              <a:latin typeface="Work Sans"/>
              <a:ea typeface="Work Sans"/>
              <a:cs typeface="Work Sans"/>
              <a:sym typeface="Work Sans"/>
            </a:endParaRPr>
          </a:p>
        </p:txBody>
      </p:sp>
      <p:sp>
        <p:nvSpPr>
          <p:cNvPr id="424" name="Google Shape;424;p35"/>
          <p:cNvSpPr txBox="1"/>
          <p:nvPr/>
        </p:nvSpPr>
        <p:spPr>
          <a:xfrm>
            <a:off x="3083400" y="1896100"/>
            <a:ext cx="5635200" cy="581700"/>
          </a:xfrm>
          <a:prstGeom prst="rect">
            <a:avLst/>
          </a:prstGeom>
          <a:noFill/>
          <a:ln>
            <a:noFill/>
          </a:ln>
        </p:spPr>
        <p:txBody>
          <a:bodyPr spcFirstLastPara="1" wrap="square" lIns="91425" tIns="91425" rIns="91425" bIns="91425" anchor="t" anchorCtr="0">
            <a:spAutoFit/>
          </a:bodyPr>
          <a:lstStyle/>
          <a:p>
            <a:pPr marL="457200" lvl="0" indent="-304800" algn="l" rtl="0">
              <a:lnSpc>
                <a:spcPct val="115000"/>
              </a:lnSpc>
              <a:spcBef>
                <a:spcPts val="0"/>
              </a:spcBef>
              <a:spcAft>
                <a:spcPts val="0"/>
              </a:spcAft>
              <a:buClr>
                <a:srgbClr val="4D2D85"/>
              </a:buClr>
              <a:buSzPts val="1200"/>
              <a:buFont typeface="Work Sans Regular"/>
              <a:buChar char="●"/>
            </a:pPr>
            <a:r>
              <a:rPr lang="en-GB" sz="1200">
                <a:solidFill>
                  <a:srgbClr val="4D2D85"/>
                </a:solidFill>
                <a:latin typeface="Work Sans Regular"/>
                <a:ea typeface="Work Sans Regular"/>
                <a:cs typeface="Work Sans Regular"/>
                <a:sym typeface="Work Sans Regular"/>
              </a:rPr>
              <a:t>The utilization of pro-rata vacation leave</a:t>
            </a:r>
            <a:endParaRPr sz="1200">
              <a:solidFill>
                <a:srgbClr val="4D2D85"/>
              </a:solidFill>
              <a:latin typeface="Work Sans Regular"/>
              <a:ea typeface="Work Sans Regular"/>
              <a:cs typeface="Work Sans Regular"/>
              <a:sym typeface="Work Sans Regular"/>
            </a:endParaRPr>
          </a:p>
          <a:p>
            <a:pPr marL="457200" lvl="0" indent="-304800" algn="l" rtl="0">
              <a:lnSpc>
                <a:spcPct val="115000"/>
              </a:lnSpc>
              <a:spcBef>
                <a:spcPts val="0"/>
              </a:spcBef>
              <a:spcAft>
                <a:spcPts val="0"/>
              </a:spcAft>
              <a:buClr>
                <a:srgbClr val="4D2D85"/>
              </a:buClr>
              <a:buSzPts val="1200"/>
              <a:buFont typeface="Work Sans Regular"/>
              <a:buChar char="●"/>
            </a:pPr>
            <a:r>
              <a:rPr lang="en-GB" sz="1200">
                <a:solidFill>
                  <a:srgbClr val="4D2D85"/>
                </a:solidFill>
                <a:latin typeface="Work Sans Regular"/>
                <a:ea typeface="Work Sans Regular"/>
                <a:cs typeface="Work Sans Regular"/>
                <a:sym typeface="Work Sans Regular"/>
              </a:rPr>
              <a:t>Reduced hours working schedule</a:t>
            </a:r>
            <a:endParaRPr sz="1200">
              <a:solidFill>
                <a:srgbClr val="4D2D85"/>
              </a:solidFill>
              <a:latin typeface="Work Sans Regular"/>
              <a:ea typeface="Work Sans Regular"/>
              <a:cs typeface="Work Sans Regular"/>
              <a:sym typeface="Work Sans Regular"/>
            </a:endParaRPr>
          </a:p>
        </p:txBody>
      </p:sp>
      <p:sp>
        <p:nvSpPr>
          <p:cNvPr id="425" name="Google Shape;425;p35"/>
          <p:cNvSpPr txBox="1"/>
          <p:nvPr/>
        </p:nvSpPr>
        <p:spPr>
          <a:xfrm>
            <a:off x="3239600" y="2680160"/>
            <a:ext cx="5635200" cy="384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300">
                <a:solidFill>
                  <a:srgbClr val="4D2D85"/>
                </a:solidFill>
                <a:latin typeface="Work Sans Regular"/>
                <a:ea typeface="Work Sans Regular"/>
                <a:cs typeface="Work Sans Regular"/>
                <a:sym typeface="Work Sans Regular"/>
              </a:rPr>
              <a:t>Conditions of work are regulated by DIER so we suggest you visit:</a:t>
            </a:r>
            <a:endParaRPr sz="1300">
              <a:solidFill>
                <a:srgbClr val="4D2D85"/>
              </a:solidFill>
              <a:latin typeface="Work Sans Regular"/>
              <a:ea typeface="Work Sans Regular"/>
              <a:cs typeface="Work Sans Regular"/>
              <a:sym typeface="Work Sans Regular"/>
            </a:endParaRPr>
          </a:p>
        </p:txBody>
      </p:sp>
      <p:sp>
        <p:nvSpPr>
          <p:cNvPr id="426" name="Google Shape;426;p35"/>
          <p:cNvSpPr/>
          <p:nvPr/>
        </p:nvSpPr>
        <p:spPr>
          <a:xfrm>
            <a:off x="3272775" y="3071875"/>
            <a:ext cx="5348100" cy="1116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5"/>
          <p:cNvSpPr txBox="1"/>
          <p:nvPr/>
        </p:nvSpPr>
        <p:spPr>
          <a:xfrm>
            <a:off x="3282400" y="2950050"/>
            <a:ext cx="54363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a:solidFill>
                  <a:srgbClr val="4D2D85"/>
                </a:solidFill>
                <a:latin typeface="Work Sans"/>
                <a:ea typeface="Work Sans"/>
                <a:cs typeface="Work Sans"/>
                <a:sym typeface="Work Sans"/>
              </a:rPr>
              <a:t>dier.gov.mt/en/Documents/Employment%20conditions%20and%20COVID19_FAQs_final.pdf</a:t>
            </a:r>
            <a:endParaRPr sz="900" b="1">
              <a:latin typeface="Work Sans"/>
              <a:ea typeface="Work Sans"/>
              <a:cs typeface="Work Sans"/>
              <a:sym typeface="Work Sans"/>
            </a:endParaRPr>
          </a:p>
        </p:txBody>
      </p:sp>
      <p:sp>
        <p:nvSpPr>
          <p:cNvPr id="428" name="Google Shape;428;p35"/>
          <p:cNvSpPr txBox="1"/>
          <p:nvPr/>
        </p:nvSpPr>
        <p:spPr>
          <a:xfrm>
            <a:off x="3239600" y="3380175"/>
            <a:ext cx="5635200" cy="384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300">
                <a:solidFill>
                  <a:srgbClr val="4D2D85"/>
                </a:solidFill>
                <a:latin typeface="Work Sans Regular"/>
                <a:ea typeface="Work Sans Regular"/>
                <a:cs typeface="Work Sans Regular"/>
                <a:sym typeface="Work Sans Regular"/>
              </a:rPr>
              <a:t>or Call </a:t>
            </a:r>
            <a:r>
              <a:rPr lang="en-GB" sz="1300" b="1">
                <a:solidFill>
                  <a:srgbClr val="4D2D85"/>
                </a:solidFill>
                <a:latin typeface="Work Sans"/>
                <a:ea typeface="Work Sans"/>
                <a:cs typeface="Work Sans"/>
                <a:sym typeface="Work Sans"/>
              </a:rPr>
              <a:t>DIER helpline 1576</a:t>
            </a:r>
            <a:endParaRPr sz="13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432"/>
        <p:cNvGrpSpPr/>
        <p:nvPr/>
      </p:nvGrpSpPr>
      <p:grpSpPr>
        <a:xfrm>
          <a:off x="0" y="0"/>
          <a:ext cx="0" cy="0"/>
          <a:chOff x="0" y="0"/>
          <a:chExt cx="0" cy="0"/>
        </a:xfrm>
      </p:grpSpPr>
      <p:sp>
        <p:nvSpPr>
          <p:cNvPr id="433" name="Google Shape;433;p36"/>
          <p:cNvSpPr/>
          <p:nvPr/>
        </p:nvSpPr>
        <p:spPr>
          <a:xfrm>
            <a:off x="4224503" y="2490725"/>
            <a:ext cx="585900" cy="2499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34" name="Google Shape;434;p36"/>
          <p:cNvPicPr preferRelativeResize="0"/>
          <p:nvPr/>
        </p:nvPicPr>
        <p:blipFill>
          <a:blip r:embed="rId3">
            <a:alphaModFix/>
          </a:blip>
          <a:stretch>
            <a:fillRect/>
          </a:stretch>
        </p:blipFill>
        <p:spPr>
          <a:xfrm>
            <a:off x="-7807" y="3509775"/>
            <a:ext cx="1791320" cy="1633726"/>
          </a:xfrm>
          <a:prstGeom prst="rect">
            <a:avLst/>
          </a:prstGeom>
          <a:noFill/>
          <a:ln>
            <a:noFill/>
          </a:ln>
        </p:spPr>
      </p:pic>
      <p:sp>
        <p:nvSpPr>
          <p:cNvPr id="435" name="Google Shape;435;p36"/>
          <p:cNvSpPr txBox="1">
            <a:spLocks noGrp="1"/>
          </p:cNvSpPr>
          <p:nvPr>
            <p:ph type="subTitle" idx="1"/>
          </p:nvPr>
        </p:nvSpPr>
        <p:spPr>
          <a:xfrm>
            <a:off x="4037099" y="2408359"/>
            <a:ext cx="968400" cy="428400"/>
          </a:xfrm>
          <a:prstGeom prst="rect">
            <a:avLst/>
          </a:prstGeom>
        </p:spPr>
        <p:txBody>
          <a:bodyPr spcFirstLastPara="1" wrap="square" lIns="91425" tIns="91425" rIns="91425" bIns="91425" anchor="t" anchorCtr="0">
            <a:noAutofit/>
          </a:bodyPr>
          <a:lstStyle/>
          <a:p>
            <a:pPr marL="0" lvl="0" indent="0" algn="ctr" rtl="0">
              <a:lnSpc>
                <a:spcPct val="80000"/>
              </a:lnSpc>
              <a:spcBef>
                <a:spcPts val="0"/>
              </a:spcBef>
              <a:spcAft>
                <a:spcPts val="0"/>
              </a:spcAft>
              <a:buSzPts val="605"/>
              <a:buNone/>
            </a:pPr>
            <a:r>
              <a:rPr lang="en-GB" sz="2000" b="1">
                <a:solidFill>
                  <a:srgbClr val="4D2D85"/>
                </a:solidFill>
                <a:latin typeface="Work Sans"/>
                <a:ea typeface="Work Sans"/>
                <a:cs typeface="Work Sans"/>
                <a:sym typeface="Work Sans"/>
              </a:rPr>
              <a:t>VAT</a:t>
            </a:r>
            <a:endParaRPr sz="2000" b="1">
              <a:solidFill>
                <a:srgbClr val="4D2D85"/>
              </a:solidFill>
              <a:latin typeface="Work Sans"/>
              <a:ea typeface="Work Sans"/>
              <a:cs typeface="Work Sans"/>
              <a:sym typeface="Work Sans"/>
            </a:endParaRPr>
          </a:p>
        </p:txBody>
      </p:sp>
      <p:pic>
        <p:nvPicPr>
          <p:cNvPr id="436" name="Google Shape;436;p36"/>
          <p:cNvPicPr preferRelativeResize="0"/>
          <p:nvPr/>
        </p:nvPicPr>
        <p:blipFill>
          <a:blip r:embed="rId4">
            <a:alphaModFix/>
          </a:blip>
          <a:stretch>
            <a:fillRect/>
          </a:stretch>
        </p:blipFill>
        <p:spPr>
          <a:xfrm>
            <a:off x="987541" y="609710"/>
            <a:ext cx="2365200" cy="392400"/>
          </a:xfrm>
          <a:prstGeom prst="rect">
            <a:avLst/>
          </a:prstGeom>
          <a:noFill/>
          <a:ln>
            <a:noFill/>
          </a:ln>
        </p:spPr>
      </p:pic>
      <p:pic>
        <p:nvPicPr>
          <p:cNvPr id="437" name="Google Shape;437;p36"/>
          <p:cNvPicPr preferRelativeResize="0"/>
          <p:nvPr/>
        </p:nvPicPr>
        <p:blipFill>
          <a:blip r:embed="rId5">
            <a:alphaModFix/>
          </a:blip>
          <a:stretch>
            <a:fillRect/>
          </a:stretch>
        </p:blipFill>
        <p:spPr>
          <a:xfrm>
            <a:off x="6119847" y="638840"/>
            <a:ext cx="1792800" cy="345600"/>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p37"/>
          <p:cNvSpPr txBox="1"/>
          <p:nvPr/>
        </p:nvSpPr>
        <p:spPr>
          <a:xfrm>
            <a:off x="3188700" y="1957575"/>
            <a:ext cx="5478900" cy="13914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If the business operates in different locations, for example different restaurants or retail outlets across Malta and Gozo, but under the same VAT number, then the applicant should insert the total sales of the outlets in the required periods.</a:t>
            </a:r>
            <a:endParaRPr>
              <a:solidFill>
                <a:srgbClr val="4D2D85"/>
              </a:solidFill>
              <a:latin typeface="Work Sans Regular"/>
              <a:ea typeface="Work Sans Regular"/>
              <a:cs typeface="Work Sans Regular"/>
              <a:sym typeface="Work Sans Regular"/>
            </a:endParaRPr>
          </a:p>
        </p:txBody>
      </p:sp>
      <p:sp>
        <p:nvSpPr>
          <p:cNvPr id="443" name="Google Shape;443;p37"/>
          <p:cNvSpPr txBox="1"/>
          <p:nvPr/>
        </p:nvSpPr>
        <p:spPr>
          <a:xfrm>
            <a:off x="3202350" y="15950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444" name="Google Shape;444;p37"/>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445" name="Google Shape;445;p37"/>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46" name="Google Shape;446;p37"/>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447" name="Google Shape;447;p37"/>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448" name="Google Shape;448;p37"/>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449" name="Google Shape;449;p37"/>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450" name="Google Shape;450;p37"/>
          <p:cNvSpPr txBox="1"/>
          <p:nvPr/>
        </p:nvSpPr>
        <p:spPr>
          <a:xfrm>
            <a:off x="211325" y="1675100"/>
            <a:ext cx="2361900" cy="1639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How should a business operating from different business locations, but under the same VAT number, declare the total sales?</a:t>
            </a:r>
            <a:endParaRPr>
              <a:solidFill>
                <a:srgbClr val="FFFFFF"/>
              </a:solidFill>
              <a:latin typeface="Work Sans Regular"/>
              <a:ea typeface="Work Sans Regular"/>
              <a:cs typeface="Work Sans Regular"/>
              <a:sym typeface="Work Sans Regular"/>
            </a:endParaRPr>
          </a:p>
        </p:txBody>
      </p:sp>
      <p:sp>
        <p:nvSpPr>
          <p:cNvPr id="451" name="Google Shape;451;p37"/>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452" name="Google Shape;452;p37"/>
          <p:cNvSpPr/>
          <p:nvPr/>
        </p:nvSpPr>
        <p:spPr>
          <a:xfrm>
            <a:off x="312350" y="833650"/>
            <a:ext cx="3357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7"/>
          <p:cNvSpPr txBox="1">
            <a:spLocks noGrp="1"/>
          </p:cNvSpPr>
          <p:nvPr>
            <p:ph type="subTitle" idx="1"/>
          </p:nvPr>
        </p:nvSpPr>
        <p:spPr>
          <a:xfrm>
            <a:off x="259875" y="762700"/>
            <a:ext cx="560100" cy="3231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VAT</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38"/>
          <p:cNvSpPr txBox="1"/>
          <p:nvPr/>
        </p:nvSpPr>
        <p:spPr>
          <a:xfrm>
            <a:off x="3188700" y="1881375"/>
            <a:ext cx="5478900" cy="13914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VAT exempt applicants are not expected to submit their sales figures.  However if prompted, users should enter ‘1’ in the self-declaration cells.  The applicant should be retained on the WS mechanism based on the NACE codes, i.e. Annex A, Annex C or Annex B.</a:t>
            </a:r>
            <a:endParaRPr>
              <a:solidFill>
                <a:srgbClr val="4D2D85"/>
              </a:solidFill>
              <a:latin typeface="Work Sans Regular"/>
              <a:ea typeface="Work Sans Regular"/>
              <a:cs typeface="Work Sans Regular"/>
              <a:sym typeface="Work Sans Regular"/>
            </a:endParaRPr>
          </a:p>
        </p:txBody>
      </p:sp>
      <p:sp>
        <p:nvSpPr>
          <p:cNvPr id="459" name="Google Shape;459;p38"/>
          <p:cNvSpPr txBox="1"/>
          <p:nvPr/>
        </p:nvSpPr>
        <p:spPr>
          <a:xfrm>
            <a:off x="3202350" y="15188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460" name="Google Shape;460;p38"/>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461" name="Google Shape;461;p38"/>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62" name="Google Shape;462;p38"/>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463" name="Google Shape;463;p38"/>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464" name="Google Shape;464;p38"/>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465" name="Google Shape;465;p38"/>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466" name="Google Shape;466;p38"/>
          <p:cNvSpPr txBox="1"/>
          <p:nvPr/>
        </p:nvSpPr>
        <p:spPr>
          <a:xfrm>
            <a:off x="211325" y="1675100"/>
            <a:ext cx="23619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My business is VAT exempt. What should I do?</a:t>
            </a:r>
            <a:endParaRPr>
              <a:solidFill>
                <a:srgbClr val="FFFFFF"/>
              </a:solidFill>
              <a:latin typeface="Work Sans Regular"/>
              <a:ea typeface="Work Sans Regular"/>
              <a:cs typeface="Work Sans Regular"/>
              <a:sym typeface="Work Sans Regular"/>
            </a:endParaRPr>
          </a:p>
        </p:txBody>
      </p:sp>
      <p:sp>
        <p:nvSpPr>
          <p:cNvPr id="467" name="Google Shape;467;p38"/>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468" name="Google Shape;468;p38"/>
          <p:cNvSpPr/>
          <p:nvPr/>
        </p:nvSpPr>
        <p:spPr>
          <a:xfrm>
            <a:off x="312350" y="833650"/>
            <a:ext cx="3357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8"/>
          <p:cNvSpPr txBox="1">
            <a:spLocks noGrp="1"/>
          </p:cNvSpPr>
          <p:nvPr>
            <p:ph type="subTitle" idx="1"/>
          </p:nvPr>
        </p:nvSpPr>
        <p:spPr>
          <a:xfrm>
            <a:off x="259875" y="762700"/>
            <a:ext cx="560100" cy="3231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VAT</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39"/>
          <p:cNvSpPr txBox="1"/>
          <p:nvPr/>
        </p:nvSpPr>
        <p:spPr>
          <a:xfrm>
            <a:off x="3188700" y="2109975"/>
            <a:ext cx="5478900" cy="8958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Figures quoted in VAT returns are based on monthly sales figures. The self-declaration cells require the amount of sales for the particular months requested.  </a:t>
            </a:r>
            <a:endParaRPr>
              <a:solidFill>
                <a:srgbClr val="4D2D85"/>
              </a:solidFill>
              <a:latin typeface="Work Sans Regular"/>
              <a:ea typeface="Work Sans Regular"/>
              <a:cs typeface="Work Sans Regular"/>
              <a:sym typeface="Work Sans Regular"/>
            </a:endParaRPr>
          </a:p>
        </p:txBody>
      </p:sp>
      <p:sp>
        <p:nvSpPr>
          <p:cNvPr id="475" name="Google Shape;475;p39"/>
          <p:cNvSpPr txBox="1"/>
          <p:nvPr/>
        </p:nvSpPr>
        <p:spPr>
          <a:xfrm>
            <a:off x="3202350" y="17474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476" name="Google Shape;476;p39"/>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477" name="Google Shape;477;p39"/>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78" name="Google Shape;478;p39"/>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479" name="Google Shape;479;p39"/>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480" name="Google Shape;480;p39"/>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481" name="Google Shape;481;p39"/>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482" name="Google Shape;482;p39"/>
          <p:cNvSpPr txBox="1"/>
          <p:nvPr/>
        </p:nvSpPr>
        <p:spPr>
          <a:xfrm>
            <a:off x="211325" y="1675100"/>
            <a:ext cx="2361900" cy="139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declare my VAT returns in different periods than those requested on the declaration form. What should I do?</a:t>
            </a:r>
            <a:endParaRPr>
              <a:solidFill>
                <a:srgbClr val="FFFFFF"/>
              </a:solidFill>
              <a:latin typeface="Work Sans Regular"/>
              <a:ea typeface="Work Sans Regular"/>
              <a:cs typeface="Work Sans Regular"/>
              <a:sym typeface="Work Sans Regular"/>
            </a:endParaRPr>
          </a:p>
        </p:txBody>
      </p:sp>
      <p:sp>
        <p:nvSpPr>
          <p:cNvPr id="483" name="Google Shape;483;p39"/>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484" name="Google Shape;484;p39"/>
          <p:cNvSpPr/>
          <p:nvPr/>
        </p:nvSpPr>
        <p:spPr>
          <a:xfrm>
            <a:off x="312350" y="833650"/>
            <a:ext cx="3357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9"/>
          <p:cNvSpPr txBox="1">
            <a:spLocks noGrp="1"/>
          </p:cNvSpPr>
          <p:nvPr>
            <p:ph type="subTitle" idx="1"/>
          </p:nvPr>
        </p:nvSpPr>
        <p:spPr>
          <a:xfrm>
            <a:off x="259875" y="762700"/>
            <a:ext cx="560100" cy="3231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VAT</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489"/>
        <p:cNvGrpSpPr/>
        <p:nvPr/>
      </p:nvGrpSpPr>
      <p:grpSpPr>
        <a:xfrm>
          <a:off x="0" y="0"/>
          <a:ext cx="0" cy="0"/>
          <a:chOff x="0" y="0"/>
          <a:chExt cx="0" cy="0"/>
        </a:xfrm>
      </p:grpSpPr>
      <p:sp>
        <p:nvSpPr>
          <p:cNvPr id="490" name="Google Shape;490;p40"/>
          <p:cNvSpPr/>
          <p:nvPr/>
        </p:nvSpPr>
        <p:spPr>
          <a:xfrm>
            <a:off x="3896558" y="2490725"/>
            <a:ext cx="913800" cy="2499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91" name="Google Shape;491;p40"/>
          <p:cNvPicPr preferRelativeResize="0"/>
          <p:nvPr/>
        </p:nvPicPr>
        <p:blipFill>
          <a:blip r:embed="rId3">
            <a:alphaModFix/>
          </a:blip>
          <a:stretch>
            <a:fillRect/>
          </a:stretch>
        </p:blipFill>
        <p:spPr>
          <a:xfrm>
            <a:off x="-7807" y="3509775"/>
            <a:ext cx="1791320" cy="1633726"/>
          </a:xfrm>
          <a:prstGeom prst="rect">
            <a:avLst/>
          </a:prstGeom>
          <a:noFill/>
          <a:ln>
            <a:noFill/>
          </a:ln>
        </p:spPr>
      </p:pic>
      <p:sp>
        <p:nvSpPr>
          <p:cNvPr id="492" name="Google Shape;492;p40"/>
          <p:cNvSpPr txBox="1">
            <a:spLocks noGrp="1"/>
          </p:cNvSpPr>
          <p:nvPr>
            <p:ph type="subTitle" idx="1"/>
          </p:nvPr>
        </p:nvSpPr>
        <p:spPr>
          <a:xfrm>
            <a:off x="2389575" y="2400550"/>
            <a:ext cx="3257700" cy="431100"/>
          </a:xfrm>
          <a:prstGeom prst="rect">
            <a:avLst/>
          </a:prstGeom>
        </p:spPr>
        <p:txBody>
          <a:bodyPr spcFirstLastPara="1" wrap="square" lIns="91425" tIns="91425" rIns="91425" bIns="91425" anchor="t" anchorCtr="0">
            <a:spAutoFit/>
          </a:bodyPr>
          <a:lstStyle/>
          <a:p>
            <a:pPr marL="0" lvl="0" indent="0" algn="l" rtl="0">
              <a:lnSpc>
                <a:spcPct val="80000"/>
              </a:lnSpc>
              <a:spcBef>
                <a:spcPts val="0"/>
              </a:spcBef>
              <a:spcAft>
                <a:spcPts val="0"/>
              </a:spcAft>
              <a:buSzPts val="605"/>
              <a:buNone/>
            </a:pPr>
            <a:r>
              <a:rPr lang="en-GB" sz="2000" b="1">
                <a:solidFill>
                  <a:srgbClr val="4D2D85"/>
                </a:solidFill>
                <a:latin typeface="Work Sans"/>
                <a:ea typeface="Work Sans"/>
                <a:cs typeface="Work Sans"/>
                <a:sym typeface="Work Sans"/>
              </a:rPr>
              <a:t>                    Others</a:t>
            </a:r>
            <a:endParaRPr sz="2000" b="1">
              <a:solidFill>
                <a:srgbClr val="4D2D85"/>
              </a:solidFill>
              <a:latin typeface="Work Sans"/>
              <a:ea typeface="Work Sans"/>
              <a:cs typeface="Work Sans"/>
              <a:sym typeface="Work Sans"/>
            </a:endParaRPr>
          </a:p>
        </p:txBody>
      </p:sp>
      <p:pic>
        <p:nvPicPr>
          <p:cNvPr id="493" name="Google Shape;493;p40"/>
          <p:cNvPicPr preferRelativeResize="0"/>
          <p:nvPr/>
        </p:nvPicPr>
        <p:blipFill>
          <a:blip r:embed="rId4">
            <a:alphaModFix/>
          </a:blip>
          <a:stretch>
            <a:fillRect/>
          </a:stretch>
        </p:blipFill>
        <p:spPr>
          <a:xfrm>
            <a:off x="758678" y="547364"/>
            <a:ext cx="2365200" cy="392400"/>
          </a:xfrm>
          <a:prstGeom prst="rect">
            <a:avLst/>
          </a:prstGeom>
          <a:noFill/>
          <a:ln>
            <a:noFill/>
          </a:ln>
        </p:spPr>
      </p:pic>
      <p:pic>
        <p:nvPicPr>
          <p:cNvPr id="494" name="Google Shape;494;p40"/>
          <p:cNvPicPr preferRelativeResize="0"/>
          <p:nvPr/>
        </p:nvPicPr>
        <p:blipFill>
          <a:blip r:embed="rId5">
            <a:alphaModFix/>
          </a:blip>
          <a:stretch>
            <a:fillRect/>
          </a:stretch>
        </p:blipFill>
        <p:spPr>
          <a:xfrm>
            <a:off x="6113716" y="594164"/>
            <a:ext cx="1792800" cy="3456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499" name="Google Shape;499;p41"/>
          <p:cNvSpPr txBox="1"/>
          <p:nvPr/>
        </p:nvSpPr>
        <p:spPr>
          <a:xfrm>
            <a:off x="3188700" y="1195575"/>
            <a:ext cx="5478900" cy="26859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sz="1300">
                <a:solidFill>
                  <a:srgbClr val="4D2D85"/>
                </a:solidFill>
                <a:latin typeface="Work Sans Regular"/>
                <a:ea typeface="Work Sans Regular"/>
                <a:cs typeface="Work Sans Regular"/>
                <a:sym typeface="Work Sans Regular"/>
              </a:rPr>
              <a:t>If wage supplement from January 2021 onwards is being calculated on the basis of drop in sales, changing the NACE code should not have any bearing of wage supplement rate as long as the revised NACE code was eligible for wage supplement in line with the regulations adopted for the scheme in 2020.  </a:t>
            </a:r>
            <a:endParaRPr sz="1300">
              <a:solidFill>
                <a:srgbClr val="4D2D85"/>
              </a:solidFill>
              <a:latin typeface="Work Sans Regular"/>
              <a:ea typeface="Work Sans Regular"/>
              <a:cs typeface="Work Sans Regular"/>
              <a:sym typeface="Work Sans Regular"/>
            </a:endParaRPr>
          </a:p>
          <a:p>
            <a:pPr marL="0" lvl="0" indent="0" algn="just" rtl="0">
              <a:lnSpc>
                <a:spcPct val="115000"/>
              </a:lnSpc>
              <a:spcBef>
                <a:spcPts val="0"/>
              </a:spcBef>
              <a:spcAft>
                <a:spcPts val="0"/>
              </a:spcAft>
              <a:buNone/>
            </a:pPr>
            <a:endParaRPr sz="1300">
              <a:solidFill>
                <a:srgbClr val="4D2D85"/>
              </a:solidFill>
              <a:latin typeface="Work Sans Regular"/>
              <a:ea typeface="Work Sans Regular"/>
              <a:cs typeface="Work Sans Regular"/>
              <a:sym typeface="Work Sans Regular"/>
            </a:endParaRPr>
          </a:p>
          <a:p>
            <a:pPr marL="0" lvl="0" indent="0" algn="just" rtl="0">
              <a:lnSpc>
                <a:spcPct val="115000"/>
              </a:lnSpc>
              <a:spcBef>
                <a:spcPts val="0"/>
              </a:spcBef>
              <a:spcAft>
                <a:spcPts val="0"/>
              </a:spcAft>
              <a:buNone/>
            </a:pPr>
            <a:r>
              <a:rPr lang="en-GB" sz="1300">
                <a:solidFill>
                  <a:srgbClr val="4D2D85"/>
                </a:solidFill>
                <a:latin typeface="Work Sans Regular"/>
                <a:ea typeface="Work Sans Regular"/>
                <a:cs typeface="Work Sans Regular"/>
                <a:sym typeface="Work Sans Regular"/>
              </a:rPr>
              <a:t>If wage supplement from January onwards is being calculated on the basis of the NACE Code, then a revision of such may have a bearing on the wage supplement rate.  In all instances, Malta Enterprise should be notified immediately should this be the case, i.e. NACE code is officially revised by CFR.</a:t>
            </a:r>
            <a:endParaRPr sz="1300">
              <a:solidFill>
                <a:srgbClr val="4D2D85"/>
              </a:solidFill>
              <a:latin typeface="Work Sans Regular"/>
              <a:ea typeface="Work Sans Regular"/>
              <a:cs typeface="Work Sans Regular"/>
              <a:sym typeface="Work Sans Regular"/>
            </a:endParaRPr>
          </a:p>
        </p:txBody>
      </p:sp>
      <p:sp>
        <p:nvSpPr>
          <p:cNvPr id="500" name="Google Shape;500;p41"/>
          <p:cNvSpPr txBox="1"/>
          <p:nvPr/>
        </p:nvSpPr>
        <p:spPr>
          <a:xfrm>
            <a:off x="3202350" y="8330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501" name="Google Shape;501;p41"/>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502" name="Google Shape;502;p41"/>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03" name="Google Shape;503;p41"/>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504" name="Google Shape;504;p41"/>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505" name="Google Shape;505;p41"/>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506" name="Google Shape;506;p41"/>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507" name="Google Shape;507;p41"/>
          <p:cNvSpPr txBox="1"/>
          <p:nvPr/>
        </p:nvSpPr>
        <p:spPr>
          <a:xfrm>
            <a:off x="211325" y="1675100"/>
            <a:ext cx="23619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changed the economic activity of my business during the last year. What should I do?</a:t>
            </a:r>
            <a:endParaRPr>
              <a:solidFill>
                <a:srgbClr val="FFFFFF"/>
              </a:solidFill>
              <a:latin typeface="Work Sans Regular"/>
              <a:ea typeface="Work Sans Regular"/>
              <a:cs typeface="Work Sans Regular"/>
              <a:sym typeface="Work Sans Regular"/>
            </a:endParaRPr>
          </a:p>
        </p:txBody>
      </p:sp>
      <p:sp>
        <p:nvSpPr>
          <p:cNvPr id="508" name="Google Shape;508;p41"/>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509" name="Google Shape;509;p41"/>
          <p:cNvSpPr/>
          <p:nvPr/>
        </p:nvSpPr>
        <p:spPr>
          <a:xfrm>
            <a:off x="312350" y="833650"/>
            <a:ext cx="646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1"/>
          <p:cNvSpPr txBox="1">
            <a:spLocks noGrp="1"/>
          </p:cNvSpPr>
          <p:nvPr>
            <p:ph type="subTitle" idx="1"/>
          </p:nvPr>
        </p:nvSpPr>
        <p:spPr>
          <a:xfrm>
            <a:off x="259875" y="747083"/>
            <a:ext cx="802200" cy="3231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469"/>
              <a:buNone/>
            </a:pPr>
            <a:r>
              <a:rPr lang="en-GB" sz="1100" b="1">
                <a:solidFill>
                  <a:srgbClr val="4D2D85"/>
                </a:solidFill>
                <a:latin typeface="Work Sans"/>
                <a:ea typeface="Work Sans"/>
                <a:cs typeface="Work Sans"/>
                <a:sym typeface="Work Sans"/>
              </a:rPr>
              <a:t>OTHERS</a:t>
            </a:r>
            <a:endParaRPr sz="1100" b="1">
              <a:solidFill>
                <a:srgbClr val="4D2D85"/>
              </a:solidFill>
              <a:latin typeface="Work Sans"/>
              <a:ea typeface="Work Sans"/>
              <a:cs typeface="Work Sans"/>
              <a:sym typeface="Work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4" name="Google Shape;74;p15"/>
          <p:cNvPicPr preferRelativeResize="0"/>
          <p:nvPr/>
        </p:nvPicPr>
        <p:blipFill>
          <a:blip r:embed="rId3">
            <a:alphaModFix/>
          </a:blip>
          <a:stretch>
            <a:fillRect/>
          </a:stretch>
        </p:blipFill>
        <p:spPr>
          <a:xfrm>
            <a:off x="-639425" y="1966100"/>
            <a:ext cx="2548775" cy="3693275"/>
          </a:xfrm>
          <a:prstGeom prst="rect">
            <a:avLst/>
          </a:prstGeom>
          <a:noFill/>
          <a:ln>
            <a:noFill/>
          </a:ln>
        </p:spPr>
      </p:pic>
      <p:pic>
        <p:nvPicPr>
          <p:cNvPr id="75" name="Google Shape;75;p15"/>
          <p:cNvPicPr preferRelativeResize="0"/>
          <p:nvPr/>
        </p:nvPicPr>
        <p:blipFill>
          <a:blip r:embed="rId4">
            <a:alphaModFix/>
          </a:blip>
          <a:stretch>
            <a:fillRect/>
          </a:stretch>
        </p:blipFill>
        <p:spPr>
          <a:xfrm>
            <a:off x="2738402" y="3509775"/>
            <a:ext cx="1791320" cy="1633726"/>
          </a:xfrm>
          <a:prstGeom prst="rect">
            <a:avLst/>
          </a:prstGeom>
          <a:noFill/>
          <a:ln>
            <a:noFill/>
          </a:ln>
        </p:spPr>
      </p:pic>
      <p:sp>
        <p:nvSpPr>
          <p:cNvPr id="76" name="Google Shape;76;p15"/>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3179075" y="3135149"/>
            <a:ext cx="4930800" cy="1116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5"/>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79" name="Google Shape;79;p15"/>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80" name="Google Shape;80;p15"/>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81" name="Google Shape;81;p15"/>
          <p:cNvSpPr txBox="1"/>
          <p:nvPr/>
        </p:nvSpPr>
        <p:spPr>
          <a:xfrm>
            <a:off x="211329" y="1675100"/>
            <a:ext cx="2162100" cy="1639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never applied for the WS and presently my business is closed down as per the Legal Notices. What can I do?</a:t>
            </a:r>
            <a:endParaRPr>
              <a:solidFill>
                <a:srgbClr val="FFFFFF"/>
              </a:solidFill>
              <a:latin typeface="Work Sans Regular"/>
              <a:ea typeface="Work Sans Regular"/>
              <a:cs typeface="Work Sans Regular"/>
              <a:sym typeface="Work Sans Regular"/>
            </a:endParaRPr>
          </a:p>
        </p:txBody>
      </p:sp>
      <p:sp>
        <p:nvSpPr>
          <p:cNvPr id="82" name="Google Shape;82;p15"/>
          <p:cNvSpPr txBox="1"/>
          <p:nvPr/>
        </p:nvSpPr>
        <p:spPr>
          <a:xfrm>
            <a:off x="3188700" y="1752401"/>
            <a:ext cx="5086800" cy="13914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As long as your business is closed as a direct impact of the Legal Notices, you can apply for the WS, by not later than 23rd April. </a:t>
            </a:r>
            <a:br>
              <a:rPr lang="en-GB">
                <a:solidFill>
                  <a:srgbClr val="4D2D85"/>
                </a:solidFill>
                <a:latin typeface="Work Sans Regular"/>
                <a:ea typeface="Work Sans Regular"/>
                <a:cs typeface="Work Sans Regular"/>
                <a:sym typeface="Work Sans Regular"/>
              </a:rPr>
            </a:br>
            <a:endParaRPr>
              <a:solidFill>
                <a:srgbClr val="4D2D85"/>
              </a:solidFill>
              <a:latin typeface="Work Sans Regular"/>
              <a:ea typeface="Work Sans Regular"/>
              <a:cs typeface="Work Sans Regular"/>
              <a:sym typeface="Work Sans Regular"/>
            </a:endParaRPr>
          </a:p>
          <a:p>
            <a:pPr marL="0" lvl="0" indent="0" algn="just"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The application can be found on our dedicated website:</a:t>
            </a:r>
            <a:endParaRPr>
              <a:solidFill>
                <a:srgbClr val="4D2D85"/>
              </a:solidFill>
              <a:latin typeface="Work Sans Regular"/>
              <a:ea typeface="Work Sans Regular"/>
              <a:cs typeface="Work Sans Regular"/>
              <a:sym typeface="Work Sans Regular"/>
            </a:endParaRPr>
          </a:p>
        </p:txBody>
      </p:sp>
      <p:sp>
        <p:nvSpPr>
          <p:cNvPr id="83" name="Google Shape;83;p15"/>
          <p:cNvSpPr txBox="1"/>
          <p:nvPr/>
        </p:nvSpPr>
        <p:spPr>
          <a:xfrm>
            <a:off x="3188700" y="2976176"/>
            <a:ext cx="5633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solidFill>
                  <a:srgbClr val="4D2D85"/>
                </a:solidFill>
                <a:latin typeface="Work Sans"/>
                <a:ea typeface="Work Sans"/>
                <a:cs typeface="Work Sans"/>
                <a:sym typeface="Work Sans"/>
              </a:rPr>
              <a:t>covid19.maltaenterprise.com/wage-supplement-main</a:t>
            </a:r>
            <a:endParaRPr b="1">
              <a:latin typeface="Work Sans"/>
              <a:ea typeface="Work Sans"/>
              <a:cs typeface="Work Sans"/>
              <a:sym typeface="Work Sans"/>
            </a:endParaRPr>
          </a:p>
        </p:txBody>
      </p:sp>
      <p:sp>
        <p:nvSpPr>
          <p:cNvPr id="84" name="Google Shape;84;p15"/>
          <p:cNvSpPr txBox="1"/>
          <p:nvPr/>
        </p:nvSpPr>
        <p:spPr>
          <a:xfrm>
            <a:off x="3202350" y="1389851"/>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sp>
        <p:nvSpPr>
          <p:cNvPr id="85" name="Google Shape;85;p15"/>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86" name="Google Shape;86;p15"/>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42"/>
          <p:cNvSpPr txBox="1"/>
          <p:nvPr/>
        </p:nvSpPr>
        <p:spPr>
          <a:xfrm>
            <a:off x="3188700" y="1805175"/>
            <a:ext cx="5478900" cy="15354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r>
              <a:rPr lang="en-GB" sz="1300">
                <a:solidFill>
                  <a:srgbClr val="4D2D85"/>
                </a:solidFill>
                <a:latin typeface="Work Sans Regular"/>
                <a:ea typeface="Work Sans Regular"/>
                <a:cs typeface="Work Sans Regular"/>
                <a:sym typeface="Work Sans Regular"/>
              </a:rPr>
              <a:t>Bar owners are still requested to fill in the declaration form, unless the business is classified as VAT exempt, in which case proceed as per above.  Once the Legal Notice enforcing closure of bars is terminated, wage supplement rate for such businesses will be determined either according to NACE code, or according to their drop in sales.</a:t>
            </a:r>
            <a:endParaRPr sz="1300">
              <a:solidFill>
                <a:srgbClr val="4D2D85"/>
              </a:solidFill>
              <a:latin typeface="Work Sans Regular"/>
              <a:ea typeface="Work Sans Regular"/>
              <a:cs typeface="Work Sans Regular"/>
              <a:sym typeface="Work Sans Regular"/>
            </a:endParaRPr>
          </a:p>
        </p:txBody>
      </p:sp>
      <p:sp>
        <p:nvSpPr>
          <p:cNvPr id="516" name="Google Shape;516;p42"/>
          <p:cNvSpPr txBox="1"/>
          <p:nvPr/>
        </p:nvSpPr>
        <p:spPr>
          <a:xfrm>
            <a:off x="3202350" y="1442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517" name="Google Shape;517;p42"/>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518" name="Google Shape;518;p42"/>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19" name="Google Shape;519;p42"/>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520" name="Google Shape;520;p42"/>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521" name="Google Shape;521;p42"/>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522" name="Google Shape;522;p42"/>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523" name="Google Shape;523;p42"/>
          <p:cNvSpPr txBox="1"/>
          <p:nvPr/>
        </p:nvSpPr>
        <p:spPr>
          <a:xfrm>
            <a:off x="211325" y="1675100"/>
            <a:ext cx="23619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Bar owners</a:t>
            </a:r>
            <a:endParaRPr>
              <a:solidFill>
                <a:srgbClr val="FFFFFF"/>
              </a:solidFill>
              <a:latin typeface="Work Sans Regular"/>
              <a:ea typeface="Work Sans Regular"/>
              <a:cs typeface="Work Sans Regular"/>
              <a:sym typeface="Work Sans Regular"/>
            </a:endParaRPr>
          </a:p>
        </p:txBody>
      </p:sp>
      <p:sp>
        <p:nvSpPr>
          <p:cNvPr id="524" name="Google Shape;524;p42"/>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525" name="Google Shape;525;p42"/>
          <p:cNvSpPr/>
          <p:nvPr/>
        </p:nvSpPr>
        <p:spPr>
          <a:xfrm>
            <a:off x="312350" y="833650"/>
            <a:ext cx="646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2"/>
          <p:cNvSpPr txBox="1">
            <a:spLocks noGrp="1"/>
          </p:cNvSpPr>
          <p:nvPr>
            <p:ph type="subTitle" idx="1"/>
          </p:nvPr>
        </p:nvSpPr>
        <p:spPr>
          <a:xfrm>
            <a:off x="259875" y="747083"/>
            <a:ext cx="802200" cy="3231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469"/>
              <a:buNone/>
            </a:pPr>
            <a:r>
              <a:rPr lang="en-GB" sz="1100" b="1">
                <a:solidFill>
                  <a:srgbClr val="4D2D85"/>
                </a:solidFill>
                <a:latin typeface="Work Sans"/>
                <a:ea typeface="Work Sans"/>
                <a:cs typeface="Work Sans"/>
                <a:sym typeface="Work Sans"/>
              </a:rPr>
              <a:t>OTHERS</a:t>
            </a:r>
            <a:endParaRPr sz="1100" b="1">
              <a:solidFill>
                <a:srgbClr val="4D2D85"/>
              </a:solidFill>
              <a:latin typeface="Work Sans"/>
              <a:ea typeface="Work Sans"/>
              <a:cs typeface="Work Sans"/>
              <a:sym typeface="Work San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4D2D85"/>
        </a:solidFill>
        <a:effectLst/>
      </p:bgPr>
    </p:bg>
    <p:spTree>
      <p:nvGrpSpPr>
        <p:cNvPr id="1" name="Shape 530"/>
        <p:cNvGrpSpPr/>
        <p:nvPr/>
      </p:nvGrpSpPr>
      <p:grpSpPr>
        <a:xfrm>
          <a:off x="0" y="0"/>
          <a:ext cx="0" cy="0"/>
          <a:chOff x="0" y="0"/>
          <a:chExt cx="0" cy="0"/>
        </a:xfrm>
      </p:grpSpPr>
      <p:sp>
        <p:nvSpPr>
          <p:cNvPr id="531" name="Google Shape;531;p43"/>
          <p:cNvSpPr txBox="1">
            <a:spLocks noGrp="1"/>
          </p:cNvSpPr>
          <p:nvPr>
            <p:ph type="subTitle" idx="1"/>
          </p:nvPr>
        </p:nvSpPr>
        <p:spPr>
          <a:xfrm>
            <a:off x="565340" y="1572900"/>
            <a:ext cx="2100900" cy="5607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3959" b="1">
                <a:solidFill>
                  <a:srgbClr val="FFFFFF"/>
                </a:solidFill>
                <a:latin typeface="Work Sans"/>
                <a:ea typeface="Work Sans"/>
                <a:cs typeface="Work Sans"/>
                <a:sym typeface="Work Sans"/>
              </a:rPr>
              <a:t>FAQs</a:t>
            </a:r>
            <a:endParaRPr sz="3140">
              <a:solidFill>
                <a:srgbClr val="FFFFFF"/>
              </a:solidFill>
              <a:latin typeface="Work Sans"/>
              <a:ea typeface="Work Sans"/>
              <a:cs typeface="Work Sans"/>
              <a:sym typeface="Work Sans"/>
            </a:endParaRPr>
          </a:p>
        </p:txBody>
      </p:sp>
      <p:sp>
        <p:nvSpPr>
          <p:cNvPr id="532" name="Google Shape;532;p43"/>
          <p:cNvSpPr/>
          <p:nvPr/>
        </p:nvSpPr>
        <p:spPr>
          <a:xfrm>
            <a:off x="651825" y="2330925"/>
            <a:ext cx="4197000" cy="156600"/>
          </a:xfrm>
          <a:prstGeom prst="rect">
            <a:avLst/>
          </a:prstGeom>
          <a:solidFill>
            <a:srgbClr val="3892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3"/>
          <p:cNvSpPr txBox="1">
            <a:spLocks noGrp="1"/>
          </p:cNvSpPr>
          <p:nvPr>
            <p:ph type="subTitle" idx="1"/>
          </p:nvPr>
        </p:nvSpPr>
        <p:spPr>
          <a:xfrm>
            <a:off x="579450" y="2168175"/>
            <a:ext cx="5061900" cy="482100"/>
          </a:xfrm>
          <a:prstGeom prst="rect">
            <a:avLst/>
          </a:prstGeom>
        </p:spPr>
        <p:txBody>
          <a:bodyPr spcFirstLastPara="1" wrap="square" lIns="91425" tIns="91425" rIns="91425" bIns="91425" anchor="t" anchorCtr="0">
            <a:norm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Wage Supplement Scheme 2021</a:t>
            </a:r>
            <a:endParaRPr sz="1240">
              <a:solidFill>
                <a:srgbClr val="FFFFFF"/>
              </a:solidFill>
              <a:latin typeface="Work Sans"/>
              <a:ea typeface="Work Sans"/>
              <a:cs typeface="Work Sans"/>
              <a:sym typeface="Work Sans"/>
            </a:endParaRPr>
          </a:p>
        </p:txBody>
      </p:sp>
      <p:pic>
        <p:nvPicPr>
          <p:cNvPr id="534" name="Google Shape;534;p43"/>
          <p:cNvPicPr preferRelativeResize="0"/>
          <p:nvPr/>
        </p:nvPicPr>
        <p:blipFill rotWithShape="1">
          <a:blip r:embed="rId3">
            <a:alphaModFix/>
          </a:blip>
          <a:srcRect b="16394"/>
          <a:stretch/>
        </p:blipFill>
        <p:spPr>
          <a:xfrm>
            <a:off x="4143800" y="3084450"/>
            <a:ext cx="4531676" cy="2059050"/>
          </a:xfrm>
          <a:prstGeom prst="rect">
            <a:avLst/>
          </a:prstGeom>
          <a:noFill/>
          <a:ln>
            <a:noFill/>
          </a:ln>
        </p:spPr>
      </p:pic>
      <p:pic>
        <p:nvPicPr>
          <p:cNvPr id="535" name="Google Shape;535;p43"/>
          <p:cNvPicPr preferRelativeResize="0"/>
          <p:nvPr/>
        </p:nvPicPr>
        <p:blipFill>
          <a:blip r:embed="rId4">
            <a:alphaModFix/>
          </a:blip>
          <a:stretch>
            <a:fillRect/>
          </a:stretch>
        </p:blipFill>
        <p:spPr>
          <a:xfrm>
            <a:off x="621371" y="540752"/>
            <a:ext cx="2364738" cy="391875"/>
          </a:xfrm>
          <a:prstGeom prst="rect">
            <a:avLst/>
          </a:prstGeom>
          <a:noFill/>
          <a:ln>
            <a:noFill/>
          </a:ln>
        </p:spPr>
      </p:pic>
      <p:pic>
        <p:nvPicPr>
          <p:cNvPr id="536" name="Google Shape;536;p43"/>
          <p:cNvPicPr preferRelativeResize="0"/>
          <p:nvPr/>
        </p:nvPicPr>
        <p:blipFill>
          <a:blip r:embed="rId5">
            <a:alphaModFix/>
          </a:blip>
          <a:stretch>
            <a:fillRect/>
          </a:stretch>
        </p:blipFill>
        <p:spPr>
          <a:xfrm>
            <a:off x="6103588" y="587027"/>
            <a:ext cx="1792800" cy="345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p:nvPr/>
        </p:nvSpPr>
        <p:spPr>
          <a:xfrm>
            <a:off x="3188700" y="966975"/>
            <a:ext cx="5605800" cy="648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On the 11</a:t>
            </a:r>
            <a:r>
              <a:rPr lang="en-GB" baseline="30000">
                <a:solidFill>
                  <a:srgbClr val="4D2D85"/>
                </a:solidFill>
                <a:latin typeface="Work Sans Regular"/>
                <a:ea typeface="Work Sans Regular"/>
                <a:cs typeface="Work Sans Regular"/>
                <a:sym typeface="Work Sans Regular"/>
              </a:rPr>
              <a:t>th</a:t>
            </a:r>
            <a:r>
              <a:rPr lang="en-GB">
                <a:solidFill>
                  <a:srgbClr val="4D2D85"/>
                </a:solidFill>
                <a:latin typeface="Work Sans Regular"/>
                <a:ea typeface="Work Sans Regular"/>
                <a:cs typeface="Work Sans Regular"/>
                <a:sym typeface="Work Sans Regular"/>
              </a:rPr>
              <a:t> March 2021 various Legal Notices regarding COVID-19 restrictions were published.</a:t>
            </a:r>
            <a:endParaRPr>
              <a:solidFill>
                <a:srgbClr val="4D2D85"/>
              </a:solidFill>
              <a:latin typeface="Work Sans Regular"/>
              <a:ea typeface="Work Sans Regular"/>
              <a:cs typeface="Work Sans Regular"/>
              <a:sym typeface="Work Sans Regular"/>
            </a:endParaRPr>
          </a:p>
        </p:txBody>
      </p:sp>
      <p:sp>
        <p:nvSpPr>
          <p:cNvPr id="93" name="Google Shape;93;p16"/>
          <p:cNvSpPr txBox="1"/>
          <p:nvPr/>
        </p:nvSpPr>
        <p:spPr>
          <a:xfrm>
            <a:off x="3202350" y="6044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94" name="Google Shape;94;p16"/>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95" name="Google Shape;95;p16"/>
          <p:cNvSpPr txBox="1"/>
          <p:nvPr/>
        </p:nvSpPr>
        <p:spPr>
          <a:xfrm>
            <a:off x="3200554" y="1654425"/>
            <a:ext cx="4825500" cy="1887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86; travel between Malta and Gozo</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87; public spaces</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88; mass events except for funerals</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90; non-essential outlets</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92; food and drink outlets</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93; sports activities</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L.N. 97; schools</a:t>
            </a:r>
            <a:endParaRPr>
              <a:solidFill>
                <a:srgbClr val="4D2D85"/>
              </a:solidFill>
              <a:latin typeface="Work Sans Regular"/>
              <a:ea typeface="Work Sans Regular"/>
              <a:cs typeface="Work Sans Regular"/>
              <a:sym typeface="Work Sans Regular"/>
            </a:endParaRPr>
          </a:p>
        </p:txBody>
      </p:sp>
      <p:sp>
        <p:nvSpPr>
          <p:cNvPr id="96" name="Google Shape;96;p16"/>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7" name="Google Shape;97;p16"/>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98" name="Google Shape;98;p16"/>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6"/>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100" name="Google Shape;100;p16"/>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101" name="Google Shape;101;p16"/>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102" name="Google Shape;102;p16"/>
          <p:cNvSpPr txBox="1"/>
          <p:nvPr/>
        </p:nvSpPr>
        <p:spPr>
          <a:xfrm>
            <a:off x="211325" y="1675100"/>
            <a:ext cx="2162100" cy="114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Which businesses have been directly impacted by the Legal Notices?</a:t>
            </a:r>
            <a:endParaRPr>
              <a:solidFill>
                <a:srgbClr val="FFFFFF"/>
              </a:solidFill>
              <a:latin typeface="Work Sans Regular"/>
              <a:ea typeface="Work Sans Regular"/>
              <a:cs typeface="Work Sans Regular"/>
              <a:sym typeface="Work Sans Regular"/>
            </a:endParaRPr>
          </a:p>
        </p:txBody>
      </p:sp>
      <p:sp>
        <p:nvSpPr>
          <p:cNvPr id="103" name="Google Shape;103;p16"/>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104" name="Google Shape;104;p16"/>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6"/>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p:nvPr/>
        </p:nvSpPr>
        <p:spPr>
          <a:xfrm>
            <a:off x="3188700" y="1576575"/>
            <a:ext cx="5605800" cy="1887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Please check your NACE code as it could be that this does not reflect your actual business activity.</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If your NACE code is incorrect, this can be changed.</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If your NACE code is correct, please call 144 for further assistance. </a:t>
            </a:r>
            <a:endParaRPr>
              <a:solidFill>
                <a:srgbClr val="4D2D85"/>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4D2D85"/>
              </a:solidFill>
              <a:latin typeface="Work Sans Regular"/>
              <a:ea typeface="Work Sans Regular"/>
              <a:cs typeface="Work Sans Regular"/>
              <a:sym typeface="Work Sans Regular"/>
            </a:endParaRPr>
          </a:p>
        </p:txBody>
      </p:sp>
      <p:sp>
        <p:nvSpPr>
          <p:cNvPr id="111" name="Google Shape;111;p17"/>
          <p:cNvSpPr txBox="1"/>
          <p:nvPr/>
        </p:nvSpPr>
        <p:spPr>
          <a:xfrm>
            <a:off x="3202350" y="12140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112" name="Google Shape;112;p17"/>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113" name="Google Shape;113;p17"/>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4" name="Google Shape;114;p17"/>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115" name="Google Shape;115;p17"/>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7"/>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117" name="Google Shape;117;p17"/>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118" name="Google Shape;118;p17"/>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119" name="Google Shape;119;p17"/>
          <p:cNvSpPr txBox="1"/>
          <p:nvPr/>
        </p:nvSpPr>
        <p:spPr>
          <a:xfrm>
            <a:off x="211325" y="1675100"/>
            <a:ext cx="2162100" cy="2134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My business is listed in the Legal Notices, however the application pops up the message that my VAT number is ineligible for the WS.</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120" name="Google Shape;120;p17"/>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121" name="Google Shape;121;p17"/>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7"/>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8"/>
          <p:cNvSpPr txBox="1"/>
          <p:nvPr/>
        </p:nvSpPr>
        <p:spPr>
          <a:xfrm>
            <a:off x="3188700" y="2186175"/>
            <a:ext cx="5605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This can be done online:</a:t>
            </a:r>
            <a:endParaRPr>
              <a:solidFill>
                <a:srgbClr val="4D2D85"/>
              </a:solidFill>
              <a:latin typeface="Work Sans Regular"/>
              <a:ea typeface="Work Sans Regular"/>
              <a:cs typeface="Work Sans Regular"/>
              <a:sym typeface="Work Sans Regular"/>
            </a:endParaRPr>
          </a:p>
        </p:txBody>
      </p:sp>
      <p:sp>
        <p:nvSpPr>
          <p:cNvPr id="128" name="Google Shape;128;p18"/>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129" name="Google Shape;129;p18"/>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130" name="Google Shape;130;p18"/>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1" name="Google Shape;131;p18"/>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132" name="Google Shape;132;p18"/>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8"/>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134" name="Google Shape;134;p18"/>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135" name="Google Shape;135;p18"/>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136" name="Google Shape;136;p18"/>
          <p:cNvSpPr txBox="1"/>
          <p:nvPr/>
        </p:nvSpPr>
        <p:spPr>
          <a:xfrm>
            <a:off x="211325" y="1675100"/>
            <a:ext cx="21621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How can I change my NACE Code?</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137" name="Google Shape;137;p18"/>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138" name="Google Shape;138;p18"/>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8"/>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
        <p:nvSpPr>
          <p:cNvPr id="140" name="Google Shape;140;p18"/>
          <p:cNvSpPr/>
          <p:nvPr/>
        </p:nvSpPr>
        <p:spPr>
          <a:xfrm>
            <a:off x="3202501" y="2601750"/>
            <a:ext cx="5537400" cy="1116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8"/>
          <p:cNvSpPr txBox="1"/>
          <p:nvPr/>
        </p:nvSpPr>
        <p:spPr>
          <a:xfrm>
            <a:off x="3212126" y="2479933"/>
            <a:ext cx="5633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b="1">
                <a:solidFill>
                  <a:srgbClr val="4D2D85"/>
                </a:solidFill>
                <a:latin typeface="Work Sans"/>
                <a:ea typeface="Work Sans"/>
                <a:cs typeface="Work Sans"/>
                <a:sym typeface="Work Sans"/>
              </a:rPr>
              <a:t>www.servizz.gov.mt/en/Pages/Tax-and-Finance/Taxation/Tax/WEB434/default.aspx</a:t>
            </a:r>
            <a:endParaRPr sz="1000" b="1">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9"/>
          <p:cNvSpPr txBox="1"/>
          <p:nvPr/>
        </p:nvSpPr>
        <p:spPr>
          <a:xfrm>
            <a:off x="3188700" y="2186175"/>
            <a:ext cx="5605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For the period of closure as indicated by the Legal Notices.</a:t>
            </a:r>
            <a:endParaRPr>
              <a:solidFill>
                <a:srgbClr val="4D2D85"/>
              </a:solidFill>
              <a:latin typeface="Work Sans Regular"/>
              <a:ea typeface="Work Sans Regular"/>
              <a:cs typeface="Work Sans Regular"/>
              <a:sym typeface="Work Sans Regular"/>
            </a:endParaRPr>
          </a:p>
        </p:txBody>
      </p:sp>
      <p:sp>
        <p:nvSpPr>
          <p:cNvPr id="147" name="Google Shape;147;p19"/>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148" name="Google Shape;148;p19"/>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149" name="Google Shape;149;p19"/>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0" name="Google Shape;150;p19"/>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151" name="Google Shape;151;p19"/>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9"/>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153" name="Google Shape;153;p19"/>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154" name="Google Shape;154;p19"/>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155" name="Google Shape;155;p19"/>
          <p:cNvSpPr txBox="1"/>
          <p:nvPr/>
        </p:nvSpPr>
        <p:spPr>
          <a:xfrm>
            <a:off x="211325" y="1675100"/>
            <a:ext cx="21621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For how long will I be eligible for the WS?</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156" name="Google Shape;156;p19"/>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157" name="Google Shape;157;p19"/>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9"/>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0"/>
          <p:cNvSpPr txBox="1"/>
          <p:nvPr/>
        </p:nvSpPr>
        <p:spPr>
          <a:xfrm>
            <a:off x="3188700" y="2186175"/>
            <a:ext cx="56058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4D2D85"/>
                </a:solidFill>
                <a:latin typeface="Work Sans Regular"/>
                <a:ea typeface="Work Sans Regular"/>
                <a:cs typeface="Work Sans Regular"/>
                <a:sym typeface="Work Sans Regular"/>
              </a:rPr>
              <a:t>There is no need to re-apply. Your Wage Supplement will continue, and will be calculated in full for the period of closure per the Legal Notices.</a:t>
            </a:r>
            <a:endParaRPr>
              <a:solidFill>
                <a:srgbClr val="4D2D85"/>
              </a:solidFill>
              <a:latin typeface="Work Sans Regular"/>
              <a:ea typeface="Work Sans Regular"/>
              <a:cs typeface="Work Sans Regular"/>
              <a:sym typeface="Work Sans Regular"/>
            </a:endParaRPr>
          </a:p>
        </p:txBody>
      </p:sp>
      <p:sp>
        <p:nvSpPr>
          <p:cNvPr id="164" name="Google Shape;164;p20"/>
          <p:cNvSpPr txBox="1"/>
          <p:nvPr/>
        </p:nvSpPr>
        <p:spPr>
          <a:xfrm>
            <a:off x="3202350" y="18236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165" name="Google Shape;165;p20"/>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166" name="Google Shape;166;p20"/>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7" name="Google Shape;167;p20"/>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168" name="Google Shape;168;p20"/>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0"/>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170" name="Google Shape;170;p20"/>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171" name="Google Shape;171;p20"/>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172" name="Google Shape;172;p20"/>
          <p:cNvSpPr txBox="1"/>
          <p:nvPr/>
        </p:nvSpPr>
        <p:spPr>
          <a:xfrm>
            <a:off x="211325" y="1675100"/>
            <a:ext cx="2162100" cy="89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I have been receiving the WS. Do I need to re-apply?</a:t>
            </a:r>
            <a:endParaRPr>
              <a:solidFill>
                <a:srgbClr val="FFFFFF"/>
              </a:solidFill>
              <a:latin typeface="Work Sans Regular"/>
              <a:ea typeface="Work Sans Regular"/>
              <a:cs typeface="Work Sans Regular"/>
              <a:sym typeface="Work Sans Regular"/>
            </a:endParaRPr>
          </a:p>
        </p:txBody>
      </p:sp>
      <p:sp>
        <p:nvSpPr>
          <p:cNvPr id="173" name="Google Shape;173;p20"/>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174" name="Google Shape;174;p20"/>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0"/>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1"/>
          <p:cNvSpPr txBox="1"/>
          <p:nvPr/>
        </p:nvSpPr>
        <p:spPr>
          <a:xfrm>
            <a:off x="3188700" y="1881375"/>
            <a:ext cx="5605800" cy="19125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n-GB">
                <a:solidFill>
                  <a:srgbClr val="4D2D85"/>
                </a:solidFill>
                <a:latin typeface="Work Sans Regular"/>
                <a:ea typeface="Work Sans Regular"/>
                <a:cs typeface="Work Sans Regular"/>
                <a:sym typeface="Work Sans Regular"/>
              </a:rPr>
              <a:t>The WS for March was calculated as follows:</a:t>
            </a:r>
            <a:endParaRPr>
              <a:solidFill>
                <a:srgbClr val="4D2D85"/>
              </a:solidFill>
              <a:latin typeface="Work Sans Regular"/>
              <a:ea typeface="Work Sans Regular"/>
              <a:cs typeface="Work Sans Regular"/>
              <a:sym typeface="Work Sans Regular"/>
            </a:endParaRPr>
          </a:p>
          <a:p>
            <a:pPr marL="0" lvl="0" indent="0" algn="l" rtl="0">
              <a:lnSpc>
                <a:spcPct val="150000"/>
              </a:lnSpc>
              <a:spcBef>
                <a:spcPts val="0"/>
              </a:spcBef>
              <a:spcAft>
                <a:spcPts val="0"/>
              </a:spcAft>
              <a:buNone/>
            </a:pPr>
            <a:endParaRPr>
              <a:solidFill>
                <a:srgbClr val="4D2D85"/>
              </a:solidFill>
              <a:latin typeface="Work Sans Regular"/>
              <a:ea typeface="Work Sans Regular"/>
              <a:cs typeface="Work Sans Regular"/>
              <a:sym typeface="Work Sans Regular"/>
            </a:endParaRPr>
          </a:p>
          <a:p>
            <a:pPr marL="0" lvl="0" indent="0" algn="l" rtl="0">
              <a:lnSpc>
                <a:spcPct val="150000"/>
              </a:lnSpc>
              <a:spcBef>
                <a:spcPts val="0"/>
              </a:spcBef>
              <a:spcAft>
                <a:spcPts val="0"/>
              </a:spcAft>
              <a:buNone/>
            </a:pPr>
            <a:r>
              <a:rPr lang="en-GB" sz="1250" b="1">
                <a:solidFill>
                  <a:srgbClr val="4D2D85"/>
                </a:solidFill>
                <a:latin typeface="Work Sans"/>
                <a:ea typeface="Work Sans"/>
                <a:cs typeface="Work Sans"/>
                <a:sym typeface="Work Sans"/>
              </a:rPr>
              <a:t>1</a:t>
            </a:r>
            <a:r>
              <a:rPr lang="en-GB" sz="1150" b="1" baseline="30000">
                <a:solidFill>
                  <a:srgbClr val="4D2D85"/>
                </a:solidFill>
                <a:latin typeface="Work Sans"/>
                <a:ea typeface="Work Sans"/>
                <a:cs typeface="Work Sans"/>
                <a:sym typeface="Work Sans"/>
              </a:rPr>
              <a:t>st</a:t>
            </a:r>
            <a:r>
              <a:rPr lang="en-GB" sz="1250" b="1">
                <a:solidFill>
                  <a:srgbClr val="4D2D85"/>
                </a:solidFill>
                <a:latin typeface="Work Sans"/>
                <a:ea typeface="Work Sans"/>
                <a:cs typeface="Work Sans"/>
                <a:sym typeface="Work Sans"/>
              </a:rPr>
              <a:t> week</a:t>
            </a:r>
            <a:r>
              <a:rPr lang="en-GB" sz="1250">
                <a:solidFill>
                  <a:srgbClr val="4D2D85"/>
                </a:solidFill>
                <a:latin typeface="Work Sans Regular"/>
                <a:ea typeface="Work Sans Regular"/>
                <a:cs typeface="Work Sans Regular"/>
                <a:sym typeface="Work Sans Regular"/>
              </a:rPr>
              <a:t>:  The Drop in Sales mechanism introduced in January 2021 applies. </a:t>
            </a:r>
            <a:endParaRPr sz="1250">
              <a:solidFill>
                <a:srgbClr val="4D2D85"/>
              </a:solidFill>
              <a:latin typeface="Work Sans Regular"/>
              <a:ea typeface="Work Sans Regular"/>
              <a:cs typeface="Work Sans Regular"/>
              <a:sym typeface="Work Sans Regular"/>
            </a:endParaRPr>
          </a:p>
          <a:p>
            <a:pPr marL="0" lvl="0" indent="0" algn="l" rtl="0">
              <a:lnSpc>
                <a:spcPct val="150000"/>
              </a:lnSpc>
              <a:spcBef>
                <a:spcPts val="0"/>
              </a:spcBef>
              <a:spcAft>
                <a:spcPts val="0"/>
              </a:spcAft>
              <a:buNone/>
            </a:pPr>
            <a:r>
              <a:rPr lang="en-GB" sz="1250" b="1">
                <a:solidFill>
                  <a:srgbClr val="4D2D85"/>
                </a:solidFill>
                <a:latin typeface="Work Sans"/>
                <a:ea typeface="Work Sans"/>
                <a:cs typeface="Work Sans"/>
                <a:sym typeface="Work Sans"/>
              </a:rPr>
              <a:t>3 weeks:</a:t>
            </a:r>
            <a:r>
              <a:rPr lang="en-GB" sz="1250">
                <a:solidFill>
                  <a:srgbClr val="4D2D85"/>
                </a:solidFill>
                <a:latin typeface="Work Sans Regular"/>
                <a:ea typeface="Work Sans Regular"/>
                <a:cs typeface="Work Sans Regular"/>
                <a:sym typeface="Work Sans Regular"/>
              </a:rPr>
              <a:t>  Full Wage Supplement, pro rata for 3 weeks.</a:t>
            </a:r>
            <a:endParaRPr sz="1250">
              <a:solidFill>
                <a:srgbClr val="4D2D85"/>
              </a:solidFill>
              <a:latin typeface="Work Sans Regular"/>
              <a:ea typeface="Work Sans Regular"/>
              <a:cs typeface="Work Sans Regular"/>
              <a:sym typeface="Work Sans Regular"/>
            </a:endParaRPr>
          </a:p>
          <a:p>
            <a:pPr marL="0" lvl="0" indent="0" algn="l" rtl="0">
              <a:lnSpc>
                <a:spcPct val="150000"/>
              </a:lnSpc>
              <a:spcBef>
                <a:spcPts val="0"/>
              </a:spcBef>
              <a:spcAft>
                <a:spcPts val="0"/>
              </a:spcAft>
              <a:buNone/>
            </a:pPr>
            <a:endParaRPr>
              <a:solidFill>
                <a:srgbClr val="4D2D85"/>
              </a:solidFill>
              <a:latin typeface="Work Sans Regular"/>
              <a:ea typeface="Work Sans Regular"/>
              <a:cs typeface="Work Sans Regular"/>
              <a:sym typeface="Work Sans Regular"/>
            </a:endParaRPr>
          </a:p>
        </p:txBody>
      </p:sp>
      <p:sp>
        <p:nvSpPr>
          <p:cNvPr id="181" name="Google Shape;181;p21"/>
          <p:cNvSpPr txBox="1"/>
          <p:nvPr/>
        </p:nvSpPr>
        <p:spPr>
          <a:xfrm>
            <a:off x="3202350" y="1518825"/>
            <a:ext cx="7377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4D2D85"/>
                </a:solidFill>
                <a:latin typeface="Work Sans Regular"/>
                <a:ea typeface="Work Sans Regular"/>
                <a:cs typeface="Work Sans Regular"/>
                <a:sym typeface="Work Sans Regular"/>
              </a:rPr>
              <a:t>ANSWER</a:t>
            </a:r>
            <a:endParaRPr sz="900">
              <a:solidFill>
                <a:srgbClr val="4D2D85"/>
              </a:solidFill>
              <a:latin typeface="Work Sans Regular"/>
              <a:ea typeface="Work Sans Regular"/>
              <a:cs typeface="Work Sans Regular"/>
              <a:sym typeface="Work Sans Regular"/>
            </a:endParaRPr>
          </a:p>
        </p:txBody>
      </p:sp>
      <p:pic>
        <p:nvPicPr>
          <p:cNvPr id="182" name="Google Shape;182;p21"/>
          <p:cNvPicPr preferRelativeResize="0"/>
          <p:nvPr/>
        </p:nvPicPr>
        <p:blipFill>
          <a:blip r:embed="rId3">
            <a:alphaModFix/>
          </a:blip>
          <a:stretch>
            <a:fillRect/>
          </a:stretch>
        </p:blipFill>
        <p:spPr>
          <a:xfrm>
            <a:off x="2738402" y="3509775"/>
            <a:ext cx="1791320" cy="1633726"/>
          </a:xfrm>
          <a:prstGeom prst="rect">
            <a:avLst/>
          </a:prstGeom>
          <a:noFill/>
          <a:ln>
            <a:noFill/>
          </a:ln>
        </p:spPr>
      </p:pic>
      <p:sp>
        <p:nvSpPr>
          <p:cNvPr id="183" name="Google Shape;183;p21"/>
          <p:cNvSpPr/>
          <p:nvPr/>
        </p:nvSpPr>
        <p:spPr>
          <a:xfrm>
            <a:off x="0" y="-7800"/>
            <a:ext cx="2738400" cy="5143500"/>
          </a:xfrm>
          <a:prstGeom prst="rect">
            <a:avLst/>
          </a:prstGeom>
          <a:solidFill>
            <a:srgbClr val="4D2D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4" name="Google Shape;184;p21"/>
          <p:cNvPicPr preferRelativeResize="0"/>
          <p:nvPr/>
        </p:nvPicPr>
        <p:blipFill>
          <a:blip r:embed="rId4">
            <a:alphaModFix/>
          </a:blip>
          <a:stretch>
            <a:fillRect/>
          </a:stretch>
        </p:blipFill>
        <p:spPr>
          <a:xfrm>
            <a:off x="-639425" y="1966100"/>
            <a:ext cx="2548775" cy="3693275"/>
          </a:xfrm>
          <a:prstGeom prst="rect">
            <a:avLst/>
          </a:prstGeom>
          <a:noFill/>
          <a:ln>
            <a:noFill/>
          </a:ln>
        </p:spPr>
      </p:pic>
      <p:sp>
        <p:nvSpPr>
          <p:cNvPr id="185" name="Google Shape;185;p21"/>
          <p:cNvSpPr/>
          <p:nvPr/>
        </p:nvSpPr>
        <p:spPr>
          <a:xfrm>
            <a:off x="312350" y="874573"/>
            <a:ext cx="2162100" cy="1464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1"/>
          <p:cNvSpPr txBox="1">
            <a:spLocks noGrp="1"/>
          </p:cNvSpPr>
          <p:nvPr>
            <p:ph type="subTitle" idx="1"/>
          </p:nvPr>
        </p:nvSpPr>
        <p:spPr>
          <a:xfrm>
            <a:off x="195723" y="194663"/>
            <a:ext cx="2100900" cy="3978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605"/>
              <a:buNone/>
            </a:pPr>
            <a:r>
              <a:rPr lang="en-GB" sz="2059" b="1">
                <a:solidFill>
                  <a:srgbClr val="FFFFFF"/>
                </a:solidFill>
                <a:latin typeface="Work Sans"/>
                <a:ea typeface="Work Sans"/>
                <a:cs typeface="Work Sans"/>
                <a:sym typeface="Work Sans"/>
              </a:rPr>
              <a:t>FAQs</a:t>
            </a:r>
            <a:endParaRPr sz="1240">
              <a:solidFill>
                <a:srgbClr val="FFFFFF"/>
              </a:solidFill>
              <a:latin typeface="Work Sans"/>
              <a:ea typeface="Work Sans"/>
              <a:cs typeface="Work Sans"/>
              <a:sym typeface="Work Sans"/>
            </a:endParaRPr>
          </a:p>
        </p:txBody>
      </p:sp>
      <p:sp>
        <p:nvSpPr>
          <p:cNvPr id="187" name="Google Shape;187;p21"/>
          <p:cNvSpPr txBox="1">
            <a:spLocks noGrp="1"/>
          </p:cNvSpPr>
          <p:nvPr>
            <p:ph type="subTitle" idx="1"/>
          </p:nvPr>
        </p:nvSpPr>
        <p:spPr>
          <a:xfrm>
            <a:off x="206785" y="506070"/>
            <a:ext cx="2361900" cy="307800"/>
          </a:xfrm>
          <a:prstGeom prst="rect">
            <a:avLst/>
          </a:prstGeom>
        </p:spPr>
        <p:txBody>
          <a:bodyPr spcFirstLastPara="1" wrap="square" lIns="91425" tIns="91425" rIns="91425" bIns="91425" anchor="t" anchorCtr="0">
            <a:normAutofit/>
          </a:bodyPr>
          <a:lstStyle/>
          <a:p>
            <a:pPr marL="0" lvl="0" indent="0" algn="l" rtl="0">
              <a:lnSpc>
                <a:spcPct val="70000"/>
              </a:lnSpc>
              <a:spcBef>
                <a:spcPts val="0"/>
              </a:spcBef>
              <a:spcAft>
                <a:spcPts val="0"/>
              </a:spcAft>
              <a:buSzPts val="605"/>
              <a:buNone/>
            </a:pPr>
            <a:r>
              <a:rPr lang="en-GB" sz="859">
                <a:solidFill>
                  <a:srgbClr val="FFFFFF"/>
                </a:solidFill>
                <a:latin typeface="Work Sans Regular"/>
                <a:ea typeface="Work Sans Regular"/>
                <a:cs typeface="Work Sans Regular"/>
                <a:sym typeface="Work Sans Regular"/>
              </a:rPr>
              <a:t>Wage Supplement Scheme 2021</a:t>
            </a:r>
            <a:endParaRPr sz="100">
              <a:solidFill>
                <a:srgbClr val="FFFFFF"/>
              </a:solidFill>
              <a:latin typeface="Work Sans Regular"/>
              <a:ea typeface="Work Sans Regular"/>
              <a:cs typeface="Work Sans Regular"/>
              <a:sym typeface="Work Sans Regular"/>
            </a:endParaRPr>
          </a:p>
        </p:txBody>
      </p:sp>
      <p:pic>
        <p:nvPicPr>
          <p:cNvPr id="188" name="Google Shape;188;p21"/>
          <p:cNvPicPr preferRelativeResize="0"/>
          <p:nvPr/>
        </p:nvPicPr>
        <p:blipFill>
          <a:blip r:embed="rId5">
            <a:alphaModFix/>
          </a:blip>
          <a:stretch>
            <a:fillRect/>
          </a:stretch>
        </p:blipFill>
        <p:spPr>
          <a:xfrm>
            <a:off x="317509" y="4553777"/>
            <a:ext cx="1949717" cy="323100"/>
          </a:xfrm>
          <a:prstGeom prst="rect">
            <a:avLst/>
          </a:prstGeom>
          <a:noFill/>
          <a:ln>
            <a:noFill/>
          </a:ln>
        </p:spPr>
      </p:pic>
      <p:sp>
        <p:nvSpPr>
          <p:cNvPr id="189" name="Google Shape;189;p21"/>
          <p:cNvSpPr txBox="1"/>
          <p:nvPr/>
        </p:nvSpPr>
        <p:spPr>
          <a:xfrm>
            <a:off x="211325" y="1675100"/>
            <a:ext cx="2162100" cy="1887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rgbClr val="FFFFFF"/>
                </a:solidFill>
                <a:latin typeface="Work Sans Regular"/>
                <a:ea typeface="Work Sans Regular"/>
                <a:cs typeface="Work Sans Regular"/>
                <a:sym typeface="Work Sans Regular"/>
              </a:rPr>
              <a:t>The WS for March received, is less than the full WS rate of 800 Euro. How was the March WS calculated?</a:t>
            </a:r>
            <a:endParaRPr>
              <a:solidFill>
                <a:srgbClr val="FFFFFF"/>
              </a:solidFill>
              <a:latin typeface="Work Sans Regular"/>
              <a:ea typeface="Work Sans Regular"/>
              <a:cs typeface="Work Sans Regular"/>
              <a:sym typeface="Work Sans Regular"/>
            </a:endParaRPr>
          </a:p>
          <a:p>
            <a:pPr marL="0" lvl="0" indent="0" algn="l" rtl="0">
              <a:lnSpc>
                <a:spcPct val="115000"/>
              </a:lnSpc>
              <a:spcBef>
                <a:spcPts val="0"/>
              </a:spcBef>
              <a:spcAft>
                <a:spcPts val="0"/>
              </a:spcAft>
              <a:buNone/>
            </a:pPr>
            <a:endParaRPr>
              <a:solidFill>
                <a:srgbClr val="FFFFFF"/>
              </a:solidFill>
              <a:latin typeface="Work Sans Regular"/>
              <a:ea typeface="Work Sans Regular"/>
              <a:cs typeface="Work Sans Regular"/>
              <a:sym typeface="Work Sans Regular"/>
            </a:endParaRPr>
          </a:p>
        </p:txBody>
      </p:sp>
      <p:sp>
        <p:nvSpPr>
          <p:cNvPr id="190" name="Google Shape;190;p21"/>
          <p:cNvSpPr txBox="1"/>
          <p:nvPr/>
        </p:nvSpPr>
        <p:spPr>
          <a:xfrm>
            <a:off x="226682" y="1394895"/>
            <a:ext cx="10374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900">
                <a:solidFill>
                  <a:srgbClr val="FFFFFF"/>
                </a:solidFill>
                <a:latin typeface="Work Sans Regular"/>
                <a:ea typeface="Work Sans Regular"/>
                <a:cs typeface="Work Sans Regular"/>
                <a:sym typeface="Work Sans Regular"/>
              </a:rPr>
              <a:t>QUESTION</a:t>
            </a:r>
            <a:endParaRPr sz="900">
              <a:solidFill>
                <a:srgbClr val="FFFFFF"/>
              </a:solidFill>
              <a:latin typeface="Work Sans Regular"/>
              <a:ea typeface="Work Sans Regular"/>
              <a:cs typeface="Work Sans Regular"/>
              <a:sym typeface="Work Sans Regular"/>
            </a:endParaRPr>
          </a:p>
        </p:txBody>
      </p:sp>
      <p:sp>
        <p:nvSpPr>
          <p:cNvPr id="191" name="Google Shape;191;p21"/>
          <p:cNvSpPr/>
          <p:nvPr/>
        </p:nvSpPr>
        <p:spPr>
          <a:xfrm>
            <a:off x="312350" y="1009473"/>
            <a:ext cx="874500" cy="181800"/>
          </a:xfrm>
          <a:prstGeom prst="rect">
            <a:avLst/>
          </a:prstGeom>
          <a:solidFill>
            <a:srgbClr val="FDB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1"/>
          <p:cNvSpPr txBox="1">
            <a:spLocks noGrp="1"/>
          </p:cNvSpPr>
          <p:nvPr>
            <p:ph type="subTitle" idx="1"/>
          </p:nvPr>
        </p:nvSpPr>
        <p:spPr>
          <a:xfrm>
            <a:off x="259875" y="762698"/>
            <a:ext cx="2255700" cy="5832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605"/>
              <a:buNone/>
            </a:pPr>
            <a:r>
              <a:rPr lang="en-GB" sz="1100" b="1">
                <a:solidFill>
                  <a:srgbClr val="4D2D85"/>
                </a:solidFill>
                <a:latin typeface="Work Sans"/>
                <a:ea typeface="Work Sans"/>
                <a:cs typeface="Work Sans"/>
                <a:sym typeface="Work Sans"/>
              </a:rPr>
              <a:t>Closures as per Legal Notices March 2021</a:t>
            </a:r>
            <a:endParaRPr sz="1100" b="1">
              <a:solidFill>
                <a:srgbClr val="4D2D85"/>
              </a:solidFill>
              <a:latin typeface="Work Sans"/>
              <a:ea typeface="Work Sans"/>
              <a:cs typeface="Work Sans"/>
              <a:sym typeface="Work San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1814</Words>
  <Application>Microsoft Office PowerPoint</Application>
  <PresentationFormat>On-screen Show (16:9)</PresentationFormat>
  <Paragraphs>229</Paragraphs>
  <Slides>31</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Work Sans</vt:lpstr>
      <vt:lpstr>Arial</vt:lpstr>
      <vt:lpstr>Work Sans Regular</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Antoinette Cefai</dc:creator>
  <cp:lastModifiedBy>Antoinette Cefai</cp:lastModifiedBy>
  <cp:revision>3</cp:revision>
  <dcterms:modified xsi:type="dcterms:W3CDTF">2021-04-22T07:18:55Z</dcterms:modified>
</cp:coreProperties>
</file>