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6" r:id="rId5"/>
    <p:sldId id="297" r:id="rId6"/>
    <p:sldId id="298" r:id="rId7"/>
    <p:sldId id="301" r:id="rId8"/>
    <p:sldId id="302" r:id="rId9"/>
    <p:sldId id="274" r:id="rId10"/>
    <p:sldId id="299" r:id="rId11"/>
    <p:sldId id="300" r:id="rId12"/>
    <p:sldId id="303" r:id="rId13"/>
    <p:sldId id="304" r:id="rId14"/>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B783"/>
    <a:srgbClr val="004D64"/>
    <a:srgbClr val="FFDA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5BC021-85A5-4D77-97CC-7987D8EA0232}" v="3" dt="2020-12-16T07:36:35.5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92" autoAdjust="0"/>
    <p:restoredTop sz="94670"/>
  </p:normalViewPr>
  <p:slideViewPr>
    <p:cSldViewPr snapToGrid="0" snapToObjects="1">
      <p:cViewPr varScale="1">
        <p:scale>
          <a:sx n="65" d="100"/>
          <a:sy n="65" d="100"/>
        </p:scale>
        <p:origin x="4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ela Mizzi Christopher at MCCAA" userId="610e7ed0-45ea-4ccf-a917-b8c474e0969a" providerId="ADAL" clId="{4E5BC021-85A5-4D77-97CC-7987D8EA0232}"/>
    <pc:docChg chg="custSel modSld">
      <pc:chgData name="Abela Mizzi Christopher at MCCAA" userId="610e7ed0-45ea-4ccf-a917-b8c474e0969a" providerId="ADAL" clId="{4E5BC021-85A5-4D77-97CC-7987D8EA0232}" dt="2020-12-16T07:36:40.874" v="359" actId="1076"/>
      <pc:docMkLst>
        <pc:docMk/>
      </pc:docMkLst>
      <pc:sldChg chg="modSp">
        <pc:chgData name="Abela Mizzi Christopher at MCCAA" userId="610e7ed0-45ea-4ccf-a917-b8c474e0969a" providerId="ADAL" clId="{4E5BC021-85A5-4D77-97CC-7987D8EA0232}" dt="2020-12-16T07:24:49.372" v="62" actId="20577"/>
        <pc:sldMkLst>
          <pc:docMk/>
          <pc:sldMk cId="2374266034" sldId="297"/>
        </pc:sldMkLst>
        <pc:spChg chg="mod">
          <ac:chgData name="Abela Mizzi Christopher at MCCAA" userId="610e7ed0-45ea-4ccf-a917-b8c474e0969a" providerId="ADAL" clId="{4E5BC021-85A5-4D77-97CC-7987D8EA0232}" dt="2020-12-16T07:24:49.372" v="62" actId="20577"/>
          <ac:spMkLst>
            <pc:docMk/>
            <pc:sldMk cId="2374266034" sldId="297"/>
            <ac:spMk id="7" creationId="{00000000-0000-0000-0000-000000000000}"/>
          </ac:spMkLst>
        </pc:spChg>
      </pc:sldChg>
      <pc:sldChg chg="modSp">
        <pc:chgData name="Abela Mizzi Christopher at MCCAA" userId="610e7ed0-45ea-4ccf-a917-b8c474e0969a" providerId="ADAL" clId="{4E5BC021-85A5-4D77-97CC-7987D8EA0232}" dt="2020-12-16T07:29:26.565" v="105" actId="20577"/>
        <pc:sldMkLst>
          <pc:docMk/>
          <pc:sldMk cId="588849036" sldId="298"/>
        </pc:sldMkLst>
        <pc:spChg chg="mod">
          <ac:chgData name="Abela Mizzi Christopher at MCCAA" userId="610e7ed0-45ea-4ccf-a917-b8c474e0969a" providerId="ADAL" clId="{4E5BC021-85A5-4D77-97CC-7987D8EA0232}" dt="2020-12-16T07:29:26.565" v="105" actId="20577"/>
          <ac:spMkLst>
            <pc:docMk/>
            <pc:sldMk cId="588849036" sldId="298"/>
            <ac:spMk id="7" creationId="{00000000-0000-0000-0000-000000000000}"/>
          </ac:spMkLst>
        </pc:spChg>
      </pc:sldChg>
      <pc:sldChg chg="modSp">
        <pc:chgData name="Abela Mizzi Christopher at MCCAA" userId="610e7ed0-45ea-4ccf-a917-b8c474e0969a" providerId="ADAL" clId="{4E5BC021-85A5-4D77-97CC-7987D8EA0232}" dt="2020-12-16T07:33:47.602" v="323" actId="1076"/>
        <pc:sldMkLst>
          <pc:docMk/>
          <pc:sldMk cId="1332836472" sldId="301"/>
        </pc:sldMkLst>
        <pc:spChg chg="mod">
          <ac:chgData name="Abela Mizzi Christopher at MCCAA" userId="610e7ed0-45ea-4ccf-a917-b8c474e0969a" providerId="ADAL" clId="{4E5BC021-85A5-4D77-97CC-7987D8EA0232}" dt="2020-12-16T07:33:47.602" v="323" actId="1076"/>
          <ac:spMkLst>
            <pc:docMk/>
            <pc:sldMk cId="1332836472" sldId="301"/>
            <ac:spMk id="7" creationId="{00000000-0000-0000-0000-000000000000}"/>
          </ac:spMkLst>
        </pc:spChg>
      </pc:sldChg>
      <pc:sldChg chg="modSp">
        <pc:chgData name="Abela Mizzi Christopher at MCCAA" userId="610e7ed0-45ea-4ccf-a917-b8c474e0969a" providerId="ADAL" clId="{4E5BC021-85A5-4D77-97CC-7987D8EA0232}" dt="2020-12-16T07:36:40.874" v="359" actId="1076"/>
        <pc:sldMkLst>
          <pc:docMk/>
          <pc:sldMk cId="1822235055" sldId="303"/>
        </pc:sldMkLst>
        <pc:spChg chg="mod">
          <ac:chgData name="Abela Mizzi Christopher at MCCAA" userId="610e7ed0-45ea-4ccf-a917-b8c474e0969a" providerId="ADAL" clId="{4E5BC021-85A5-4D77-97CC-7987D8EA0232}" dt="2020-12-16T07:36:40.874" v="359" actId="1076"/>
          <ac:spMkLst>
            <pc:docMk/>
            <pc:sldMk cId="1822235055" sldId="303"/>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738" y="0"/>
            <a:ext cx="2950475" cy="498773"/>
          </a:xfrm>
          <a:prstGeom prst="rect">
            <a:avLst/>
          </a:prstGeom>
        </p:spPr>
        <p:txBody>
          <a:bodyPr vert="horz" lIns="91440" tIns="45720" rIns="91440" bIns="45720" rtlCol="0"/>
          <a:lstStyle>
            <a:lvl1pPr algn="r">
              <a:defRPr sz="1200"/>
            </a:lvl1pPr>
          </a:lstStyle>
          <a:p>
            <a:fld id="{5954F80C-1805-40D6-BA15-B4047980B409}" type="datetimeFigureOut">
              <a:rPr lang="en-GB" smtClean="0"/>
              <a:pPr/>
              <a:t>16/12/2020</a:t>
            </a:fld>
            <a:endParaRPr lang="en-GB"/>
          </a:p>
        </p:txBody>
      </p:sp>
      <p:sp>
        <p:nvSpPr>
          <p:cNvPr id="4" name="Footer Placeholder 3"/>
          <p:cNvSpPr>
            <a:spLocks noGrp="1"/>
          </p:cNvSpPr>
          <p:nvPr>
            <p:ph type="ftr" sz="quarter" idx="2"/>
          </p:nvPr>
        </p:nvSpPr>
        <p:spPr>
          <a:xfrm>
            <a:off x="0" y="9442155"/>
            <a:ext cx="2950475" cy="49877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738" y="9442155"/>
            <a:ext cx="2950475" cy="498771"/>
          </a:xfrm>
          <a:prstGeom prst="rect">
            <a:avLst/>
          </a:prstGeom>
        </p:spPr>
        <p:txBody>
          <a:bodyPr vert="horz" lIns="91440" tIns="45720" rIns="91440" bIns="45720" rtlCol="0" anchor="b"/>
          <a:lstStyle>
            <a:lvl1pPr algn="r">
              <a:defRPr sz="1200"/>
            </a:lvl1pPr>
          </a:lstStyle>
          <a:p>
            <a:fld id="{28778F89-A8EC-4A6D-87BD-664BA9053FD5}" type="slidenum">
              <a:rPr lang="en-GB" smtClean="0"/>
              <a:pPr/>
              <a:t>‹#›</a:t>
            </a:fld>
            <a:endParaRPr lang="en-GB"/>
          </a:p>
        </p:txBody>
      </p:sp>
    </p:spTree>
    <p:extLst>
      <p:ext uri="{BB962C8B-B14F-4D97-AF65-F5344CB8AC3E}">
        <p14:creationId xmlns:p14="http://schemas.microsoft.com/office/powerpoint/2010/main" val="3080385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6738" y="0"/>
            <a:ext cx="2950475" cy="498773"/>
          </a:xfrm>
          <a:prstGeom prst="rect">
            <a:avLst/>
          </a:prstGeom>
        </p:spPr>
        <p:txBody>
          <a:bodyPr vert="horz" lIns="91440" tIns="45720" rIns="91440" bIns="45720" rtlCol="0"/>
          <a:lstStyle>
            <a:lvl1pPr algn="r">
              <a:defRPr sz="1200"/>
            </a:lvl1pPr>
          </a:lstStyle>
          <a:p>
            <a:fld id="{18BB3881-4D12-0048-9FD6-F6958A39F87A}" type="datetimeFigureOut">
              <a:rPr lang="en-US" smtClean="0"/>
              <a:pPr/>
              <a:t>12/16/2020</a:t>
            </a:fld>
            <a:endParaRPr lang="en-US"/>
          </a:p>
        </p:txBody>
      </p:sp>
      <p:sp>
        <p:nvSpPr>
          <p:cNvPr id="4" name="Slide Image Placeholder 3"/>
          <p:cNvSpPr>
            <a:spLocks noGrp="1" noRot="1" noChangeAspect="1"/>
          </p:cNvSpPr>
          <p:nvPr>
            <p:ph type="sldImg" idx="2"/>
          </p:nvPr>
        </p:nvSpPr>
        <p:spPr>
          <a:xfrm>
            <a:off x="422275" y="1243013"/>
            <a:ext cx="5964238"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879" y="4784071"/>
            <a:ext cx="5447030" cy="3914240"/>
          </a:xfrm>
          <a:prstGeom prst="rect">
            <a:avLst/>
          </a:prstGeom>
        </p:spPr>
        <p:txBody>
          <a:bodyPr vert="horz" lIns="91440" tIns="45720" rIns="91440" bIns="45720" rtlCol="0"/>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6" name="Footer Placeholder 5"/>
          <p:cNvSpPr>
            <a:spLocks noGrp="1"/>
          </p:cNvSpPr>
          <p:nvPr>
            <p:ph type="ftr" sz="quarter" idx="4"/>
          </p:nvPr>
        </p:nvSpPr>
        <p:spPr>
          <a:xfrm>
            <a:off x="0" y="9442155"/>
            <a:ext cx="2950475" cy="49877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6738" y="9442155"/>
            <a:ext cx="2950475" cy="498771"/>
          </a:xfrm>
          <a:prstGeom prst="rect">
            <a:avLst/>
          </a:prstGeom>
        </p:spPr>
        <p:txBody>
          <a:bodyPr vert="horz" lIns="91440" tIns="45720" rIns="91440" bIns="45720" rtlCol="0" anchor="b"/>
          <a:lstStyle>
            <a:lvl1pPr algn="r">
              <a:defRPr sz="1200"/>
            </a:lvl1pPr>
          </a:lstStyle>
          <a:p>
            <a:fld id="{31F0AD6C-9B7F-4A4A-B127-36FA6B68CA69}" type="slidenum">
              <a:rPr lang="en-US" smtClean="0"/>
              <a:pPr/>
              <a:t>‹#›</a:t>
            </a:fld>
            <a:endParaRPr lang="en-US"/>
          </a:p>
        </p:txBody>
      </p:sp>
    </p:spTree>
    <p:extLst>
      <p:ext uri="{BB962C8B-B14F-4D97-AF65-F5344CB8AC3E}">
        <p14:creationId xmlns:p14="http://schemas.microsoft.com/office/powerpoint/2010/main" val="667919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1F0AD6C-9B7F-4A4A-B127-36FA6B68CA6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0097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0AD6C-9B7F-4A4A-B127-36FA6B68CA69}" type="slidenum">
              <a:rPr lang="en-US" smtClean="0"/>
              <a:t>10</a:t>
            </a:fld>
            <a:endParaRPr lang="en-US"/>
          </a:p>
        </p:txBody>
      </p:sp>
    </p:spTree>
    <p:extLst>
      <p:ext uri="{BB962C8B-B14F-4D97-AF65-F5344CB8AC3E}">
        <p14:creationId xmlns:p14="http://schemas.microsoft.com/office/powerpoint/2010/main" val="3760090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0AD6C-9B7F-4A4A-B127-36FA6B68CA69}" type="slidenum">
              <a:rPr lang="en-US" smtClean="0"/>
              <a:pPr/>
              <a:t>2</a:t>
            </a:fld>
            <a:endParaRPr lang="en-US"/>
          </a:p>
        </p:txBody>
      </p:sp>
    </p:spTree>
    <p:extLst>
      <p:ext uri="{BB962C8B-B14F-4D97-AF65-F5344CB8AC3E}">
        <p14:creationId xmlns:p14="http://schemas.microsoft.com/office/powerpoint/2010/main" val="1189195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0AD6C-9B7F-4A4A-B127-36FA6B68CA69}" type="slidenum">
              <a:rPr lang="en-US" smtClean="0"/>
              <a:pPr/>
              <a:t>3</a:t>
            </a:fld>
            <a:endParaRPr lang="en-US"/>
          </a:p>
        </p:txBody>
      </p:sp>
    </p:spTree>
    <p:extLst>
      <p:ext uri="{BB962C8B-B14F-4D97-AF65-F5344CB8AC3E}">
        <p14:creationId xmlns:p14="http://schemas.microsoft.com/office/powerpoint/2010/main" val="839443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0AD6C-9B7F-4A4A-B127-36FA6B68CA69}" type="slidenum">
              <a:rPr lang="en-US" smtClean="0"/>
              <a:pPr/>
              <a:t>4</a:t>
            </a:fld>
            <a:endParaRPr lang="en-US"/>
          </a:p>
        </p:txBody>
      </p:sp>
    </p:spTree>
    <p:extLst>
      <p:ext uri="{BB962C8B-B14F-4D97-AF65-F5344CB8AC3E}">
        <p14:creationId xmlns:p14="http://schemas.microsoft.com/office/powerpoint/2010/main" val="1402580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0AD6C-9B7F-4A4A-B127-36FA6B68CA69}" type="slidenum">
              <a:rPr lang="en-US" smtClean="0"/>
              <a:pPr/>
              <a:t>5</a:t>
            </a:fld>
            <a:endParaRPr lang="en-US"/>
          </a:p>
        </p:txBody>
      </p:sp>
    </p:spTree>
    <p:extLst>
      <p:ext uri="{BB962C8B-B14F-4D97-AF65-F5344CB8AC3E}">
        <p14:creationId xmlns:p14="http://schemas.microsoft.com/office/powerpoint/2010/main" val="1600552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0AD6C-9B7F-4A4A-B127-36FA6B68CA69}" type="slidenum">
              <a:rPr lang="en-US" smtClean="0"/>
              <a:pPr/>
              <a:t>6</a:t>
            </a:fld>
            <a:endParaRPr lang="en-US"/>
          </a:p>
        </p:txBody>
      </p:sp>
    </p:spTree>
    <p:extLst>
      <p:ext uri="{BB962C8B-B14F-4D97-AF65-F5344CB8AC3E}">
        <p14:creationId xmlns:p14="http://schemas.microsoft.com/office/powerpoint/2010/main" val="1405081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0AD6C-9B7F-4A4A-B127-36FA6B68CA69}" type="slidenum">
              <a:rPr lang="en-US" smtClean="0"/>
              <a:pPr/>
              <a:t>7</a:t>
            </a:fld>
            <a:endParaRPr lang="en-US"/>
          </a:p>
        </p:txBody>
      </p:sp>
    </p:spTree>
    <p:extLst>
      <p:ext uri="{BB962C8B-B14F-4D97-AF65-F5344CB8AC3E}">
        <p14:creationId xmlns:p14="http://schemas.microsoft.com/office/powerpoint/2010/main" val="1886463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0AD6C-9B7F-4A4A-B127-36FA6B68CA69}" type="slidenum">
              <a:rPr lang="en-US" smtClean="0"/>
              <a:pPr/>
              <a:t>8</a:t>
            </a:fld>
            <a:endParaRPr lang="en-US"/>
          </a:p>
        </p:txBody>
      </p:sp>
    </p:spTree>
    <p:extLst>
      <p:ext uri="{BB962C8B-B14F-4D97-AF65-F5344CB8AC3E}">
        <p14:creationId xmlns:p14="http://schemas.microsoft.com/office/powerpoint/2010/main" val="1720374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F0AD6C-9B7F-4A4A-B127-36FA6B68CA69}" type="slidenum">
              <a:rPr lang="en-US" smtClean="0"/>
              <a:pPr/>
              <a:t>9</a:t>
            </a:fld>
            <a:endParaRPr lang="en-US"/>
          </a:p>
        </p:txBody>
      </p:sp>
    </p:spTree>
    <p:extLst>
      <p:ext uri="{BB962C8B-B14F-4D97-AF65-F5344CB8AC3E}">
        <p14:creationId xmlns:p14="http://schemas.microsoft.com/office/powerpoint/2010/main" val="1606818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mt-MT"/>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mt-MT"/>
              <a:t>Click to edit Master subtitle style</a:t>
            </a:r>
            <a:endParaRPr lang="en-US"/>
          </a:p>
        </p:txBody>
      </p:sp>
      <p:sp>
        <p:nvSpPr>
          <p:cNvPr id="4" name="Date Placeholder 3"/>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844668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Date Placeholder 3"/>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1400680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mt-MT"/>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Date Placeholder 3"/>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515307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a:t>Click to edit Master title style</a:t>
            </a:r>
            <a:endParaRPr lang="en-US"/>
          </a:p>
        </p:txBody>
      </p:sp>
      <p:sp>
        <p:nvSpPr>
          <p:cNvPr id="3" name="Content Placeholder 2"/>
          <p:cNvSpPr>
            <a:spLocks noGrp="1"/>
          </p:cNvSpPr>
          <p:nvPr>
            <p:ph idx="1"/>
          </p:nvPr>
        </p:nvSpPr>
        <p:spPr/>
        <p:txBody>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Date Placeholder 3"/>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2132666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mt-MT"/>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mt-MT"/>
              <a:t>Click to edit Master text styles</a:t>
            </a:r>
          </a:p>
        </p:txBody>
      </p:sp>
      <p:sp>
        <p:nvSpPr>
          <p:cNvPr id="4" name="Date Placeholder 3"/>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7579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5" name="Date Placeholder 4"/>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38516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mt-MT"/>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mt-MT"/>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mt-MT"/>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7" name="Date Placeholder 6"/>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951955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a:t>Click to edit Master title style</a:t>
            </a:r>
            <a:endParaRPr lang="en-US"/>
          </a:p>
        </p:txBody>
      </p:sp>
      <p:sp>
        <p:nvSpPr>
          <p:cNvPr id="3" name="Date Placeholder 2"/>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763573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2296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mt-MT"/>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mt-MT"/>
              <a:t>Click to edit Master text styles</a:t>
            </a:r>
          </a:p>
        </p:txBody>
      </p:sp>
      <p:sp>
        <p:nvSpPr>
          <p:cNvPr id="5" name="Date Placeholder 4"/>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1635183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mt-MT"/>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mt-MT"/>
              <a:t>Click to edit Master text styles</a:t>
            </a:r>
          </a:p>
        </p:txBody>
      </p:sp>
      <p:sp>
        <p:nvSpPr>
          <p:cNvPr id="5" name="Date Placeholder 4"/>
          <p:cNvSpPr>
            <a:spLocks noGrp="1"/>
          </p:cNvSpPr>
          <p:nvPr>
            <p:ph type="dt" sz="half" idx="10"/>
          </p:nvPr>
        </p:nvSpPr>
        <p:spPr/>
        <p:txBody>
          <a:bodyPr/>
          <a:lstStyle/>
          <a:p>
            <a:fld id="{49F3C759-64C8-FB47-81D7-90E0E4D8BC39}" type="datetimeFigureOut">
              <a:rPr lang="en-US" smtClean="0"/>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E733D-2418-E541-AA96-275BAA2D15F1}" type="slidenum">
              <a:rPr lang="en-US" smtClean="0"/>
              <a:pPr/>
              <a:t>‹#›</a:t>
            </a:fld>
            <a:endParaRPr lang="en-US"/>
          </a:p>
        </p:txBody>
      </p:sp>
    </p:spTree>
    <p:extLst>
      <p:ext uri="{BB962C8B-B14F-4D97-AF65-F5344CB8AC3E}">
        <p14:creationId xmlns:p14="http://schemas.microsoft.com/office/powerpoint/2010/main" val="1175979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mt-MT"/>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3C759-64C8-FB47-81D7-90E0E4D8BC39}" type="datetimeFigureOut">
              <a:rPr lang="en-US" smtClean="0"/>
              <a:pPr/>
              <a:t>12/16/2020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E733D-2418-E541-AA96-275BAA2D15F1}" type="slidenum">
              <a:rPr lang="en-US" smtClean="0"/>
              <a:pPr/>
              <a:t>‹#›</a:t>
            </a:fld>
            <a:endParaRPr lang="en-US"/>
          </a:p>
        </p:txBody>
      </p:sp>
    </p:spTree>
    <p:extLst>
      <p:ext uri="{BB962C8B-B14F-4D97-AF65-F5344CB8AC3E}">
        <p14:creationId xmlns:p14="http://schemas.microsoft.com/office/powerpoint/2010/main" val="495299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christopher.abela-mizzi@mccaa.org.m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ec.europa.eu/growth/single-market/ce-marking/importers-distributors_e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ec.europa.eu/growth/tools-databases/nando/index.cfm?fuseaction=notifiedbody.main"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hyperlink" Target="https://mccaa.org.mt/Section/index?sectionId=1063" TargetMode="External"/><Relationship Id="rId3" Type="http://schemas.openxmlformats.org/officeDocument/2006/relationships/image" Target="../media/image2.emf"/><Relationship Id="rId7" Type="http://schemas.openxmlformats.org/officeDocument/2006/relationships/hyperlink" Target="https://ec.europa.eu/growth/single-market/ce-marking/importers-distributors_en"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s://ec.europa.eu/growth/tools-databases/nando/index.cfm?fuseaction=notifiedbody.main" TargetMode="External"/><Relationship Id="rId5" Type="http://schemas.openxmlformats.org/officeDocument/2006/relationships/hyperlink" Target="https://ec.europa.eu/info/european-union-and-united-kingdom-forging-new-partnership/future-partnership/getting-ready-end-transition-period_en" TargetMode="External"/><Relationship Id="rId4" Type="http://schemas.openxmlformats.org/officeDocument/2006/relationships/hyperlink" Target="https://mccaa.org.mt/Section/Content?contentId=3700" TargetMode="External"/><Relationship Id="rId9" Type="http://schemas.openxmlformats.org/officeDocument/2006/relationships/hyperlink" Target="https://eur-lex.europa.eu/legal-content/EN/TXT/HTML/?uri=CELEX:12019W/TXT(02)&amp;from=EN#d1e1990-1-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D64"/>
        </a:solidFill>
        <a:effectLst/>
      </p:bgPr>
    </p:bg>
    <p:spTree>
      <p:nvGrpSpPr>
        <p:cNvPr id="1" name=""/>
        <p:cNvGrpSpPr/>
        <p:nvPr/>
      </p:nvGrpSpPr>
      <p:grpSpPr>
        <a:xfrm>
          <a:off x="0" y="0"/>
          <a:ext cx="0" cy="0"/>
          <a:chOff x="0" y="0"/>
          <a:chExt cx="0" cy="0"/>
        </a:xfrm>
      </p:grpSpPr>
      <p:sp>
        <p:nvSpPr>
          <p:cNvPr id="8" name="Rectangle 7"/>
          <p:cNvSpPr/>
          <p:nvPr/>
        </p:nvSpPr>
        <p:spPr>
          <a:xfrm>
            <a:off x="5366262" y="2105161"/>
            <a:ext cx="6210300" cy="138499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srgbClr val="ED7D31">
                  <a:lumMod val="75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srgbClr val="ED7D31">
                  <a:lumMod val="75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srgbClr val="ED7D31">
                  <a:lumMod val="75000"/>
                </a:srgbClr>
              </a:solidFill>
              <a:effectLst/>
              <a:uLnTx/>
              <a:uFillTx/>
              <a:latin typeface="Calibri" panose="020F0502020204030204"/>
              <a:ea typeface="+mn-ea"/>
              <a:cs typeface="+mn-cs"/>
            </a:endParaRPr>
          </a:p>
        </p:txBody>
      </p:sp>
      <p:sp>
        <p:nvSpPr>
          <p:cNvPr id="11" name="Rectangle 10"/>
          <p:cNvSpPr/>
          <p:nvPr/>
        </p:nvSpPr>
        <p:spPr>
          <a:xfrm>
            <a:off x="5449390" y="4241428"/>
            <a:ext cx="654198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FFFFFF"/>
                </a:solidFill>
                <a:latin typeface="Gotham Rounded Book" charset="0"/>
                <a:ea typeface="Gotham Rounded Book" charset="0"/>
                <a:cs typeface="Gotham Rounded Book" charset="0"/>
              </a:rPr>
              <a:t>Some Practical Guidance for Stakeholders</a:t>
            </a:r>
          </a:p>
        </p:txBody>
      </p:sp>
      <p:pic>
        <p:nvPicPr>
          <p:cNvPr id="2" name="Picture 1"/>
          <p:cNvPicPr>
            <a:picLocks noChangeAspect="1"/>
          </p:cNvPicPr>
          <p:nvPr/>
        </p:nvPicPr>
        <p:blipFill>
          <a:blip r:embed="rId3">
            <a:alphaModFix amt="45000"/>
            <a:extLst>
              <a:ext uri="{28A0092B-C50C-407E-A947-70E740481C1C}">
                <a14:useLocalDpi xmlns:a14="http://schemas.microsoft.com/office/drawing/2010/main" val="0"/>
              </a:ext>
            </a:extLst>
          </a:blip>
          <a:stretch>
            <a:fillRect/>
          </a:stretch>
        </p:blipFill>
        <p:spPr>
          <a:xfrm>
            <a:off x="436757" y="758283"/>
            <a:ext cx="4873083" cy="4873083"/>
          </a:xfrm>
          <a:prstGeom prst="rect">
            <a:avLst/>
          </a:prstGeom>
        </p:spPr>
      </p:pic>
      <p:sp>
        <p:nvSpPr>
          <p:cNvPr id="3" name="Rectangle 2"/>
          <p:cNvSpPr/>
          <p:nvPr/>
        </p:nvSpPr>
        <p:spPr>
          <a:xfrm>
            <a:off x="5542156" y="3935266"/>
            <a:ext cx="6649844" cy="45719"/>
          </a:xfrm>
          <a:prstGeom prst="rect">
            <a:avLst/>
          </a:prstGeom>
          <a:solidFill>
            <a:srgbClr val="C8B7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B5DB63C3-1B85-48D2-8D99-B8ECA6DAACFF}"/>
              </a:ext>
            </a:extLst>
          </p:cNvPr>
          <p:cNvSpPr txBox="1"/>
          <p:nvPr/>
        </p:nvSpPr>
        <p:spPr>
          <a:xfrm>
            <a:off x="5449390" y="1908318"/>
            <a:ext cx="6541982" cy="1754326"/>
          </a:xfrm>
          <a:prstGeom prst="rect">
            <a:avLst/>
          </a:prstGeom>
          <a:noFill/>
        </p:spPr>
        <p:txBody>
          <a:bodyPr wrap="square" rtlCol="0">
            <a:spAutoFit/>
          </a:bodyPr>
          <a:lstStyle/>
          <a:p>
            <a:pPr lvl="0"/>
            <a:r>
              <a:rPr lang="en-US" sz="5400" dirty="0">
                <a:solidFill>
                  <a:prstClr val="white"/>
                </a:solidFill>
                <a:latin typeface="Arial" panose="020B0604020202020204" pitchFamily="34" charset="0"/>
                <a:cs typeface="Arial" panose="020B0604020202020204" pitchFamily="34" charset="0"/>
              </a:rPr>
              <a:t>Brexit and the Single Market</a:t>
            </a:r>
          </a:p>
        </p:txBody>
      </p:sp>
    </p:spTree>
    <p:extLst>
      <p:ext uri="{BB962C8B-B14F-4D97-AF65-F5344CB8AC3E}">
        <p14:creationId xmlns:p14="http://schemas.microsoft.com/office/powerpoint/2010/main" val="1482304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28"/>
            <a:ext cx="528320" cy="6854572"/>
          </a:xfrm>
          <a:prstGeom prst="rect">
            <a:avLst/>
          </a:prstGeom>
          <a:solidFill>
            <a:srgbClr val="004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47909"/>
            <a:ext cx="12192000" cy="45719"/>
          </a:xfrm>
          <a:prstGeom prst="rect">
            <a:avLst/>
          </a:prstGeom>
          <a:solidFill>
            <a:srgbClr val="C8B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811" y="6104339"/>
            <a:ext cx="1419726" cy="487139"/>
          </a:xfrm>
          <a:prstGeom prst="rect">
            <a:avLst/>
          </a:prstGeom>
        </p:spPr>
      </p:pic>
      <p:sp>
        <p:nvSpPr>
          <p:cNvPr id="6" name="Title 1"/>
          <p:cNvSpPr txBox="1">
            <a:spLocks/>
          </p:cNvSpPr>
          <p:nvPr/>
        </p:nvSpPr>
        <p:spPr>
          <a:xfrm>
            <a:off x="2209800" y="2320925"/>
            <a:ext cx="7772400" cy="11080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dirty="0">
                <a:solidFill>
                  <a:srgbClr val="002060"/>
                </a:solidFill>
                <a:effectLst>
                  <a:outerShdw blurRad="38100" dist="38100" dir="2700000" algn="tl">
                    <a:srgbClr val="000000">
                      <a:alpha val="43137"/>
                    </a:srgbClr>
                  </a:outerShdw>
                </a:effectLst>
              </a:rPr>
              <a:t>Thank You</a:t>
            </a:r>
          </a:p>
        </p:txBody>
      </p:sp>
      <p:sp>
        <p:nvSpPr>
          <p:cNvPr id="7" name="TextBox 6">
            <a:extLst>
              <a:ext uri="{FF2B5EF4-FFF2-40B4-BE49-F238E27FC236}">
                <a16:creationId xmlns:a16="http://schemas.microsoft.com/office/drawing/2014/main" id="{9D9AFB65-DACC-4F1F-A7C7-AEC8F14F2581}"/>
              </a:ext>
            </a:extLst>
          </p:cNvPr>
          <p:cNvSpPr txBox="1"/>
          <p:nvPr/>
        </p:nvSpPr>
        <p:spPr>
          <a:xfrm>
            <a:off x="528320" y="5083373"/>
            <a:ext cx="5384922" cy="1508105"/>
          </a:xfrm>
          <a:prstGeom prst="rect">
            <a:avLst/>
          </a:prstGeom>
          <a:noFill/>
        </p:spPr>
        <p:txBody>
          <a:bodyPr wrap="square" rtlCol="0">
            <a:spAutoFit/>
          </a:bodyPr>
          <a:lstStyle/>
          <a:p>
            <a:r>
              <a:rPr lang="en-GB" dirty="0"/>
              <a:t>Christopher Abela Mizzi</a:t>
            </a:r>
          </a:p>
          <a:p>
            <a:r>
              <a:rPr lang="en-GB" dirty="0"/>
              <a:t>Regulatory Affairs Directorate</a:t>
            </a:r>
          </a:p>
          <a:p>
            <a:r>
              <a:rPr lang="en-GB" dirty="0"/>
              <a:t>t. (+356) 2395 2139</a:t>
            </a:r>
          </a:p>
          <a:p>
            <a:r>
              <a:rPr lang="en-GB" dirty="0"/>
              <a:t>e. </a:t>
            </a:r>
            <a:r>
              <a:rPr lang="en-GB" dirty="0">
                <a:hlinkClick r:id="rId4"/>
              </a:rPr>
              <a:t>christopher.abela-mizzi@mccaa.org.mt</a:t>
            </a:r>
            <a:endParaRPr lang="en-GB" dirty="0"/>
          </a:p>
          <a:p>
            <a:endParaRPr lang="en-GB" sz="2000" dirty="0"/>
          </a:p>
        </p:txBody>
      </p:sp>
    </p:spTree>
    <p:extLst>
      <p:ext uri="{BB962C8B-B14F-4D97-AF65-F5344CB8AC3E}">
        <p14:creationId xmlns:p14="http://schemas.microsoft.com/office/powerpoint/2010/main" val="1900938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28"/>
            <a:ext cx="528320" cy="6854572"/>
          </a:xfrm>
          <a:prstGeom prst="rect">
            <a:avLst/>
          </a:prstGeom>
          <a:solidFill>
            <a:srgbClr val="004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47909"/>
            <a:ext cx="12192000" cy="45719"/>
          </a:xfrm>
          <a:prstGeom prst="rect">
            <a:avLst/>
          </a:prstGeom>
          <a:solidFill>
            <a:srgbClr val="C8B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811" y="6104339"/>
            <a:ext cx="1419726" cy="487139"/>
          </a:xfrm>
          <a:prstGeom prst="rect">
            <a:avLst/>
          </a:prstGeom>
        </p:spPr>
      </p:pic>
      <p:sp>
        <p:nvSpPr>
          <p:cNvPr id="6" name="Title 1"/>
          <p:cNvSpPr txBox="1">
            <a:spLocks/>
          </p:cNvSpPr>
          <p:nvPr/>
        </p:nvSpPr>
        <p:spPr>
          <a:xfrm>
            <a:off x="7878132" y="4244842"/>
            <a:ext cx="7772400" cy="11080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GB" dirty="0">
              <a:solidFill>
                <a:srgbClr val="002060"/>
              </a:solidFill>
              <a:effectLst>
                <a:outerShdw blurRad="38100" dist="38100" dir="2700000" algn="tl">
                  <a:srgbClr val="000000">
                    <a:alpha val="43137"/>
                  </a:srgbClr>
                </a:outerShdw>
              </a:effectLst>
            </a:endParaRPr>
          </a:p>
        </p:txBody>
      </p:sp>
      <p:sp>
        <p:nvSpPr>
          <p:cNvPr id="3" name="Title 2"/>
          <p:cNvSpPr>
            <a:spLocks noGrp="1"/>
          </p:cNvSpPr>
          <p:nvPr>
            <p:ph type="title"/>
          </p:nvPr>
        </p:nvSpPr>
        <p:spPr>
          <a:xfrm>
            <a:off x="1248732" y="-179185"/>
            <a:ext cx="10515600" cy="1684268"/>
          </a:xfrm>
        </p:spPr>
        <p:txBody>
          <a:bodyPr>
            <a:noAutofit/>
          </a:bodyPr>
          <a:lstStyle/>
          <a:p>
            <a:pPr algn="ctr"/>
            <a:r>
              <a:rPr lang="en-GB" dirty="0">
                <a:solidFill>
                  <a:srgbClr val="002060"/>
                </a:solidFill>
                <a:effectLst>
                  <a:outerShdw blurRad="38100" dist="38100" dir="2700000" algn="tl">
                    <a:srgbClr val="000000">
                      <a:alpha val="43137"/>
                    </a:srgbClr>
                  </a:outerShdw>
                </a:effectLst>
              </a:rPr>
              <a:t>Placing UK Goods on the Market (1) </a:t>
            </a:r>
            <a:br>
              <a:rPr lang="en-GB" dirty="0">
                <a:solidFill>
                  <a:srgbClr val="002060"/>
                </a:solidFill>
                <a:effectLst>
                  <a:outerShdw blurRad="38100" dist="38100" dir="2700000" algn="tl">
                    <a:srgbClr val="000000">
                      <a:alpha val="43137"/>
                    </a:srgbClr>
                  </a:outerShdw>
                </a:effectLst>
              </a:rPr>
            </a:br>
            <a:r>
              <a:rPr lang="en-GB" dirty="0">
                <a:solidFill>
                  <a:srgbClr val="002060"/>
                </a:solidFill>
                <a:effectLst>
                  <a:outerShdw blurRad="38100" dist="38100" dir="2700000" algn="tl">
                    <a:srgbClr val="000000">
                      <a:alpha val="43137"/>
                    </a:srgbClr>
                  </a:outerShdw>
                </a:effectLst>
              </a:rPr>
              <a:t>Distribution vs Importation</a:t>
            </a:r>
            <a:endParaRPr lang="en-GB" sz="4000" dirty="0">
              <a:latin typeface="Proxima Nova Cn Rg" panose="02000506030000020004" pitchFamily="50" charset="0"/>
            </a:endParaRPr>
          </a:p>
        </p:txBody>
      </p:sp>
      <p:sp>
        <p:nvSpPr>
          <p:cNvPr id="7" name="Content Placeholder 6"/>
          <p:cNvSpPr>
            <a:spLocks noGrp="1"/>
          </p:cNvSpPr>
          <p:nvPr>
            <p:ph sz="half" idx="1"/>
          </p:nvPr>
        </p:nvSpPr>
        <p:spPr>
          <a:xfrm>
            <a:off x="758536" y="1655613"/>
            <a:ext cx="10674927" cy="4935865"/>
          </a:xfrm>
        </p:spPr>
        <p:txBody>
          <a:bodyPr>
            <a:normAutofit lnSpcReduction="10000"/>
          </a:bodyPr>
          <a:lstStyle/>
          <a:p>
            <a:r>
              <a:rPr lang="en-GB" sz="2400" dirty="0">
                <a:latin typeface="Proxima Nova Cn Rg" panose="02000506030000020004" pitchFamily="50" charset="0"/>
              </a:rPr>
              <a:t>Anyone who places a product from a “third country” on the EU market is considered an importer</a:t>
            </a:r>
          </a:p>
          <a:p>
            <a:endParaRPr lang="en-GB" sz="2400" dirty="0">
              <a:latin typeface="Proxima Nova Cn Rg" panose="02000506030000020004" pitchFamily="50" charset="0"/>
            </a:endParaRPr>
          </a:p>
          <a:p>
            <a:r>
              <a:rPr lang="en-GB" sz="2400" dirty="0">
                <a:latin typeface="Proxima Nova Cn Rg" panose="02000506030000020004" pitchFamily="50" charset="0"/>
              </a:rPr>
              <a:t>Anyone who is part of a supply chain, and that is not a manufacturer or an importer is considered a distributor. </a:t>
            </a:r>
          </a:p>
          <a:p>
            <a:endParaRPr lang="en-GB" sz="2400" dirty="0">
              <a:latin typeface="Proxima Nova Cn Rg" panose="02000506030000020004" pitchFamily="50" charset="0"/>
            </a:endParaRPr>
          </a:p>
          <a:p>
            <a:r>
              <a:rPr lang="en-GB" sz="2400" dirty="0">
                <a:latin typeface="Proxima Nova Cn Rg" panose="02000506030000020004" pitchFamily="50" charset="0"/>
              </a:rPr>
              <a:t>UK will be considered a third country come January.</a:t>
            </a:r>
          </a:p>
          <a:p>
            <a:endParaRPr lang="en-GB" sz="2400" dirty="0">
              <a:latin typeface="Proxima Nova Cn Rg" panose="02000506030000020004" pitchFamily="50" charset="0"/>
            </a:endParaRPr>
          </a:p>
          <a:p>
            <a:r>
              <a:rPr lang="en-GB" sz="2400" dirty="0">
                <a:latin typeface="Proxima Nova Cn Rg" panose="02000506030000020004" pitchFamily="50" charset="0"/>
              </a:rPr>
              <a:t>If you are importing from the UK directly for placing on the market come January, you will be considered an importer under EU law.</a:t>
            </a:r>
          </a:p>
          <a:p>
            <a:endParaRPr lang="en-GB" sz="2400" dirty="0">
              <a:latin typeface="Proxima Nova Cn Rg" panose="02000506030000020004" pitchFamily="50" charset="0"/>
            </a:endParaRPr>
          </a:p>
          <a:p>
            <a:r>
              <a:rPr lang="en-GB" sz="2400" dirty="0">
                <a:latin typeface="Proxima Nova Cn Rg" panose="02000506030000020004" pitchFamily="50" charset="0"/>
              </a:rPr>
              <a:t>Are you aware of the </a:t>
            </a:r>
            <a:r>
              <a:rPr lang="en-GB" sz="2400" dirty="0">
                <a:latin typeface="Proxima Nova Cn Rg" panose="02000506030000020004" pitchFamily="50" charset="0"/>
                <a:hlinkClick r:id="rId4"/>
              </a:rPr>
              <a:t>EU obligations pertaining to Importers</a:t>
            </a:r>
            <a:r>
              <a:rPr lang="en-GB" sz="2400" dirty="0">
                <a:latin typeface="Proxima Nova Cn Rg" panose="02000506030000020004" pitchFamily="50" charset="0"/>
              </a:rPr>
              <a:t>?</a:t>
            </a:r>
          </a:p>
          <a:p>
            <a:pPr marL="0" indent="0">
              <a:buNone/>
            </a:pPr>
            <a:endParaRPr lang="en-GB" sz="3200" dirty="0">
              <a:latin typeface="Proxima Nova Cn Rg" panose="02000506030000020004" pitchFamily="50" charset="0"/>
            </a:endParaRPr>
          </a:p>
        </p:txBody>
      </p:sp>
    </p:spTree>
    <p:extLst>
      <p:ext uri="{BB962C8B-B14F-4D97-AF65-F5344CB8AC3E}">
        <p14:creationId xmlns:p14="http://schemas.microsoft.com/office/powerpoint/2010/main" val="2374266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28"/>
            <a:ext cx="528320" cy="6854572"/>
          </a:xfrm>
          <a:prstGeom prst="rect">
            <a:avLst/>
          </a:prstGeom>
          <a:solidFill>
            <a:srgbClr val="004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47909"/>
            <a:ext cx="12192000" cy="45719"/>
          </a:xfrm>
          <a:prstGeom prst="rect">
            <a:avLst/>
          </a:prstGeom>
          <a:solidFill>
            <a:srgbClr val="C8B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811" y="6104339"/>
            <a:ext cx="1419726" cy="487139"/>
          </a:xfrm>
          <a:prstGeom prst="rect">
            <a:avLst/>
          </a:prstGeom>
        </p:spPr>
      </p:pic>
      <p:sp>
        <p:nvSpPr>
          <p:cNvPr id="6" name="Title 1"/>
          <p:cNvSpPr txBox="1">
            <a:spLocks/>
          </p:cNvSpPr>
          <p:nvPr/>
        </p:nvSpPr>
        <p:spPr>
          <a:xfrm>
            <a:off x="7878132" y="4244842"/>
            <a:ext cx="7772400" cy="11080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GB" dirty="0">
              <a:solidFill>
                <a:srgbClr val="002060"/>
              </a:solidFill>
              <a:effectLst>
                <a:outerShdw blurRad="38100" dist="38100" dir="2700000" algn="tl">
                  <a:srgbClr val="000000">
                    <a:alpha val="43137"/>
                  </a:srgbClr>
                </a:outerShdw>
              </a:effectLst>
            </a:endParaRPr>
          </a:p>
        </p:txBody>
      </p:sp>
      <p:sp>
        <p:nvSpPr>
          <p:cNvPr id="3" name="Title 2"/>
          <p:cNvSpPr>
            <a:spLocks noGrp="1"/>
          </p:cNvSpPr>
          <p:nvPr>
            <p:ph type="title"/>
          </p:nvPr>
        </p:nvSpPr>
        <p:spPr>
          <a:xfrm>
            <a:off x="1248732" y="-179185"/>
            <a:ext cx="10515600" cy="1684268"/>
          </a:xfrm>
        </p:spPr>
        <p:txBody>
          <a:bodyPr>
            <a:noAutofit/>
          </a:bodyPr>
          <a:lstStyle/>
          <a:p>
            <a:pPr algn="ctr"/>
            <a:r>
              <a:rPr lang="en-GB" dirty="0">
                <a:solidFill>
                  <a:srgbClr val="002060"/>
                </a:solidFill>
                <a:effectLst>
                  <a:outerShdw blurRad="38100" dist="38100" dir="2700000" algn="tl">
                    <a:srgbClr val="000000">
                      <a:alpha val="43137"/>
                    </a:srgbClr>
                  </a:outerShdw>
                </a:effectLst>
              </a:rPr>
              <a:t>Placing UK Goods on the Market (2) </a:t>
            </a:r>
            <a:br>
              <a:rPr lang="en-GB" dirty="0">
                <a:solidFill>
                  <a:srgbClr val="002060"/>
                </a:solidFill>
                <a:effectLst>
                  <a:outerShdw blurRad="38100" dist="38100" dir="2700000" algn="tl">
                    <a:srgbClr val="000000">
                      <a:alpha val="43137"/>
                    </a:srgbClr>
                  </a:outerShdw>
                </a:effectLst>
              </a:rPr>
            </a:br>
            <a:r>
              <a:rPr lang="en-GB" dirty="0">
                <a:solidFill>
                  <a:srgbClr val="002060"/>
                </a:solidFill>
                <a:effectLst>
                  <a:outerShdw blurRad="38100" dist="38100" dir="2700000" algn="tl">
                    <a:srgbClr val="000000">
                      <a:alpha val="43137"/>
                    </a:srgbClr>
                  </a:outerShdw>
                </a:effectLst>
              </a:rPr>
              <a:t>Obligations of Importers</a:t>
            </a:r>
            <a:endParaRPr lang="en-GB" sz="4000" dirty="0">
              <a:latin typeface="Proxima Nova Cn Rg" panose="02000506030000020004" pitchFamily="50" charset="0"/>
            </a:endParaRPr>
          </a:p>
        </p:txBody>
      </p:sp>
      <p:sp>
        <p:nvSpPr>
          <p:cNvPr id="7" name="Content Placeholder 6"/>
          <p:cNvSpPr>
            <a:spLocks noGrp="1"/>
          </p:cNvSpPr>
          <p:nvPr>
            <p:ph sz="half" idx="1"/>
          </p:nvPr>
        </p:nvSpPr>
        <p:spPr>
          <a:xfrm>
            <a:off x="758536" y="1412043"/>
            <a:ext cx="10674927" cy="4935865"/>
          </a:xfrm>
        </p:spPr>
        <p:txBody>
          <a:bodyPr>
            <a:normAutofit fontScale="92500" lnSpcReduction="10000"/>
          </a:bodyPr>
          <a:lstStyle/>
          <a:p>
            <a:r>
              <a:rPr lang="en-GB" sz="2400" dirty="0">
                <a:latin typeface="Proxima Nova Cn Rg" panose="02000506030000020004" pitchFamily="50" charset="0"/>
              </a:rPr>
              <a:t>As an importer, you must be sure that the product you are placing on the market satisfies all requirements of the concerning EU laws</a:t>
            </a:r>
          </a:p>
          <a:p>
            <a:endParaRPr lang="en-GB" sz="2400" dirty="0">
              <a:latin typeface="Proxima Nova Cn Rg" panose="02000506030000020004" pitchFamily="50" charset="0"/>
            </a:endParaRPr>
          </a:p>
          <a:p>
            <a:r>
              <a:rPr lang="en-GB" sz="2400" dirty="0">
                <a:latin typeface="Proxima Nova Cn Rg" panose="02000506030000020004" pitchFamily="50" charset="0"/>
              </a:rPr>
              <a:t>Is the UK manufacturer abiding by the regulations and directives of the product in question?</a:t>
            </a:r>
          </a:p>
          <a:p>
            <a:endParaRPr lang="en-GB" sz="2400" dirty="0">
              <a:latin typeface="Proxima Nova Cn Rg" panose="02000506030000020004" pitchFamily="50" charset="0"/>
            </a:endParaRPr>
          </a:p>
          <a:p>
            <a:r>
              <a:rPr lang="en-GB" sz="2400" dirty="0">
                <a:latin typeface="Proxima Nova Cn Rg" panose="02000506030000020004" pitchFamily="50" charset="0"/>
              </a:rPr>
              <a:t>Does the product have all necessary labelling, documentation and approvals?</a:t>
            </a:r>
          </a:p>
          <a:p>
            <a:endParaRPr lang="en-GB" sz="2400" dirty="0">
              <a:latin typeface="Proxima Nova Cn Rg" panose="02000506030000020004" pitchFamily="50" charset="0"/>
            </a:endParaRPr>
          </a:p>
          <a:p>
            <a:r>
              <a:rPr lang="en-GB" sz="2400" dirty="0">
                <a:latin typeface="Proxima Nova Cn Rg" panose="02000506030000020004" pitchFamily="50" charset="0"/>
              </a:rPr>
              <a:t>Have examinations and approvals been performed by Union appointed bodies? If not, are they recognized by EU law?</a:t>
            </a:r>
          </a:p>
          <a:p>
            <a:endParaRPr lang="en-GB" sz="2400" dirty="0">
              <a:latin typeface="Proxima Nova Cn Rg" panose="02000506030000020004" pitchFamily="50" charset="0"/>
            </a:endParaRPr>
          </a:p>
          <a:p>
            <a:r>
              <a:rPr lang="en-GB" sz="2400" dirty="0">
                <a:latin typeface="Proxima Nova Cn Rg" panose="02000506030000020004" pitchFamily="50" charset="0"/>
              </a:rPr>
              <a:t>Remember, </a:t>
            </a:r>
            <a:r>
              <a:rPr lang="en-GB" sz="2400" b="1" dirty="0">
                <a:latin typeface="Proxima Nova Cn Rg" panose="02000506030000020004" pitchFamily="50" charset="0"/>
              </a:rPr>
              <a:t>the placing on the market responsibilities of the manufacturer also fall on the importer.  </a:t>
            </a:r>
          </a:p>
          <a:p>
            <a:pPr marL="0" indent="0">
              <a:buNone/>
            </a:pPr>
            <a:endParaRPr lang="en-GB" sz="3200" dirty="0">
              <a:latin typeface="Proxima Nova Cn Rg" panose="02000506030000020004" pitchFamily="50" charset="0"/>
            </a:endParaRPr>
          </a:p>
        </p:txBody>
      </p:sp>
    </p:spTree>
    <p:extLst>
      <p:ext uri="{BB962C8B-B14F-4D97-AF65-F5344CB8AC3E}">
        <p14:creationId xmlns:p14="http://schemas.microsoft.com/office/powerpoint/2010/main" val="588849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28"/>
            <a:ext cx="528320" cy="6854572"/>
          </a:xfrm>
          <a:prstGeom prst="rect">
            <a:avLst/>
          </a:prstGeom>
          <a:solidFill>
            <a:srgbClr val="004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47909"/>
            <a:ext cx="12192000" cy="45719"/>
          </a:xfrm>
          <a:prstGeom prst="rect">
            <a:avLst/>
          </a:prstGeom>
          <a:solidFill>
            <a:srgbClr val="C8B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811" y="6104339"/>
            <a:ext cx="1419726" cy="487139"/>
          </a:xfrm>
          <a:prstGeom prst="rect">
            <a:avLst/>
          </a:prstGeom>
        </p:spPr>
      </p:pic>
      <p:sp>
        <p:nvSpPr>
          <p:cNvPr id="6" name="Title 1"/>
          <p:cNvSpPr txBox="1">
            <a:spLocks/>
          </p:cNvSpPr>
          <p:nvPr/>
        </p:nvSpPr>
        <p:spPr>
          <a:xfrm>
            <a:off x="7878132" y="4244842"/>
            <a:ext cx="7772400" cy="11080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GB" dirty="0">
              <a:solidFill>
                <a:srgbClr val="002060"/>
              </a:solidFill>
              <a:effectLst>
                <a:outerShdw blurRad="38100" dist="38100" dir="2700000" algn="tl">
                  <a:srgbClr val="000000">
                    <a:alpha val="43137"/>
                  </a:srgbClr>
                </a:outerShdw>
              </a:effectLst>
            </a:endParaRPr>
          </a:p>
        </p:txBody>
      </p:sp>
      <p:sp>
        <p:nvSpPr>
          <p:cNvPr id="3" name="Title 2"/>
          <p:cNvSpPr>
            <a:spLocks noGrp="1"/>
          </p:cNvSpPr>
          <p:nvPr>
            <p:ph type="title"/>
          </p:nvPr>
        </p:nvSpPr>
        <p:spPr>
          <a:xfrm>
            <a:off x="1248732" y="230468"/>
            <a:ext cx="10515600" cy="1684268"/>
          </a:xfrm>
        </p:spPr>
        <p:txBody>
          <a:bodyPr>
            <a:noAutofit/>
          </a:bodyPr>
          <a:lstStyle/>
          <a:p>
            <a:pPr algn="ctr"/>
            <a:r>
              <a:rPr lang="en-GB" dirty="0">
                <a:solidFill>
                  <a:srgbClr val="002060"/>
                </a:solidFill>
                <a:effectLst>
                  <a:outerShdw blurRad="38100" dist="38100" dir="2700000" algn="tl">
                    <a:srgbClr val="000000">
                      <a:alpha val="43137"/>
                    </a:srgbClr>
                  </a:outerShdw>
                </a:effectLst>
              </a:rPr>
              <a:t>Placing UK Goods on the Market (3) </a:t>
            </a:r>
            <a:br>
              <a:rPr lang="en-GB" dirty="0">
                <a:solidFill>
                  <a:srgbClr val="002060"/>
                </a:solidFill>
                <a:effectLst>
                  <a:outerShdw blurRad="38100" dist="38100" dir="2700000" algn="tl">
                    <a:srgbClr val="000000">
                      <a:alpha val="43137"/>
                    </a:srgbClr>
                  </a:outerShdw>
                </a:effectLst>
              </a:rPr>
            </a:br>
            <a:r>
              <a:rPr lang="en-GB" dirty="0">
                <a:solidFill>
                  <a:srgbClr val="002060"/>
                </a:solidFill>
                <a:effectLst>
                  <a:outerShdw blurRad="38100" dist="38100" dir="2700000" algn="tl">
                    <a:srgbClr val="000000">
                      <a:alpha val="43137"/>
                    </a:srgbClr>
                  </a:outerShdw>
                </a:effectLst>
              </a:rPr>
              <a:t>Placing Products During the Transition Period</a:t>
            </a:r>
            <a:endParaRPr lang="en-GB" sz="4000" dirty="0">
              <a:latin typeface="Proxima Nova Cn Rg" panose="02000506030000020004" pitchFamily="50" charset="0"/>
            </a:endParaRPr>
          </a:p>
        </p:txBody>
      </p:sp>
      <p:sp>
        <p:nvSpPr>
          <p:cNvPr id="7" name="Content Placeholder 6"/>
          <p:cNvSpPr>
            <a:spLocks noGrp="1"/>
          </p:cNvSpPr>
          <p:nvPr>
            <p:ph sz="half" idx="1"/>
          </p:nvPr>
        </p:nvSpPr>
        <p:spPr>
          <a:xfrm>
            <a:off x="920768" y="1776909"/>
            <a:ext cx="10674927" cy="4935865"/>
          </a:xfrm>
        </p:spPr>
        <p:txBody>
          <a:bodyPr>
            <a:normAutofit lnSpcReduction="10000"/>
          </a:bodyPr>
          <a:lstStyle/>
          <a:p>
            <a:r>
              <a:rPr lang="en-GB" sz="2400" dirty="0">
                <a:latin typeface="Proxima Nova Cn Rg" panose="02000506030000020004" pitchFamily="50" charset="0"/>
              </a:rPr>
              <a:t>A product placed on the market from the UK before the end of December does not require any modifications (pertaining to Brexit)</a:t>
            </a:r>
          </a:p>
          <a:p>
            <a:endParaRPr lang="en-GB" sz="2400" dirty="0">
              <a:latin typeface="Proxima Nova Cn Rg" panose="02000506030000020004" pitchFamily="50" charset="0"/>
            </a:endParaRPr>
          </a:p>
          <a:p>
            <a:r>
              <a:rPr lang="en-GB" sz="2400" dirty="0">
                <a:latin typeface="Proxima Nova Cn Rg" panose="02000506030000020004" pitchFamily="50" charset="0"/>
              </a:rPr>
              <a:t>This applies in particular if:</a:t>
            </a:r>
          </a:p>
          <a:p>
            <a:pPr marL="914400" lvl="1" indent="-457200">
              <a:buFont typeface="+mj-lt"/>
              <a:buAutoNum type="arabicPeriod"/>
            </a:pPr>
            <a:r>
              <a:rPr lang="en-GB" sz="2000" dirty="0">
                <a:latin typeface="Proxima Nova Cn Rg" panose="02000506030000020004" pitchFamily="50" charset="0"/>
              </a:rPr>
              <a:t>You have purchased a product shipment from the UK before January,</a:t>
            </a:r>
          </a:p>
          <a:p>
            <a:pPr marL="914400" lvl="1" indent="-457200">
              <a:buFont typeface="+mj-lt"/>
              <a:buAutoNum type="arabicPeriod"/>
            </a:pPr>
            <a:r>
              <a:rPr lang="en-GB" sz="2000" dirty="0">
                <a:latin typeface="Proxima Nova Cn Rg" panose="02000506030000020004" pitchFamily="50" charset="0"/>
              </a:rPr>
              <a:t>You have received an order confirmation online for a UK shipment destined for Malta,</a:t>
            </a:r>
          </a:p>
          <a:p>
            <a:pPr marL="914400" lvl="1" indent="-457200">
              <a:buFont typeface="+mj-lt"/>
              <a:buAutoNum type="arabicPeriod"/>
            </a:pPr>
            <a:r>
              <a:rPr lang="en-GB" sz="2000" dirty="0">
                <a:latin typeface="Proxima Nova Cn Rg" panose="02000506030000020004" pitchFamily="50" charset="0"/>
              </a:rPr>
              <a:t>You are selling a shipment that you had received from the UK	</a:t>
            </a:r>
          </a:p>
          <a:p>
            <a:pPr marL="914400" lvl="1" indent="-457200">
              <a:buFont typeface="+mj-lt"/>
              <a:buAutoNum type="arabicPeriod"/>
            </a:pPr>
            <a:r>
              <a:rPr lang="en-GB" sz="2000" dirty="0">
                <a:latin typeface="Proxima Nova Cn Rg" panose="02000506030000020004" pitchFamily="50" charset="0"/>
              </a:rPr>
              <a:t>You wish to start selling a UK product in Q1 2021, but have already purchased the product</a:t>
            </a:r>
          </a:p>
          <a:p>
            <a:pPr marL="914400" lvl="1" indent="-457200">
              <a:buFont typeface="+mj-lt"/>
              <a:buAutoNum type="arabicPeriod"/>
            </a:pPr>
            <a:r>
              <a:rPr lang="en-GB" sz="2000" dirty="0">
                <a:latin typeface="Proxima Nova Cn Rg" panose="02000506030000020004" pitchFamily="50" charset="0"/>
              </a:rPr>
              <a:t>You are expecting a shipment to arrive from a UK manufacturer after January</a:t>
            </a:r>
          </a:p>
          <a:p>
            <a:pPr marL="914400" lvl="1" indent="-457200">
              <a:buFont typeface="+mj-lt"/>
              <a:buAutoNum type="arabicPeriod"/>
            </a:pPr>
            <a:endParaRPr lang="en-GB" sz="2000" dirty="0">
              <a:latin typeface="Proxima Nova Cn Rg" panose="02000506030000020004" pitchFamily="50" charset="0"/>
            </a:endParaRPr>
          </a:p>
          <a:p>
            <a:r>
              <a:rPr lang="en-GB" sz="2400" dirty="0">
                <a:latin typeface="Proxima Nova Cn Rg" panose="02000506030000020004" pitchFamily="50" charset="0"/>
              </a:rPr>
              <a:t>If the above applies to you or your product, you must keep any documentation as evidence that the product was placed on the market during this time</a:t>
            </a:r>
          </a:p>
        </p:txBody>
      </p:sp>
    </p:spTree>
    <p:extLst>
      <p:ext uri="{BB962C8B-B14F-4D97-AF65-F5344CB8AC3E}">
        <p14:creationId xmlns:p14="http://schemas.microsoft.com/office/powerpoint/2010/main" val="1332836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28"/>
            <a:ext cx="528320" cy="6854572"/>
          </a:xfrm>
          <a:prstGeom prst="rect">
            <a:avLst/>
          </a:prstGeom>
          <a:solidFill>
            <a:srgbClr val="004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47909"/>
            <a:ext cx="12192000" cy="45719"/>
          </a:xfrm>
          <a:prstGeom prst="rect">
            <a:avLst/>
          </a:prstGeom>
          <a:solidFill>
            <a:srgbClr val="C8B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811" y="6104339"/>
            <a:ext cx="1419726" cy="487139"/>
          </a:xfrm>
          <a:prstGeom prst="rect">
            <a:avLst/>
          </a:prstGeom>
        </p:spPr>
      </p:pic>
      <p:sp>
        <p:nvSpPr>
          <p:cNvPr id="6" name="Title 1"/>
          <p:cNvSpPr txBox="1">
            <a:spLocks/>
          </p:cNvSpPr>
          <p:nvPr/>
        </p:nvSpPr>
        <p:spPr>
          <a:xfrm>
            <a:off x="7878132" y="4244842"/>
            <a:ext cx="7772400" cy="11080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GB" dirty="0">
              <a:solidFill>
                <a:srgbClr val="002060"/>
              </a:solidFill>
              <a:effectLst>
                <a:outerShdw blurRad="38100" dist="38100" dir="2700000" algn="tl">
                  <a:srgbClr val="000000">
                    <a:alpha val="43137"/>
                  </a:srgbClr>
                </a:outerShdw>
              </a:effectLst>
            </a:endParaRPr>
          </a:p>
        </p:txBody>
      </p:sp>
      <p:sp>
        <p:nvSpPr>
          <p:cNvPr id="3" name="Title 2"/>
          <p:cNvSpPr>
            <a:spLocks noGrp="1"/>
          </p:cNvSpPr>
          <p:nvPr>
            <p:ph type="title"/>
          </p:nvPr>
        </p:nvSpPr>
        <p:spPr>
          <a:xfrm>
            <a:off x="1248732" y="-10832"/>
            <a:ext cx="10515600" cy="1684268"/>
          </a:xfrm>
        </p:spPr>
        <p:txBody>
          <a:bodyPr>
            <a:noAutofit/>
          </a:bodyPr>
          <a:lstStyle/>
          <a:p>
            <a:pPr algn="ctr"/>
            <a:r>
              <a:rPr lang="en-GB" dirty="0">
                <a:solidFill>
                  <a:srgbClr val="002060"/>
                </a:solidFill>
                <a:effectLst>
                  <a:outerShdw blurRad="38100" dist="38100" dir="2700000" algn="tl">
                    <a:srgbClr val="000000">
                      <a:alpha val="43137"/>
                    </a:srgbClr>
                  </a:outerShdw>
                </a:effectLst>
              </a:rPr>
              <a:t>Placing UK Goods on the Market (4) </a:t>
            </a:r>
            <a:br>
              <a:rPr lang="en-GB" dirty="0">
                <a:solidFill>
                  <a:srgbClr val="002060"/>
                </a:solidFill>
                <a:effectLst>
                  <a:outerShdw blurRad="38100" dist="38100" dir="2700000" algn="tl">
                    <a:srgbClr val="000000">
                      <a:alpha val="43137"/>
                    </a:srgbClr>
                  </a:outerShdw>
                </a:effectLst>
              </a:rPr>
            </a:br>
            <a:r>
              <a:rPr lang="en-GB" dirty="0">
                <a:solidFill>
                  <a:srgbClr val="002060"/>
                </a:solidFill>
                <a:effectLst>
                  <a:outerShdw blurRad="38100" dist="38100" dir="2700000" algn="tl">
                    <a:srgbClr val="000000">
                      <a:alpha val="43137"/>
                    </a:srgbClr>
                  </a:outerShdw>
                </a:effectLst>
              </a:rPr>
              <a:t>Was it Placed on the Market?</a:t>
            </a:r>
            <a:endParaRPr lang="en-GB" sz="4000" dirty="0">
              <a:latin typeface="Proxima Nova Cn Rg" panose="02000506030000020004" pitchFamily="50" charset="0"/>
            </a:endParaRPr>
          </a:p>
        </p:txBody>
      </p:sp>
      <p:sp>
        <p:nvSpPr>
          <p:cNvPr id="7" name="Content Placeholder 6"/>
          <p:cNvSpPr>
            <a:spLocks noGrp="1"/>
          </p:cNvSpPr>
          <p:nvPr>
            <p:ph sz="half" idx="1"/>
          </p:nvPr>
        </p:nvSpPr>
        <p:spPr>
          <a:xfrm>
            <a:off x="758536" y="1457763"/>
            <a:ext cx="10674927" cy="4935865"/>
          </a:xfrm>
        </p:spPr>
        <p:txBody>
          <a:bodyPr>
            <a:normAutofit fontScale="92500"/>
          </a:bodyPr>
          <a:lstStyle/>
          <a:p>
            <a:r>
              <a:rPr lang="en-GB" sz="2400" dirty="0">
                <a:latin typeface="Proxima Nova Cn Rg" panose="02000506030000020004" pitchFamily="50" charset="0"/>
              </a:rPr>
              <a:t>In cases where:</a:t>
            </a:r>
          </a:p>
          <a:p>
            <a:pPr marL="914400" lvl="1" indent="-457200">
              <a:buFont typeface="+mj-lt"/>
              <a:buAutoNum type="arabicPeriod"/>
            </a:pPr>
            <a:r>
              <a:rPr lang="en-GB" sz="2200" dirty="0">
                <a:latin typeface="Proxima Nova Cn Rg" panose="02000506030000020004" pitchFamily="50" charset="0"/>
              </a:rPr>
              <a:t>You have pre-ordered goods from the UK that have not been manufactured yet</a:t>
            </a:r>
          </a:p>
          <a:p>
            <a:pPr marL="914400" lvl="1" indent="-457200">
              <a:buFont typeface="+mj-lt"/>
              <a:buAutoNum type="arabicPeriod"/>
            </a:pPr>
            <a:r>
              <a:rPr lang="en-GB" sz="2200" dirty="0">
                <a:latin typeface="Proxima Nova Cn Rg" panose="02000506030000020004" pitchFamily="50" charset="0"/>
              </a:rPr>
              <a:t>You have signed a contract for supply of fungible goods with a UK manufacturer</a:t>
            </a:r>
          </a:p>
          <a:p>
            <a:pPr marL="914400" lvl="1" indent="-457200">
              <a:buFont typeface="+mj-lt"/>
              <a:buAutoNum type="arabicPeriod"/>
            </a:pPr>
            <a:r>
              <a:rPr lang="en-GB" sz="2200" dirty="0">
                <a:latin typeface="Proxima Nova Cn Rg" panose="02000506030000020004" pitchFamily="50" charset="0"/>
              </a:rPr>
              <a:t>You will purchase goods from a UK manufacturer that have been produced already, but are not available for sale prior to January</a:t>
            </a:r>
          </a:p>
          <a:p>
            <a:pPr marL="914400" lvl="1" indent="-457200">
              <a:buFont typeface="+mj-lt"/>
              <a:buAutoNum type="arabicPeriod"/>
            </a:pPr>
            <a:r>
              <a:rPr lang="en-GB" sz="2200" dirty="0">
                <a:latin typeface="Proxima Nova Cn Rg" panose="02000506030000020004" pitchFamily="50" charset="0"/>
              </a:rPr>
              <a:t>You have accepted an offer for a product from a UK company, but have no information on manufacturing dates</a:t>
            </a:r>
          </a:p>
          <a:p>
            <a:pPr marL="457200" lvl="1" indent="0">
              <a:buNone/>
            </a:pPr>
            <a:endParaRPr lang="en-GB" dirty="0">
              <a:latin typeface="Proxima Nova Cn Rg" panose="02000506030000020004" pitchFamily="50" charset="0"/>
            </a:endParaRPr>
          </a:p>
          <a:p>
            <a:pPr marL="457200" lvl="1" indent="0">
              <a:buNone/>
            </a:pPr>
            <a:r>
              <a:rPr lang="en-GB" dirty="0">
                <a:latin typeface="Proxima Nova Cn Rg" panose="02000506030000020004" pitchFamily="50" charset="0"/>
              </a:rPr>
              <a:t>Those goods/products are not considered as placed on the market</a:t>
            </a:r>
            <a:r>
              <a:rPr lang="en-GB" sz="2000" dirty="0">
                <a:latin typeface="Proxima Nova Cn Rg" panose="02000506030000020004" pitchFamily="50" charset="0"/>
              </a:rPr>
              <a:t>. </a:t>
            </a:r>
          </a:p>
          <a:p>
            <a:pPr marL="457200" lvl="1" indent="0">
              <a:buNone/>
            </a:pPr>
            <a:endParaRPr lang="en-GB" sz="2000" dirty="0">
              <a:latin typeface="Proxima Nova Cn Rg" panose="02000506030000020004" pitchFamily="50" charset="0"/>
            </a:endParaRPr>
          </a:p>
          <a:p>
            <a:r>
              <a:rPr lang="en-GB" sz="2400" dirty="0">
                <a:latin typeface="Proxima Nova Cn Rg" panose="02000506030000020004" pitchFamily="50" charset="0"/>
              </a:rPr>
              <a:t>By proxy, these exercises do not constitute placing on the market activities</a:t>
            </a:r>
          </a:p>
          <a:p>
            <a:endParaRPr lang="en-GB" sz="2400" dirty="0">
              <a:latin typeface="Proxima Nova Cn Rg" panose="02000506030000020004" pitchFamily="50" charset="0"/>
            </a:endParaRPr>
          </a:p>
          <a:p>
            <a:r>
              <a:rPr lang="en-GB" sz="2400" dirty="0">
                <a:latin typeface="Proxima Nova Cn Rg" panose="02000506030000020004" pitchFamily="50" charset="0"/>
              </a:rPr>
              <a:t>The concerned goods, once actually placed on the market, will have to follow EU regulations as though they were coming from a third country</a:t>
            </a:r>
          </a:p>
          <a:p>
            <a:pPr marL="914400" lvl="1" indent="-457200">
              <a:buFont typeface="+mj-lt"/>
              <a:buAutoNum type="arabicPeriod"/>
            </a:pPr>
            <a:endParaRPr lang="en-GB" sz="2000" dirty="0">
              <a:latin typeface="Proxima Nova Cn Rg" panose="02000506030000020004" pitchFamily="50" charset="0"/>
            </a:endParaRPr>
          </a:p>
          <a:p>
            <a:pPr marL="914400" lvl="1" indent="-457200">
              <a:buFont typeface="+mj-lt"/>
              <a:buAutoNum type="arabicPeriod"/>
            </a:pPr>
            <a:endParaRPr lang="en-GB" sz="2000" dirty="0">
              <a:latin typeface="Proxima Nova Cn Rg" panose="02000506030000020004" pitchFamily="50" charset="0"/>
            </a:endParaRPr>
          </a:p>
          <a:p>
            <a:pPr marL="914400" lvl="1" indent="-457200">
              <a:buFont typeface="+mj-lt"/>
              <a:buAutoNum type="arabicPeriod"/>
            </a:pPr>
            <a:endParaRPr lang="en-GB" sz="2800" dirty="0">
              <a:latin typeface="Proxima Nova Cn Rg" panose="02000506030000020004" pitchFamily="50" charset="0"/>
            </a:endParaRPr>
          </a:p>
        </p:txBody>
      </p:sp>
    </p:spTree>
    <p:extLst>
      <p:ext uri="{BB962C8B-B14F-4D97-AF65-F5344CB8AC3E}">
        <p14:creationId xmlns:p14="http://schemas.microsoft.com/office/powerpoint/2010/main" val="386906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28"/>
            <a:ext cx="528320" cy="6854572"/>
          </a:xfrm>
          <a:prstGeom prst="rect">
            <a:avLst/>
          </a:prstGeom>
          <a:solidFill>
            <a:srgbClr val="004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47909"/>
            <a:ext cx="12192000" cy="45719"/>
          </a:xfrm>
          <a:prstGeom prst="rect">
            <a:avLst/>
          </a:prstGeom>
          <a:solidFill>
            <a:srgbClr val="C8B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811" y="6104339"/>
            <a:ext cx="1419726" cy="487139"/>
          </a:xfrm>
          <a:prstGeom prst="rect">
            <a:avLst/>
          </a:prstGeom>
        </p:spPr>
      </p:pic>
      <p:sp>
        <p:nvSpPr>
          <p:cNvPr id="6" name="Title 1"/>
          <p:cNvSpPr txBox="1">
            <a:spLocks/>
          </p:cNvSpPr>
          <p:nvPr/>
        </p:nvSpPr>
        <p:spPr>
          <a:xfrm>
            <a:off x="7878132" y="4244842"/>
            <a:ext cx="7772400" cy="11080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GB" dirty="0">
              <a:solidFill>
                <a:srgbClr val="002060"/>
              </a:solidFill>
              <a:effectLst>
                <a:outerShdw blurRad="38100" dist="38100" dir="2700000" algn="tl">
                  <a:srgbClr val="000000">
                    <a:alpha val="43137"/>
                  </a:srgbClr>
                </a:outerShdw>
              </a:effectLst>
            </a:endParaRPr>
          </a:p>
        </p:txBody>
      </p:sp>
      <p:sp>
        <p:nvSpPr>
          <p:cNvPr id="3" name="Title 2"/>
          <p:cNvSpPr>
            <a:spLocks noGrp="1"/>
          </p:cNvSpPr>
          <p:nvPr>
            <p:ph type="title"/>
          </p:nvPr>
        </p:nvSpPr>
        <p:spPr>
          <a:xfrm>
            <a:off x="838200" y="365126"/>
            <a:ext cx="10515600" cy="632402"/>
          </a:xfrm>
        </p:spPr>
        <p:txBody>
          <a:bodyPr>
            <a:noAutofit/>
          </a:bodyPr>
          <a:lstStyle/>
          <a:p>
            <a:pPr algn="ctr"/>
            <a:r>
              <a:rPr lang="en-GB" sz="4000" dirty="0">
                <a:solidFill>
                  <a:srgbClr val="002060"/>
                </a:solidFill>
                <a:effectLst>
                  <a:outerShdw blurRad="38100" dist="38100" dir="2700000" algn="tl">
                    <a:srgbClr val="000000">
                      <a:alpha val="43137"/>
                    </a:srgbClr>
                  </a:outerShdw>
                </a:effectLst>
              </a:rPr>
              <a:t>Authorized Representatives</a:t>
            </a:r>
            <a:endParaRPr lang="en-GB" sz="4000" dirty="0">
              <a:latin typeface="Proxima Nova Cn Rg" panose="02000506030000020004" pitchFamily="50" charset="0"/>
            </a:endParaRPr>
          </a:p>
        </p:txBody>
      </p:sp>
      <p:sp>
        <p:nvSpPr>
          <p:cNvPr id="7" name="Content Placeholder 6"/>
          <p:cNvSpPr>
            <a:spLocks noGrp="1"/>
          </p:cNvSpPr>
          <p:nvPr>
            <p:ph sz="half" idx="1"/>
          </p:nvPr>
        </p:nvSpPr>
        <p:spPr>
          <a:xfrm>
            <a:off x="1131637" y="1290259"/>
            <a:ext cx="10674927" cy="4935865"/>
          </a:xfrm>
        </p:spPr>
        <p:txBody>
          <a:bodyPr>
            <a:normAutofit lnSpcReduction="10000"/>
          </a:bodyPr>
          <a:lstStyle/>
          <a:p>
            <a:r>
              <a:rPr lang="en-GB" sz="2400" dirty="0">
                <a:latin typeface="Proxima Nova Cn Rg" panose="02000506030000020004" pitchFamily="50" charset="0"/>
              </a:rPr>
              <a:t>A person established within the EU that has received written mandate from a manufacturer to act on his behalf.</a:t>
            </a:r>
          </a:p>
          <a:p>
            <a:endParaRPr lang="en-GB" sz="2400" dirty="0">
              <a:latin typeface="Proxima Nova Cn Rg" panose="02000506030000020004" pitchFamily="50" charset="0"/>
            </a:endParaRPr>
          </a:p>
          <a:p>
            <a:r>
              <a:rPr lang="en-GB" sz="2400" dirty="0">
                <a:latin typeface="Proxima Nova Cn Rg" panose="02000506030000020004" pitchFamily="50" charset="0"/>
              </a:rPr>
              <a:t>Authorized representatives established in the UK will no longer be recognized by EU laws.</a:t>
            </a:r>
          </a:p>
          <a:p>
            <a:endParaRPr lang="en-GB" sz="2400" dirty="0">
              <a:latin typeface="Proxima Nova Cn Rg" panose="02000506030000020004" pitchFamily="50" charset="0"/>
            </a:endParaRPr>
          </a:p>
          <a:p>
            <a:r>
              <a:rPr lang="en-GB" sz="2400" dirty="0">
                <a:latin typeface="Proxima Nova Cn Rg" panose="02000506030000020004" pitchFamily="50" charset="0"/>
              </a:rPr>
              <a:t>If a UK company you are importing from has not established an authorized representative, you yourself must first be appointed as an authorized representative before trade can continue (Where an authorized representative is required).</a:t>
            </a:r>
          </a:p>
          <a:p>
            <a:endParaRPr lang="en-GB" sz="2400" dirty="0">
              <a:latin typeface="Proxima Nova Cn Rg" panose="02000506030000020004" pitchFamily="50" charset="0"/>
            </a:endParaRPr>
          </a:p>
          <a:p>
            <a:r>
              <a:rPr lang="en-GB" sz="2400" dirty="0">
                <a:latin typeface="Proxima Nova Cn Rg" panose="02000506030000020004" pitchFamily="50" charset="0"/>
              </a:rPr>
              <a:t>Be sure to check if your UK manufacturer has established an authorized representative and get in touch!</a:t>
            </a:r>
          </a:p>
          <a:p>
            <a:pPr marL="0" indent="0">
              <a:buNone/>
            </a:pPr>
            <a:endParaRPr lang="en-GB" sz="3200" dirty="0">
              <a:latin typeface="Proxima Nova Cn Rg" panose="02000506030000020004" pitchFamily="50" charset="0"/>
            </a:endParaRPr>
          </a:p>
          <a:p>
            <a:pPr marL="0" indent="0">
              <a:buNone/>
            </a:pPr>
            <a:endParaRPr lang="en-GB" sz="3200" dirty="0">
              <a:latin typeface="Proxima Nova Cn Rg" panose="02000506030000020004" pitchFamily="50" charset="0"/>
            </a:endParaRPr>
          </a:p>
        </p:txBody>
      </p:sp>
    </p:spTree>
    <p:extLst>
      <p:ext uri="{BB962C8B-B14F-4D97-AF65-F5344CB8AC3E}">
        <p14:creationId xmlns:p14="http://schemas.microsoft.com/office/powerpoint/2010/main" val="1256340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28"/>
            <a:ext cx="528320" cy="6854572"/>
          </a:xfrm>
          <a:prstGeom prst="rect">
            <a:avLst/>
          </a:prstGeom>
          <a:solidFill>
            <a:srgbClr val="004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47909"/>
            <a:ext cx="12192000" cy="45719"/>
          </a:xfrm>
          <a:prstGeom prst="rect">
            <a:avLst/>
          </a:prstGeom>
          <a:solidFill>
            <a:srgbClr val="C8B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811" y="6104339"/>
            <a:ext cx="1419726" cy="487139"/>
          </a:xfrm>
          <a:prstGeom prst="rect">
            <a:avLst/>
          </a:prstGeom>
        </p:spPr>
      </p:pic>
      <p:sp>
        <p:nvSpPr>
          <p:cNvPr id="6" name="Title 1"/>
          <p:cNvSpPr txBox="1">
            <a:spLocks/>
          </p:cNvSpPr>
          <p:nvPr/>
        </p:nvSpPr>
        <p:spPr>
          <a:xfrm>
            <a:off x="7878132" y="4244842"/>
            <a:ext cx="7772400" cy="11080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GB" dirty="0">
              <a:solidFill>
                <a:srgbClr val="002060"/>
              </a:solidFill>
              <a:effectLst>
                <a:outerShdw blurRad="38100" dist="38100" dir="2700000" algn="tl">
                  <a:srgbClr val="000000">
                    <a:alpha val="43137"/>
                  </a:srgbClr>
                </a:outerShdw>
              </a:effectLst>
            </a:endParaRPr>
          </a:p>
        </p:txBody>
      </p:sp>
      <p:sp>
        <p:nvSpPr>
          <p:cNvPr id="3" name="Title 2"/>
          <p:cNvSpPr>
            <a:spLocks noGrp="1"/>
          </p:cNvSpPr>
          <p:nvPr>
            <p:ph type="title"/>
          </p:nvPr>
        </p:nvSpPr>
        <p:spPr>
          <a:xfrm>
            <a:off x="838199" y="24015"/>
            <a:ext cx="10515600" cy="1684268"/>
          </a:xfrm>
        </p:spPr>
        <p:txBody>
          <a:bodyPr>
            <a:noAutofit/>
          </a:bodyPr>
          <a:lstStyle/>
          <a:p>
            <a:pPr algn="ctr"/>
            <a:r>
              <a:rPr lang="en-GB" dirty="0">
                <a:solidFill>
                  <a:srgbClr val="002060"/>
                </a:solidFill>
                <a:effectLst>
                  <a:outerShdw blurRad="38100" dist="38100" dir="2700000" algn="tl">
                    <a:srgbClr val="000000">
                      <a:alpha val="43137"/>
                    </a:srgbClr>
                  </a:outerShdw>
                </a:effectLst>
              </a:rPr>
              <a:t>The Fate of UK Notified Bodies</a:t>
            </a:r>
            <a:endParaRPr lang="en-GB" sz="4000" dirty="0">
              <a:latin typeface="Proxima Nova Cn Rg" panose="02000506030000020004" pitchFamily="50" charset="0"/>
            </a:endParaRPr>
          </a:p>
        </p:txBody>
      </p:sp>
      <p:sp>
        <p:nvSpPr>
          <p:cNvPr id="7" name="Content Placeholder 6"/>
          <p:cNvSpPr>
            <a:spLocks noGrp="1"/>
          </p:cNvSpPr>
          <p:nvPr>
            <p:ph sz="half" idx="1"/>
          </p:nvPr>
        </p:nvSpPr>
        <p:spPr>
          <a:xfrm>
            <a:off x="758535" y="1412043"/>
            <a:ext cx="10674927" cy="4935865"/>
          </a:xfrm>
        </p:spPr>
        <p:txBody>
          <a:bodyPr>
            <a:normAutofit fontScale="92500" lnSpcReduction="20000"/>
          </a:bodyPr>
          <a:lstStyle/>
          <a:p>
            <a:r>
              <a:rPr lang="en-GB" sz="2400" dirty="0">
                <a:latin typeface="Proxima Nova Cn Rg" panose="02000506030000020004" pitchFamily="50" charset="0"/>
              </a:rPr>
              <a:t>A notified body is designated by a Member State to assess the conformity of products to be placed or already placed on the EU market.</a:t>
            </a:r>
          </a:p>
          <a:p>
            <a:endParaRPr lang="en-GB" sz="2400" dirty="0">
              <a:latin typeface="Proxima Nova Cn Rg" panose="02000506030000020004" pitchFamily="50" charset="0"/>
            </a:endParaRPr>
          </a:p>
          <a:p>
            <a:r>
              <a:rPr lang="en-GB" sz="2400" dirty="0">
                <a:latin typeface="Proxima Nova Cn Rg" panose="02000506030000020004" pitchFamily="50" charset="0"/>
              </a:rPr>
              <a:t>UK will no longer be a Member State in January 2021</a:t>
            </a:r>
          </a:p>
          <a:p>
            <a:endParaRPr lang="en-GB" sz="2400" dirty="0">
              <a:latin typeface="Proxima Nova Cn Rg" panose="02000506030000020004" pitchFamily="50" charset="0"/>
            </a:endParaRPr>
          </a:p>
          <a:p>
            <a:r>
              <a:rPr lang="en-GB" sz="2400" dirty="0">
                <a:latin typeface="Proxima Nova Cn Rg" panose="02000506030000020004" pitchFamily="50" charset="0"/>
              </a:rPr>
              <a:t>As a consequence, UK designated notified bodies will not be recognized in the EU after December 2020</a:t>
            </a:r>
          </a:p>
          <a:p>
            <a:endParaRPr lang="en-GB" sz="2400" dirty="0">
              <a:latin typeface="Proxima Nova Cn Rg" panose="02000506030000020004" pitchFamily="50" charset="0"/>
            </a:endParaRPr>
          </a:p>
          <a:p>
            <a:r>
              <a:rPr lang="en-GB" sz="2400" dirty="0">
                <a:latin typeface="Proxima Nova Cn Rg" panose="02000506030000020004" pitchFamily="50" charset="0"/>
              </a:rPr>
              <a:t>Have you transferred your files from UK notified bodies to EU ones?</a:t>
            </a:r>
          </a:p>
          <a:p>
            <a:endParaRPr lang="en-GB" sz="2400" dirty="0">
              <a:latin typeface="Proxima Nova Cn Rg" panose="02000506030000020004" pitchFamily="50" charset="0"/>
            </a:endParaRPr>
          </a:p>
          <a:p>
            <a:r>
              <a:rPr lang="en-GB" sz="2400" dirty="0">
                <a:latin typeface="Proxima Nova Cn Rg" panose="02000506030000020004" pitchFamily="50" charset="0"/>
              </a:rPr>
              <a:t>Has your UK notified body established itself in another Member State?</a:t>
            </a:r>
          </a:p>
          <a:p>
            <a:endParaRPr lang="en-GB" sz="2400" dirty="0">
              <a:latin typeface="Proxima Nova Cn Rg" panose="02000506030000020004" pitchFamily="50" charset="0"/>
            </a:endParaRPr>
          </a:p>
          <a:p>
            <a:r>
              <a:rPr lang="en-GB" sz="2400" dirty="0">
                <a:latin typeface="Proxima Nova Cn Rg" panose="02000506030000020004" pitchFamily="50" charset="0"/>
              </a:rPr>
              <a:t>Details of all recognized Notified Bodies are uploaded on the </a:t>
            </a:r>
            <a:r>
              <a:rPr lang="en-GB" sz="2400" dirty="0">
                <a:latin typeface="Proxima Nova Cn Rg" panose="02000506030000020004" pitchFamily="50" charset="0"/>
                <a:hlinkClick r:id="rId4"/>
              </a:rPr>
              <a:t>NANDO website</a:t>
            </a:r>
            <a:r>
              <a:rPr lang="en-GB" sz="2400" dirty="0">
                <a:latin typeface="Proxima Nova Cn Rg" panose="02000506030000020004" pitchFamily="50" charset="0"/>
              </a:rPr>
              <a:t>. You can find their contact information there. </a:t>
            </a:r>
          </a:p>
        </p:txBody>
      </p:sp>
    </p:spTree>
    <p:extLst>
      <p:ext uri="{BB962C8B-B14F-4D97-AF65-F5344CB8AC3E}">
        <p14:creationId xmlns:p14="http://schemas.microsoft.com/office/powerpoint/2010/main" val="737073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28"/>
            <a:ext cx="528320" cy="6854572"/>
          </a:xfrm>
          <a:prstGeom prst="rect">
            <a:avLst/>
          </a:prstGeom>
          <a:solidFill>
            <a:srgbClr val="004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47909"/>
            <a:ext cx="12192000" cy="45719"/>
          </a:xfrm>
          <a:prstGeom prst="rect">
            <a:avLst/>
          </a:prstGeom>
          <a:solidFill>
            <a:srgbClr val="C8B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811" y="6104339"/>
            <a:ext cx="1419726" cy="487139"/>
          </a:xfrm>
          <a:prstGeom prst="rect">
            <a:avLst/>
          </a:prstGeom>
        </p:spPr>
      </p:pic>
      <p:sp>
        <p:nvSpPr>
          <p:cNvPr id="6" name="Title 1"/>
          <p:cNvSpPr txBox="1">
            <a:spLocks/>
          </p:cNvSpPr>
          <p:nvPr/>
        </p:nvSpPr>
        <p:spPr>
          <a:xfrm>
            <a:off x="7878132" y="4244842"/>
            <a:ext cx="7772400" cy="11080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GB" dirty="0">
              <a:solidFill>
                <a:srgbClr val="002060"/>
              </a:solidFill>
              <a:effectLst>
                <a:outerShdw blurRad="38100" dist="38100" dir="2700000" algn="tl">
                  <a:srgbClr val="000000">
                    <a:alpha val="43137"/>
                  </a:srgbClr>
                </a:outerShdw>
              </a:effectLst>
            </a:endParaRPr>
          </a:p>
        </p:txBody>
      </p:sp>
      <p:sp>
        <p:nvSpPr>
          <p:cNvPr id="3" name="Title 2"/>
          <p:cNvSpPr>
            <a:spLocks noGrp="1"/>
          </p:cNvSpPr>
          <p:nvPr>
            <p:ph type="title"/>
          </p:nvPr>
        </p:nvSpPr>
        <p:spPr>
          <a:xfrm>
            <a:off x="838199" y="24015"/>
            <a:ext cx="10515600" cy="1684268"/>
          </a:xfrm>
        </p:spPr>
        <p:txBody>
          <a:bodyPr>
            <a:noAutofit/>
          </a:bodyPr>
          <a:lstStyle/>
          <a:p>
            <a:pPr algn="ctr"/>
            <a:r>
              <a:rPr lang="en-GB" dirty="0">
                <a:solidFill>
                  <a:srgbClr val="002060"/>
                </a:solidFill>
                <a:effectLst>
                  <a:outerShdw blurRad="38100" dist="38100" dir="2700000" algn="tl">
                    <a:srgbClr val="000000">
                      <a:alpha val="43137"/>
                    </a:srgbClr>
                  </a:outerShdw>
                </a:effectLst>
              </a:rPr>
              <a:t>Changes in Labelling</a:t>
            </a:r>
            <a:endParaRPr lang="en-GB" sz="4000" dirty="0">
              <a:latin typeface="Proxima Nova Cn Rg" panose="02000506030000020004" pitchFamily="50" charset="0"/>
            </a:endParaRPr>
          </a:p>
        </p:txBody>
      </p:sp>
      <p:sp>
        <p:nvSpPr>
          <p:cNvPr id="7" name="Content Placeholder 6"/>
          <p:cNvSpPr>
            <a:spLocks noGrp="1"/>
          </p:cNvSpPr>
          <p:nvPr>
            <p:ph sz="half" idx="1"/>
          </p:nvPr>
        </p:nvSpPr>
        <p:spPr>
          <a:xfrm>
            <a:off x="758535" y="1412044"/>
            <a:ext cx="10674927" cy="4227924"/>
          </a:xfrm>
        </p:spPr>
        <p:txBody>
          <a:bodyPr>
            <a:normAutofit/>
          </a:bodyPr>
          <a:lstStyle/>
          <a:p>
            <a:r>
              <a:rPr lang="en-GB" sz="2400" dirty="0">
                <a:latin typeface="Proxima Nova Cn Rg" panose="02000506030000020004" pitchFamily="50" charset="0"/>
              </a:rPr>
              <a:t>Some EU laws require printing of addresses of the manufacturer or an authorized representative on a label for compliance. </a:t>
            </a:r>
          </a:p>
          <a:p>
            <a:endParaRPr lang="en-GB" sz="2400" dirty="0">
              <a:latin typeface="Proxima Nova Cn Rg" panose="02000506030000020004" pitchFamily="50" charset="0"/>
            </a:endParaRPr>
          </a:p>
          <a:p>
            <a:r>
              <a:rPr lang="en-GB" sz="2400" dirty="0">
                <a:latin typeface="Proxima Nova Cn Rg" panose="02000506030000020004" pitchFamily="50" charset="0"/>
              </a:rPr>
              <a:t> When the UK stops being a Member State, labelling details need to change accordingly.</a:t>
            </a:r>
          </a:p>
          <a:p>
            <a:endParaRPr lang="en-GB" sz="2400" dirty="0">
              <a:latin typeface="Proxima Nova Cn Rg" panose="02000506030000020004" pitchFamily="50" charset="0"/>
            </a:endParaRPr>
          </a:p>
          <a:p>
            <a:r>
              <a:rPr lang="en-GB" sz="2400" dirty="0">
                <a:latin typeface="Proxima Nova Cn Rg" panose="02000506030000020004" pitchFamily="50" charset="0"/>
              </a:rPr>
              <a:t>In cases were labels must contain addresses of an operator established in the EU, UK addresses will no longer be recognized by the EU market.</a:t>
            </a:r>
          </a:p>
          <a:p>
            <a:endParaRPr lang="en-GB" sz="2400" dirty="0">
              <a:latin typeface="Proxima Nova Cn Rg" panose="02000506030000020004" pitchFamily="50" charset="0"/>
            </a:endParaRPr>
          </a:p>
          <a:p>
            <a:r>
              <a:rPr lang="en-GB" sz="2400" dirty="0">
                <a:latin typeface="Proxima Nova Cn Rg" panose="02000506030000020004" pitchFamily="50" charset="0"/>
              </a:rPr>
              <a:t>Does the labelling on your product require an update?</a:t>
            </a:r>
          </a:p>
        </p:txBody>
      </p:sp>
    </p:spTree>
    <p:extLst>
      <p:ext uri="{BB962C8B-B14F-4D97-AF65-F5344CB8AC3E}">
        <p14:creationId xmlns:p14="http://schemas.microsoft.com/office/powerpoint/2010/main" val="186981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28"/>
            <a:ext cx="528320" cy="6854572"/>
          </a:xfrm>
          <a:prstGeom prst="rect">
            <a:avLst/>
          </a:prstGeom>
          <a:solidFill>
            <a:srgbClr val="004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47909"/>
            <a:ext cx="12192000" cy="45719"/>
          </a:xfrm>
          <a:prstGeom prst="rect">
            <a:avLst/>
          </a:prstGeom>
          <a:solidFill>
            <a:srgbClr val="C8B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5811" y="6104339"/>
            <a:ext cx="1419726" cy="487139"/>
          </a:xfrm>
          <a:prstGeom prst="rect">
            <a:avLst/>
          </a:prstGeom>
        </p:spPr>
      </p:pic>
      <p:sp>
        <p:nvSpPr>
          <p:cNvPr id="6" name="Title 1"/>
          <p:cNvSpPr txBox="1">
            <a:spLocks/>
          </p:cNvSpPr>
          <p:nvPr/>
        </p:nvSpPr>
        <p:spPr>
          <a:xfrm>
            <a:off x="7878132" y="4244842"/>
            <a:ext cx="7772400" cy="11080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GB" dirty="0">
              <a:solidFill>
                <a:srgbClr val="002060"/>
              </a:solidFill>
              <a:effectLst>
                <a:outerShdw blurRad="38100" dist="38100" dir="2700000" algn="tl">
                  <a:srgbClr val="000000">
                    <a:alpha val="43137"/>
                  </a:srgbClr>
                </a:outerShdw>
              </a:effectLst>
            </a:endParaRPr>
          </a:p>
        </p:txBody>
      </p:sp>
      <p:sp>
        <p:nvSpPr>
          <p:cNvPr id="3" name="Title 2"/>
          <p:cNvSpPr>
            <a:spLocks noGrp="1"/>
          </p:cNvSpPr>
          <p:nvPr>
            <p:ph type="title"/>
          </p:nvPr>
        </p:nvSpPr>
        <p:spPr>
          <a:xfrm>
            <a:off x="838199" y="24015"/>
            <a:ext cx="10515600" cy="1684268"/>
          </a:xfrm>
        </p:spPr>
        <p:txBody>
          <a:bodyPr>
            <a:noAutofit/>
          </a:bodyPr>
          <a:lstStyle/>
          <a:p>
            <a:pPr algn="ctr"/>
            <a:r>
              <a:rPr lang="en-GB" dirty="0">
                <a:solidFill>
                  <a:srgbClr val="002060"/>
                </a:solidFill>
                <a:effectLst>
                  <a:outerShdw blurRad="38100" dist="38100" dir="2700000" algn="tl">
                    <a:srgbClr val="000000">
                      <a:alpha val="43137"/>
                    </a:srgbClr>
                  </a:outerShdw>
                </a:effectLst>
              </a:rPr>
              <a:t>Additional Resources and Links</a:t>
            </a:r>
            <a:endParaRPr lang="en-GB" sz="4000" dirty="0">
              <a:latin typeface="Proxima Nova Cn Rg" panose="02000506030000020004" pitchFamily="50" charset="0"/>
            </a:endParaRPr>
          </a:p>
        </p:txBody>
      </p:sp>
      <p:sp>
        <p:nvSpPr>
          <p:cNvPr id="7" name="Content Placeholder 6"/>
          <p:cNvSpPr>
            <a:spLocks noGrp="1"/>
          </p:cNvSpPr>
          <p:nvPr>
            <p:ph sz="half" idx="1"/>
          </p:nvPr>
        </p:nvSpPr>
        <p:spPr>
          <a:xfrm>
            <a:off x="758535" y="1655613"/>
            <a:ext cx="10674927" cy="4227924"/>
          </a:xfrm>
        </p:spPr>
        <p:txBody>
          <a:bodyPr>
            <a:normAutofit fontScale="70000" lnSpcReduction="20000"/>
          </a:bodyPr>
          <a:lstStyle/>
          <a:p>
            <a:r>
              <a:rPr lang="en-GB" sz="2400" dirty="0">
                <a:latin typeface="Proxima Nova Cn Rg" panose="02000506030000020004" pitchFamily="50" charset="0"/>
                <a:hlinkClick r:id="rId4"/>
              </a:rPr>
              <a:t>MCCAA Guidance for Stakeholders</a:t>
            </a:r>
            <a:endParaRPr lang="en-GB" sz="2400" dirty="0">
              <a:latin typeface="Proxima Nova Cn Rg" panose="02000506030000020004" pitchFamily="50" charset="0"/>
            </a:endParaRPr>
          </a:p>
          <a:p>
            <a:endParaRPr lang="en-GB" sz="2400" dirty="0">
              <a:latin typeface="Proxima Nova Cn Rg" panose="02000506030000020004" pitchFamily="50" charset="0"/>
            </a:endParaRPr>
          </a:p>
          <a:p>
            <a:r>
              <a:rPr lang="en-GB" sz="2400" dirty="0">
                <a:latin typeface="Proxima Nova Cn Rg" panose="02000506030000020004" pitchFamily="50" charset="0"/>
                <a:hlinkClick r:id="rId5"/>
              </a:rPr>
              <a:t>Sector Specific Notifications</a:t>
            </a:r>
            <a:endParaRPr lang="en-GB" sz="2400" dirty="0">
              <a:latin typeface="Proxima Nova Cn Rg" panose="02000506030000020004" pitchFamily="50" charset="0"/>
            </a:endParaRPr>
          </a:p>
          <a:p>
            <a:endParaRPr lang="en-GB" sz="2400" dirty="0">
              <a:latin typeface="Proxima Nova Cn Rg" panose="02000506030000020004" pitchFamily="50" charset="0"/>
            </a:endParaRPr>
          </a:p>
          <a:p>
            <a:r>
              <a:rPr lang="en-GB" sz="2400" dirty="0">
                <a:latin typeface="Proxima Nova Cn Rg" panose="02000506030000020004" pitchFamily="50" charset="0"/>
                <a:hlinkClick r:id="rId6"/>
              </a:rPr>
              <a:t>NANDO Website</a:t>
            </a:r>
            <a:endParaRPr lang="en-GB" sz="2400" dirty="0">
              <a:latin typeface="Proxima Nova Cn Rg" panose="02000506030000020004" pitchFamily="50" charset="0"/>
            </a:endParaRPr>
          </a:p>
          <a:p>
            <a:endParaRPr lang="en-GB" sz="2400" dirty="0">
              <a:latin typeface="Proxima Nova Cn Rg" panose="02000506030000020004" pitchFamily="50" charset="0"/>
            </a:endParaRPr>
          </a:p>
          <a:p>
            <a:r>
              <a:rPr lang="en-GB" sz="2400" dirty="0">
                <a:latin typeface="Proxima Nova Cn Rg" panose="02000506030000020004" pitchFamily="50" charset="0"/>
                <a:hlinkClick r:id="rId7"/>
              </a:rPr>
              <a:t>Importers and Distributors</a:t>
            </a:r>
            <a:endParaRPr lang="en-GB" sz="2400" dirty="0">
              <a:latin typeface="Proxima Nova Cn Rg" panose="02000506030000020004" pitchFamily="50" charset="0"/>
            </a:endParaRPr>
          </a:p>
          <a:p>
            <a:endParaRPr lang="en-GB" sz="2400" dirty="0">
              <a:latin typeface="Proxima Nova Cn Rg" panose="02000506030000020004" pitchFamily="50" charset="0"/>
            </a:endParaRPr>
          </a:p>
          <a:p>
            <a:r>
              <a:rPr lang="en-GB" sz="2400" dirty="0">
                <a:latin typeface="Proxima Nova Cn Rg" panose="02000506030000020004" pitchFamily="50" charset="0"/>
                <a:hlinkClick r:id="rId8"/>
              </a:rPr>
              <a:t>Technical Regulations Division</a:t>
            </a:r>
            <a:endParaRPr lang="en-GB" sz="2400" dirty="0">
              <a:latin typeface="Proxima Nova Cn Rg" panose="02000506030000020004" pitchFamily="50" charset="0"/>
            </a:endParaRPr>
          </a:p>
          <a:p>
            <a:endParaRPr lang="en-GB" sz="2400" dirty="0">
              <a:latin typeface="Proxima Nova Cn Rg" panose="02000506030000020004" pitchFamily="50" charset="0"/>
            </a:endParaRPr>
          </a:p>
          <a:p>
            <a:r>
              <a:rPr lang="en-GB" sz="2400" dirty="0">
                <a:latin typeface="Proxima Nova Cn Rg" panose="02000506030000020004" pitchFamily="50" charset="0"/>
                <a:hlinkClick r:id="rId9"/>
              </a:rPr>
              <a:t>The EU/UK Withdrawal Agreement </a:t>
            </a:r>
            <a:endParaRPr lang="en-GB" sz="2400" dirty="0">
              <a:latin typeface="Proxima Nova Cn Rg" panose="02000506030000020004" pitchFamily="50" charset="0"/>
            </a:endParaRPr>
          </a:p>
          <a:p>
            <a:endParaRPr lang="en-GB" sz="2400" dirty="0">
              <a:latin typeface="Proxima Nova Cn Rg" panose="02000506030000020004" pitchFamily="50" charset="0"/>
            </a:endParaRPr>
          </a:p>
          <a:p>
            <a:r>
              <a:rPr lang="en-GB" sz="2400" dirty="0">
                <a:latin typeface="Proxima Nova Cn Rg" panose="02000506030000020004" pitchFamily="50" charset="0"/>
              </a:rPr>
              <a:t>Email: rad@mccaa.org.mt</a:t>
            </a:r>
          </a:p>
        </p:txBody>
      </p:sp>
    </p:spTree>
    <p:extLst>
      <p:ext uri="{BB962C8B-B14F-4D97-AF65-F5344CB8AC3E}">
        <p14:creationId xmlns:p14="http://schemas.microsoft.com/office/powerpoint/2010/main" val="1822235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8DF9D802FC454A820C619F4B1B7B08" ma:contentTypeVersion="12" ma:contentTypeDescription="Create a new document." ma:contentTypeScope="" ma:versionID="87f9928b277f11c96ddf636734d9f827">
  <xsd:schema xmlns:xsd="http://www.w3.org/2001/XMLSchema" xmlns:xs="http://www.w3.org/2001/XMLSchema" xmlns:p="http://schemas.microsoft.com/office/2006/metadata/properties" xmlns:ns3="7d9c0449-ce94-48a8-ad0d-6d4a3e47ca79" xmlns:ns4="a0c2c9e0-39ea-4326-b8f4-2a01b76a1ece" targetNamespace="http://schemas.microsoft.com/office/2006/metadata/properties" ma:root="true" ma:fieldsID="3086fdc2db39130e15fa253ec5d918e5" ns3:_="" ns4:_="">
    <xsd:import namespace="7d9c0449-ce94-48a8-ad0d-6d4a3e47ca79"/>
    <xsd:import namespace="a0c2c9e0-39ea-4326-b8f4-2a01b76a1ec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9c0449-ce94-48a8-ad0d-6d4a3e47ca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0c2c9e0-39ea-4326-b8f4-2a01b76a1ec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FAA2AE-7695-4F91-8124-364B8C0B36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9c0449-ce94-48a8-ad0d-6d4a3e47ca79"/>
    <ds:schemaRef ds:uri="a0c2c9e0-39ea-4326-b8f4-2a01b76a1e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A5F05C-2A28-4291-B403-EDCCB1C5669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F76CD07-5E1E-416C-B54C-E63E9FF8BA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5340</TotalTime>
  <Words>850</Words>
  <Application>Microsoft Office PowerPoint</Application>
  <PresentationFormat>Widescreen</PresentationFormat>
  <Paragraphs>104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Gotham Rounded Book</vt:lpstr>
      <vt:lpstr>Proxima Nova Cn Rg</vt:lpstr>
      <vt:lpstr>Office Theme</vt:lpstr>
      <vt:lpstr>PowerPoint Presentation</vt:lpstr>
      <vt:lpstr>Placing UK Goods on the Market (1)  Distribution vs Importation</vt:lpstr>
      <vt:lpstr>Placing UK Goods on the Market (2)  Obligations of Importers</vt:lpstr>
      <vt:lpstr>Placing UK Goods on the Market (3)  Placing Products During the Transition Period</vt:lpstr>
      <vt:lpstr>Placing UK Goods on the Market (4)  Was it Placed on the Market?</vt:lpstr>
      <vt:lpstr>Authorized Representatives</vt:lpstr>
      <vt:lpstr>The Fate of UK Notified Bodies</vt:lpstr>
      <vt:lpstr>Changes in Labelling</vt:lpstr>
      <vt:lpstr>Additional Resources and Links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Abela Mizzi Christopher at MCCAA</cp:lastModifiedBy>
  <cp:revision>111</cp:revision>
  <cp:lastPrinted>2020-12-10T13:40:22Z</cp:lastPrinted>
  <dcterms:created xsi:type="dcterms:W3CDTF">2018-03-26T09:47:11Z</dcterms:created>
  <dcterms:modified xsi:type="dcterms:W3CDTF">2020-12-16T07:36:46Z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0x0101006D8DF9D802FC454A820C619F4B1B7B08</vt:lpwstr>
  </property>
</Properties>
</file>