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handoutMasterIdLst>
    <p:handoutMasterId r:id="rId16"/>
  </p:handoutMasterIdLst>
  <p:sldIdLst>
    <p:sldId id="256" r:id="rId2"/>
    <p:sldId id="311" r:id="rId3"/>
    <p:sldId id="349" r:id="rId4"/>
    <p:sldId id="340" r:id="rId5"/>
    <p:sldId id="348" r:id="rId6"/>
    <p:sldId id="342" r:id="rId7"/>
    <p:sldId id="351" r:id="rId8"/>
    <p:sldId id="350" r:id="rId9"/>
    <p:sldId id="341" r:id="rId10"/>
    <p:sldId id="344" r:id="rId11"/>
    <p:sldId id="345" r:id="rId12"/>
    <p:sldId id="339" r:id="rId13"/>
    <p:sldId id="269"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66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p:cViewPr varScale="1">
        <p:scale>
          <a:sx n="111" d="100"/>
          <a:sy n="111" d="100"/>
        </p:scale>
        <p:origin x="342"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B4AB8-0FC7-4E12-9A58-7CEFCD3AA389}" type="doc">
      <dgm:prSet loTypeId="urn:microsoft.com/office/officeart/2005/8/layout/default" loCatId="list" qsTypeId="urn:microsoft.com/office/officeart/2005/8/quickstyle/3d5" qsCatId="3D" csTypeId="urn:microsoft.com/office/officeart/2005/8/colors/accent5_2" csCatId="accent5" phldr="1"/>
      <dgm:spPr/>
      <dgm:t>
        <a:bodyPr/>
        <a:lstStyle/>
        <a:p>
          <a:endParaRPr lang="en-US"/>
        </a:p>
      </dgm:t>
    </dgm:pt>
    <dgm:pt modelId="{8690791E-23AD-45B0-AF35-6CBA7A1504E2}">
      <dgm:prSet phldrT="[Text]"/>
      <dgm:spPr>
        <a:solidFill>
          <a:srgbClr val="6600CC"/>
        </a:solidFill>
        <a:ln>
          <a:solidFill>
            <a:srgbClr val="9966FF"/>
          </a:solidFill>
        </a:ln>
      </dgm:spPr>
      <dgm:t>
        <a:bodyPr/>
        <a:lstStyle/>
        <a:p>
          <a:r>
            <a:rPr lang="en-GB" dirty="0" smtClean="0"/>
            <a:t>Small</a:t>
          </a:r>
          <a:r>
            <a:rPr lang="en-GB" baseline="0" dirty="0" smtClean="0"/>
            <a:t> Enterprise</a:t>
          </a:r>
          <a:endParaRPr lang="en-US" dirty="0"/>
        </a:p>
      </dgm:t>
    </dgm:pt>
    <dgm:pt modelId="{76B9A7E0-EBE3-422A-8739-E37F6DB05A48}" type="parTrans" cxnId="{5735633F-2283-4FAA-B4A0-BB18913A0188}">
      <dgm:prSet/>
      <dgm:spPr/>
      <dgm:t>
        <a:bodyPr/>
        <a:lstStyle/>
        <a:p>
          <a:endParaRPr lang="en-US"/>
        </a:p>
      </dgm:t>
    </dgm:pt>
    <dgm:pt modelId="{648BB491-A360-4F27-923B-5B85F90A38F3}" type="sibTrans" cxnId="{5735633F-2283-4FAA-B4A0-BB18913A0188}">
      <dgm:prSet/>
      <dgm:spPr/>
      <dgm:t>
        <a:bodyPr/>
        <a:lstStyle/>
        <a:p>
          <a:endParaRPr lang="en-US"/>
        </a:p>
      </dgm:t>
    </dgm:pt>
    <dgm:pt modelId="{3E02D534-8A09-4322-A0F5-8531D126DEA3}">
      <dgm:prSet phldrT="[Text]"/>
      <dgm:spPr>
        <a:solidFill>
          <a:srgbClr val="6600CC"/>
        </a:solidFill>
        <a:ln>
          <a:solidFill>
            <a:srgbClr val="9966FF"/>
          </a:solidFill>
        </a:ln>
      </dgm:spPr>
      <dgm:t>
        <a:bodyPr/>
        <a:lstStyle/>
        <a:p>
          <a:r>
            <a:rPr lang="en-US" dirty="0" smtClean="0"/>
            <a:t>70%</a:t>
          </a:r>
          <a:endParaRPr lang="en-US" dirty="0"/>
        </a:p>
      </dgm:t>
    </dgm:pt>
    <dgm:pt modelId="{1D926886-87B7-43AC-9548-FAE48E47E7FE}" type="parTrans" cxnId="{64A3DC91-ABBB-41E3-90C3-3069745BFD65}">
      <dgm:prSet/>
      <dgm:spPr/>
      <dgm:t>
        <a:bodyPr/>
        <a:lstStyle/>
        <a:p>
          <a:endParaRPr lang="en-US"/>
        </a:p>
      </dgm:t>
    </dgm:pt>
    <dgm:pt modelId="{DA39BFDC-315A-41CD-849C-12E71EA5EF55}" type="sibTrans" cxnId="{64A3DC91-ABBB-41E3-90C3-3069745BFD65}">
      <dgm:prSet/>
      <dgm:spPr/>
      <dgm:t>
        <a:bodyPr/>
        <a:lstStyle/>
        <a:p>
          <a:endParaRPr lang="en-US"/>
        </a:p>
      </dgm:t>
    </dgm:pt>
    <dgm:pt modelId="{01443D9F-9344-4EE1-B31A-7CF75D762408}">
      <dgm:prSet phldrT="[Text]"/>
      <dgm:spPr>
        <a:solidFill>
          <a:srgbClr val="6600CC"/>
        </a:solidFill>
        <a:ln>
          <a:solidFill>
            <a:srgbClr val="9966FF"/>
          </a:solidFill>
        </a:ln>
      </dgm:spPr>
      <dgm:t>
        <a:bodyPr/>
        <a:lstStyle/>
        <a:p>
          <a:r>
            <a:rPr lang="en-US" dirty="0" smtClean="0"/>
            <a:t>50%</a:t>
          </a:r>
          <a:endParaRPr lang="en-US" dirty="0"/>
        </a:p>
      </dgm:t>
    </dgm:pt>
    <dgm:pt modelId="{87E464BE-C879-4816-B5E7-1D648C78E464}" type="parTrans" cxnId="{89756C72-CE0B-40F5-81B0-2749B0904FAE}">
      <dgm:prSet/>
      <dgm:spPr/>
      <dgm:t>
        <a:bodyPr/>
        <a:lstStyle/>
        <a:p>
          <a:endParaRPr lang="en-US"/>
        </a:p>
      </dgm:t>
    </dgm:pt>
    <dgm:pt modelId="{D42B9A44-A504-4714-A9A4-E7D784067E59}" type="sibTrans" cxnId="{89756C72-CE0B-40F5-81B0-2749B0904FAE}">
      <dgm:prSet/>
      <dgm:spPr/>
      <dgm:t>
        <a:bodyPr/>
        <a:lstStyle/>
        <a:p>
          <a:endParaRPr lang="en-US"/>
        </a:p>
      </dgm:t>
    </dgm:pt>
    <dgm:pt modelId="{0B2F2756-CF4C-42C1-8197-19C2D9AC81EE}">
      <dgm:prSet phldrT="[Text]"/>
      <dgm:spPr>
        <a:solidFill>
          <a:srgbClr val="6600CC"/>
        </a:solidFill>
        <a:ln>
          <a:solidFill>
            <a:srgbClr val="9966FF"/>
          </a:solidFill>
        </a:ln>
      </dgm:spPr>
      <dgm:t>
        <a:bodyPr/>
        <a:lstStyle/>
        <a:p>
          <a:r>
            <a:rPr lang="en-GB" dirty="0" smtClean="0"/>
            <a:t>Medium</a:t>
          </a:r>
          <a:r>
            <a:rPr lang="en-GB" baseline="0" dirty="0" smtClean="0"/>
            <a:t> Sized Enterprise</a:t>
          </a:r>
          <a:endParaRPr lang="en-US" dirty="0"/>
        </a:p>
      </dgm:t>
    </dgm:pt>
    <dgm:pt modelId="{7C5F6041-B3B4-4F02-94ED-164554149372}" type="parTrans" cxnId="{B30E2857-E18D-4297-91C7-9A9566778FC4}">
      <dgm:prSet/>
      <dgm:spPr/>
      <dgm:t>
        <a:bodyPr/>
        <a:lstStyle/>
        <a:p>
          <a:endParaRPr lang="en-US"/>
        </a:p>
      </dgm:t>
    </dgm:pt>
    <dgm:pt modelId="{E1DEEE8F-A024-4639-A57F-6C42C970C280}" type="sibTrans" cxnId="{B30E2857-E18D-4297-91C7-9A9566778FC4}">
      <dgm:prSet/>
      <dgm:spPr/>
      <dgm:t>
        <a:bodyPr/>
        <a:lstStyle/>
        <a:p>
          <a:endParaRPr lang="en-US"/>
        </a:p>
      </dgm:t>
    </dgm:pt>
    <dgm:pt modelId="{7D2E9E35-D883-4C6F-87D8-6EFEE122520D}">
      <dgm:prSet phldrT="[Text]"/>
      <dgm:spPr>
        <a:solidFill>
          <a:srgbClr val="6600CC"/>
        </a:solidFill>
        <a:ln>
          <a:solidFill>
            <a:srgbClr val="9966FF"/>
          </a:solidFill>
        </a:ln>
      </dgm:spPr>
      <dgm:t>
        <a:bodyPr/>
        <a:lstStyle/>
        <a:p>
          <a:r>
            <a:rPr lang="en-US" dirty="0" smtClean="0"/>
            <a:t>60%</a:t>
          </a:r>
          <a:endParaRPr lang="en-US" dirty="0"/>
        </a:p>
      </dgm:t>
    </dgm:pt>
    <dgm:pt modelId="{CDB404F3-24D4-4130-89A1-69D24156BFE5}" type="parTrans" cxnId="{20BDABDF-F409-4DC5-A426-F2563175E89D}">
      <dgm:prSet/>
      <dgm:spPr/>
      <dgm:t>
        <a:bodyPr/>
        <a:lstStyle/>
        <a:p>
          <a:endParaRPr lang="en-US"/>
        </a:p>
      </dgm:t>
    </dgm:pt>
    <dgm:pt modelId="{AA704800-9E17-4BD0-A4CA-A44424FD0AB4}" type="sibTrans" cxnId="{20BDABDF-F409-4DC5-A426-F2563175E89D}">
      <dgm:prSet/>
      <dgm:spPr/>
      <dgm:t>
        <a:bodyPr/>
        <a:lstStyle/>
        <a:p>
          <a:endParaRPr lang="en-US"/>
        </a:p>
      </dgm:t>
    </dgm:pt>
    <dgm:pt modelId="{A156DE43-DEA2-4A56-A2B3-C6BE7F8C2045}">
      <dgm:prSet phldrT="[Text]"/>
      <dgm:spPr>
        <a:solidFill>
          <a:srgbClr val="6600CC"/>
        </a:solidFill>
        <a:ln>
          <a:solidFill>
            <a:srgbClr val="9966FF"/>
          </a:solidFill>
        </a:ln>
      </dgm:spPr>
      <dgm:t>
        <a:bodyPr/>
        <a:lstStyle/>
        <a:p>
          <a:pPr rtl="0"/>
          <a:r>
            <a:rPr lang="en-GB" b="0" i="0" u="none" dirty="0" smtClean="0"/>
            <a:t>Large </a:t>
          </a:r>
          <a:r>
            <a:rPr lang="en-GB" b="0" i="0" u="none" baseline="0" dirty="0" smtClean="0"/>
            <a:t>Enterprise</a:t>
          </a:r>
          <a:endParaRPr lang="en-US" b="0" dirty="0"/>
        </a:p>
      </dgm:t>
    </dgm:pt>
    <dgm:pt modelId="{FD023F6A-9DF8-4811-8A07-CBC73CD7E15A}" type="parTrans" cxnId="{24275932-1900-4B00-B777-D4F4F5F2764D}">
      <dgm:prSet/>
      <dgm:spPr/>
      <dgm:t>
        <a:bodyPr/>
        <a:lstStyle/>
        <a:p>
          <a:endParaRPr lang="en-US"/>
        </a:p>
      </dgm:t>
    </dgm:pt>
    <dgm:pt modelId="{A871AB35-9F8D-43C8-806C-1BC0A337C893}" type="sibTrans" cxnId="{24275932-1900-4B00-B777-D4F4F5F2764D}">
      <dgm:prSet/>
      <dgm:spPr/>
      <dgm:t>
        <a:bodyPr/>
        <a:lstStyle/>
        <a:p>
          <a:endParaRPr lang="en-US"/>
        </a:p>
      </dgm:t>
    </dgm:pt>
    <dgm:pt modelId="{E1072029-7FB3-40FD-A68D-87E492812671}" type="pres">
      <dgm:prSet presAssocID="{BB4B4AB8-0FC7-4E12-9A58-7CEFCD3AA389}" presName="diagram" presStyleCnt="0">
        <dgm:presLayoutVars>
          <dgm:dir/>
          <dgm:resizeHandles val="exact"/>
        </dgm:presLayoutVars>
      </dgm:prSet>
      <dgm:spPr/>
      <dgm:t>
        <a:bodyPr/>
        <a:lstStyle/>
        <a:p>
          <a:endParaRPr lang="en-US"/>
        </a:p>
      </dgm:t>
    </dgm:pt>
    <dgm:pt modelId="{CAB24BAB-F4C1-48BB-B71D-3F07BBD6625D}" type="pres">
      <dgm:prSet presAssocID="{8690791E-23AD-45B0-AF35-6CBA7A1504E2}" presName="node" presStyleLbl="node1" presStyleIdx="0" presStyleCnt="6">
        <dgm:presLayoutVars>
          <dgm:bulletEnabled val="1"/>
        </dgm:presLayoutVars>
      </dgm:prSet>
      <dgm:spPr/>
      <dgm:t>
        <a:bodyPr/>
        <a:lstStyle/>
        <a:p>
          <a:endParaRPr lang="en-US"/>
        </a:p>
      </dgm:t>
    </dgm:pt>
    <dgm:pt modelId="{8333B5AF-D4D6-42B5-A924-9F538EE8BA6A}" type="pres">
      <dgm:prSet presAssocID="{648BB491-A360-4F27-923B-5B85F90A38F3}" presName="sibTrans" presStyleCnt="0"/>
      <dgm:spPr/>
      <dgm:t>
        <a:bodyPr/>
        <a:lstStyle/>
        <a:p>
          <a:endParaRPr lang="en-US"/>
        </a:p>
      </dgm:t>
    </dgm:pt>
    <dgm:pt modelId="{39100986-00DC-4040-81DC-F5D7EF3069B0}" type="pres">
      <dgm:prSet presAssocID="{3E02D534-8A09-4322-A0F5-8531D126DEA3}" presName="node" presStyleLbl="node1" presStyleIdx="1" presStyleCnt="6">
        <dgm:presLayoutVars>
          <dgm:bulletEnabled val="1"/>
        </dgm:presLayoutVars>
      </dgm:prSet>
      <dgm:spPr/>
      <dgm:t>
        <a:bodyPr/>
        <a:lstStyle/>
        <a:p>
          <a:endParaRPr lang="en-US"/>
        </a:p>
      </dgm:t>
    </dgm:pt>
    <dgm:pt modelId="{B22E9370-59F9-42A3-9CF6-61A51A2F3934}" type="pres">
      <dgm:prSet presAssocID="{DA39BFDC-315A-41CD-849C-12E71EA5EF55}" presName="sibTrans" presStyleCnt="0"/>
      <dgm:spPr/>
      <dgm:t>
        <a:bodyPr/>
        <a:lstStyle/>
        <a:p>
          <a:endParaRPr lang="en-US"/>
        </a:p>
      </dgm:t>
    </dgm:pt>
    <dgm:pt modelId="{5C43D492-EF28-4176-BD0A-FDFD2F3EF6AF}" type="pres">
      <dgm:prSet presAssocID="{0B2F2756-CF4C-42C1-8197-19C2D9AC81EE}" presName="node" presStyleLbl="node1" presStyleIdx="2" presStyleCnt="6">
        <dgm:presLayoutVars>
          <dgm:bulletEnabled val="1"/>
        </dgm:presLayoutVars>
      </dgm:prSet>
      <dgm:spPr/>
      <dgm:t>
        <a:bodyPr/>
        <a:lstStyle/>
        <a:p>
          <a:endParaRPr lang="en-US"/>
        </a:p>
      </dgm:t>
    </dgm:pt>
    <dgm:pt modelId="{DD9641F6-2EFE-4465-A5C6-3F3C1F4268E6}" type="pres">
      <dgm:prSet presAssocID="{E1DEEE8F-A024-4639-A57F-6C42C970C280}" presName="sibTrans" presStyleCnt="0"/>
      <dgm:spPr/>
      <dgm:t>
        <a:bodyPr/>
        <a:lstStyle/>
        <a:p>
          <a:endParaRPr lang="en-US"/>
        </a:p>
      </dgm:t>
    </dgm:pt>
    <dgm:pt modelId="{E846F52D-FD28-4C71-9D6D-D45868D2A3A0}" type="pres">
      <dgm:prSet presAssocID="{7D2E9E35-D883-4C6F-87D8-6EFEE122520D}" presName="node" presStyleLbl="node1" presStyleIdx="3" presStyleCnt="6">
        <dgm:presLayoutVars>
          <dgm:bulletEnabled val="1"/>
        </dgm:presLayoutVars>
      </dgm:prSet>
      <dgm:spPr/>
      <dgm:t>
        <a:bodyPr/>
        <a:lstStyle/>
        <a:p>
          <a:endParaRPr lang="en-US"/>
        </a:p>
      </dgm:t>
    </dgm:pt>
    <dgm:pt modelId="{77E0E9E9-6B15-45A0-B74B-3A9B8660DF02}" type="pres">
      <dgm:prSet presAssocID="{AA704800-9E17-4BD0-A4CA-A44424FD0AB4}" presName="sibTrans" presStyleCnt="0"/>
      <dgm:spPr/>
      <dgm:t>
        <a:bodyPr/>
        <a:lstStyle/>
        <a:p>
          <a:endParaRPr lang="en-US"/>
        </a:p>
      </dgm:t>
    </dgm:pt>
    <dgm:pt modelId="{C246E5D1-94BA-4DF7-9F72-D098D930BF9C}" type="pres">
      <dgm:prSet presAssocID="{A156DE43-DEA2-4A56-A2B3-C6BE7F8C2045}" presName="node" presStyleLbl="node1" presStyleIdx="4" presStyleCnt="6">
        <dgm:presLayoutVars>
          <dgm:bulletEnabled val="1"/>
        </dgm:presLayoutVars>
      </dgm:prSet>
      <dgm:spPr/>
      <dgm:t>
        <a:bodyPr/>
        <a:lstStyle/>
        <a:p>
          <a:endParaRPr lang="en-US"/>
        </a:p>
      </dgm:t>
    </dgm:pt>
    <dgm:pt modelId="{684B39FA-1F8B-4F48-99DE-2B28D50C988B}" type="pres">
      <dgm:prSet presAssocID="{A871AB35-9F8D-43C8-806C-1BC0A337C893}" presName="sibTrans" presStyleCnt="0"/>
      <dgm:spPr/>
      <dgm:t>
        <a:bodyPr/>
        <a:lstStyle/>
        <a:p>
          <a:endParaRPr lang="en-US"/>
        </a:p>
      </dgm:t>
    </dgm:pt>
    <dgm:pt modelId="{1B271055-1EE7-4732-8C04-7C480C45572C}" type="pres">
      <dgm:prSet presAssocID="{01443D9F-9344-4EE1-B31A-7CF75D762408}" presName="node" presStyleLbl="node1" presStyleIdx="5" presStyleCnt="6">
        <dgm:presLayoutVars>
          <dgm:bulletEnabled val="1"/>
        </dgm:presLayoutVars>
      </dgm:prSet>
      <dgm:spPr/>
      <dgm:t>
        <a:bodyPr/>
        <a:lstStyle/>
        <a:p>
          <a:endParaRPr lang="en-US"/>
        </a:p>
      </dgm:t>
    </dgm:pt>
  </dgm:ptLst>
  <dgm:cxnLst>
    <dgm:cxn modelId="{FA30F2EB-47B2-40DC-B9D5-FD071084FEB1}" type="presOf" srcId="{0B2F2756-CF4C-42C1-8197-19C2D9AC81EE}" destId="{5C43D492-EF28-4176-BD0A-FDFD2F3EF6AF}" srcOrd="0" destOrd="0" presId="urn:microsoft.com/office/officeart/2005/8/layout/default"/>
    <dgm:cxn modelId="{64A3DC91-ABBB-41E3-90C3-3069745BFD65}" srcId="{BB4B4AB8-0FC7-4E12-9A58-7CEFCD3AA389}" destId="{3E02D534-8A09-4322-A0F5-8531D126DEA3}" srcOrd="1" destOrd="0" parTransId="{1D926886-87B7-43AC-9548-FAE48E47E7FE}" sibTransId="{DA39BFDC-315A-41CD-849C-12E71EA5EF55}"/>
    <dgm:cxn modelId="{B30E2857-E18D-4297-91C7-9A9566778FC4}" srcId="{BB4B4AB8-0FC7-4E12-9A58-7CEFCD3AA389}" destId="{0B2F2756-CF4C-42C1-8197-19C2D9AC81EE}" srcOrd="2" destOrd="0" parTransId="{7C5F6041-B3B4-4F02-94ED-164554149372}" sibTransId="{E1DEEE8F-A024-4639-A57F-6C42C970C280}"/>
    <dgm:cxn modelId="{89756C72-CE0B-40F5-81B0-2749B0904FAE}" srcId="{BB4B4AB8-0FC7-4E12-9A58-7CEFCD3AA389}" destId="{01443D9F-9344-4EE1-B31A-7CF75D762408}" srcOrd="5" destOrd="0" parTransId="{87E464BE-C879-4816-B5E7-1D648C78E464}" sibTransId="{D42B9A44-A504-4714-A9A4-E7D784067E59}"/>
    <dgm:cxn modelId="{24275932-1900-4B00-B777-D4F4F5F2764D}" srcId="{BB4B4AB8-0FC7-4E12-9A58-7CEFCD3AA389}" destId="{A156DE43-DEA2-4A56-A2B3-C6BE7F8C2045}" srcOrd="4" destOrd="0" parTransId="{FD023F6A-9DF8-4811-8A07-CBC73CD7E15A}" sibTransId="{A871AB35-9F8D-43C8-806C-1BC0A337C893}"/>
    <dgm:cxn modelId="{AE6C9955-3E0E-4606-8F65-2E0C3F6B97B6}" type="presOf" srcId="{3E02D534-8A09-4322-A0F5-8531D126DEA3}" destId="{39100986-00DC-4040-81DC-F5D7EF3069B0}" srcOrd="0" destOrd="0" presId="urn:microsoft.com/office/officeart/2005/8/layout/default"/>
    <dgm:cxn modelId="{1D9A847B-BDF4-4FB0-8020-1FF2643414B7}" type="presOf" srcId="{7D2E9E35-D883-4C6F-87D8-6EFEE122520D}" destId="{E846F52D-FD28-4C71-9D6D-D45868D2A3A0}" srcOrd="0" destOrd="0" presId="urn:microsoft.com/office/officeart/2005/8/layout/default"/>
    <dgm:cxn modelId="{1EA91760-29FC-4B5F-B127-AFB6AFF9E5B1}" type="presOf" srcId="{A156DE43-DEA2-4A56-A2B3-C6BE7F8C2045}" destId="{C246E5D1-94BA-4DF7-9F72-D098D930BF9C}" srcOrd="0" destOrd="0" presId="urn:microsoft.com/office/officeart/2005/8/layout/default"/>
    <dgm:cxn modelId="{52BE08F2-77CA-4236-BC71-5114937BEC3C}" type="presOf" srcId="{BB4B4AB8-0FC7-4E12-9A58-7CEFCD3AA389}" destId="{E1072029-7FB3-40FD-A68D-87E492812671}" srcOrd="0" destOrd="0" presId="urn:microsoft.com/office/officeart/2005/8/layout/default"/>
    <dgm:cxn modelId="{5735633F-2283-4FAA-B4A0-BB18913A0188}" srcId="{BB4B4AB8-0FC7-4E12-9A58-7CEFCD3AA389}" destId="{8690791E-23AD-45B0-AF35-6CBA7A1504E2}" srcOrd="0" destOrd="0" parTransId="{76B9A7E0-EBE3-422A-8739-E37F6DB05A48}" sibTransId="{648BB491-A360-4F27-923B-5B85F90A38F3}"/>
    <dgm:cxn modelId="{8A85D66B-603F-448A-9B73-5F1319CF6011}" type="presOf" srcId="{01443D9F-9344-4EE1-B31A-7CF75D762408}" destId="{1B271055-1EE7-4732-8C04-7C480C45572C}" srcOrd="0" destOrd="0" presId="urn:microsoft.com/office/officeart/2005/8/layout/default"/>
    <dgm:cxn modelId="{20BDABDF-F409-4DC5-A426-F2563175E89D}" srcId="{BB4B4AB8-0FC7-4E12-9A58-7CEFCD3AA389}" destId="{7D2E9E35-D883-4C6F-87D8-6EFEE122520D}" srcOrd="3" destOrd="0" parTransId="{CDB404F3-24D4-4130-89A1-69D24156BFE5}" sibTransId="{AA704800-9E17-4BD0-A4CA-A44424FD0AB4}"/>
    <dgm:cxn modelId="{C071EA96-F1C4-4D65-978C-FF8ED6934983}" type="presOf" srcId="{8690791E-23AD-45B0-AF35-6CBA7A1504E2}" destId="{CAB24BAB-F4C1-48BB-B71D-3F07BBD6625D}" srcOrd="0" destOrd="0" presId="urn:microsoft.com/office/officeart/2005/8/layout/default"/>
    <dgm:cxn modelId="{9D43145E-74EF-46FC-AA9D-7F251F816AA9}" type="presParOf" srcId="{E1072029-7FB3-40FD-A68D-87E492812671}" destId="{CAB24BAB-F4C1-48BB-B71D-3F07BBD6625D}" srcOrd="0" destOrd="0" presId="urn:microsoft.com/office/officeart/2005/8/layout/default"/>
    <dgm:cxn modelId="{FABB2EB4-3E3D-40B4-B42D-9B3D84EDC56A}" type="presParOf" srcId="{E1072029-7FB3-40FD-A68D-87E492812671}" destId="{8333B5AF-D4D6-42B5-A924-9F538EE8BA6A}" srcOrd="1" destOrd="0" presId="urn:microsoft.com/office/officeart/2005/8/layout/default"/>
    <dgm:cxn modelId="{07C48934-6BF9-4189-97AE-3751F7C656CD}" type="presParOf" srcId="{E1072029-7FB3-40FD-A68D-87E492812671}" destId="{39100986-00DC-4040-81DC-F5D7EF3069B0}" srcOrd="2" destOrd="0" presId="urn:microsoft.com/office/officeart/2005/8/layout/default"/>
    <dgm:cxn modelId="{D6825F39-9628-4C85-B58E-CFA3C0DEFABB}" type="presParOf" srcId="{E1072029-7FB3-40FD-A68D-87E492812671}" destId="{B22E9370-59F9-42A3-9CF6-61A51A2F3934}" srcOrd="3" destOrd="0" presId="urn:microsoft.com/office/officeart/2005/8/layout/default"/>
    <dgm:cxn modelId="{EEDC9321-C94C-49E3-A658-4EAC8651E417}" type="presParOf" srcId="{E1072029-7FB3-40FD-A68D-87E492812671}" destId="{5C43D492-EF28-4176-BD0A-FDFD2F3EF6AF}" srcOrd="4" destOrd="0" presId="urn:microsoft.com/office/officeart/2005/8/layout/default"/>
    <dgm:cxn modelId="{FB633AD7-4CBA-4625-91AC-4812383C31F9}" type="presParOf" srcId="{E1072029-7FB3-40FD-A68D-87E492812671}" destId="{DD9641F6-2EFE-4465-A5C6-3F3C1F4268E6}" srcOrd="5" destOrd="0" presId="urn:microsoft.com/office/officeart/2005/8/layout/default"/>
    <dgm:cxn modelId="{A6440700-B0E8-48B8-8F8F-082F19107FB2}" type="presParOf" srcId="{E1072029-7FB3-40FD-A68D-87E492812671}" destId="{E846F52D-FD28-4C71-9D6D-D45868D2A3A0}" srcOrd="6" destOrd="0" presId="urn:microsoft.com/office/officeart/2005/8/layout/default"/>
    <dgm:cxn modelId="{0B13FD97-0369-4A93-A3F7-4EF6DEBDC563}" type="presParOf" srcId="{E1072029-7FB3-40FD-A68D-87E492812671}" destId="{77E0E9E9-6B15-45A0-B74B-3A9B8660DF02}" srcOrd="7" destOrd="0" presId="urn:microsoft.com/office/officeart/2005/8/layout/default"/>
    <dgm:cxn modelId="{4CA0D004-65F6-4285-A35A-D537C4F87D4A}" type="presParOf" srcId="{E1072029-7FB3-40FD-A68D-87E492812671}" destId="{C246E5D1-94BA-4DF7-9F72-D098D930BF9C}" srcOrd="8" destOrd="0" presId="urn:microsoft.com/office/officeart/2005/8/layout/default"/>
    <dgm:cxn modelId="{A5A3AB06-6E50-4017-BE99-B68F441CD4E5}" type="presParOf" srcId="{E1072029-7FB3-40FD-A68D-87E492812671}" destId="{684B39FA-1F8B-4F48-99DE-2B28D50C988B}" srcOrd="9" destOrd="0" presId="urn:microsoft.com/office/officeart/2005/8/layout/default"/>
    <dgm:cxn modelId="{3110221A-5E6A-4001-A9C5-910CDFBDAE8A}" type="presParOf" srcId="{E1072029-7FB3-40FD-A68D-87E492812671}" destId="{1B271055-1EE7-4732-8C04-7C480C45572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24BAB-F4C1-48BB-B71D-3F07BBD6625D}">
      <dsp:nvSpPr>
        <dsp:cNvPr id="0" name=""/>
        <dsp:cNvSpPr/>
      </dsp:nvSpPr>
      <dsp:spPr>
        <a:xfrm>
          <a:off x="225726" y="959"/>
          <a:ext cx="1370451" cy="822271"/>
        </a:xfrm>
        <a:prstGeom prst="rect">
          <a:avLst/>
        </a:prstGeom>
        <a:solidFill>
          <a:srgbClr val="6600CC"/>
        </a:solidFill>
        <a:ln>
          <a:solidFill>
            <a:srgbClr val="9966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Small</a:t>
          </a:r>
          <a:r>
            <a:rPr lang="en-GB" sz="1700" kern="1200" baseline="0" dirty="0" smtClean="0"/>
            <a:t> Enterprise</a:t>
          </a:r>
          <a:endParaRPr lang="en-US" sz="1700" kern="1200" dirty="0"/>
        </a:p>
      </dsp:txBody>
      <dsp:txXfrm>
        <a:off x="225726" y="959"/>
        <a:ext cx="1370451" cy="822271"/>
      </dsp:txXfrm>
    </dsp:sp>
    <dsp:sp modelId="{39100986-00DC-4040-81DC-F5D7EF3069B0}">
      <dsp:nvSpPr>
        <dsp:cNvPr id="0" name=""/>
        <dsp:cNvSpPr/>
      </dsp:nvSpPr>
      <dsp:spPr>
        <a:xfrm>
          <a:off x="1733223" y="959"/>
          <a:ext cx="1370451" cy="822271"/>
        </a:xfrm>
        <a:prstGeom prst="rect">
          <a:avLst/>
        </a:prstGeom>
        <a:solidFill>
          <a:srgbClr val="6600CC"/>
        </a:solidFill>
        <a:ln>
          <a:solidFill>
            <a:srgbClr val="9966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70%</a:t>
          </a:r>
          <a:endParaRPr lang="en-US" sz="1700" kern="1200" dirty="0"/>
        </a:p>
      </dsp:txBody>
      <dsp:txXfrm>
        <a:off x="1733223" y="959"/>
        <a:ext cx="1370451" cy="822271"/>
      </dsp:txXfrm>
    </dsp:sp>
    <dsp:sp modelId="{5C43D492-EF28-4176-BD0A-FDFD2F3EF6AF}">
      <dsp:nvSpPr>
        <dsp:cNvPr id="0" name=""/>
        <dsp:cNvSpPr/>
      </dsp:nvSpPr>
      <dsp:spPr>
        <a:xfrm>
          <a:off x="225726" y="960275"/>
          <a:ext cx="1370451" cy="822271"/>
        </a:xfrm>
        <a:prstGeom prst="rect">
          <a:avLst/>
        </a:prstGeom>
        <a:solidFill>
          <a:srgbClr val="6600CC"/>
        </a:solidFill>
        <a:ln>
          <a:solidFill>
            <a:srgbClr val="9966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Medium</a:t>
          </a:r>
          <a:r>
            <a:rPr lang="en-GB" sz="1700" kern="1200" baseline="0" dirty="0" smtClean="0"/>
            <a:t> Sized Enterprise</a:t>
          </a:r>
          <a:endParaRPr lang="en-US" sz="1700" kern="1200" dirty="0"/>
        </a:p>
      </dsp:txBody>
      <dsp:txXfrm>
        <a:off x="225726" y="960275"/>
        <a:ext cx="1370451" cy="822271"/>
      </dsp:txXfrm>
    </dsp:sp>
    <dsp:sp modelId="{E846F52D-FD28-4C71-9D6D-D45868D2A3A0}">
      <dsp:nvSpPr>
        <dsp:cNvPr id="0" name=""/>
        <dsp:cNvSpPr/>
      </dsp:nvSpPr>
      <dsp:spPr>
        <a:xfrm>
          <a:off x="1733223" y="960275"/>
          <a:ext cx="1370451" cy="822271"/>
        </a:xfrm>
        <a:prstGeom prst="rect">
          <a:avLst/>
        </a:prstGeom>
        <a:solidFill>
          <a:srgbClr val="6600CC"/>
        </a:solidFill>
        <a:ln>
          <a:solidFill>
            <a:srgbClr val="9966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60%</a:t>
          </a:r>
          <a:endParaRPr lang="en-US" sz="1700" kern="1200" dirty="0"/>
        </a:p>
      </dsp:txBody>
      <dsp:txXfrm>
        <a:off x="1733223" y="960275"/>
        <a:ext cx="1370451" cy="822271"/>
      </dsp:txXfrm>
    </dsp:sp>
    <dsp:sp modelId="{C246E5D1-94BA-4DF7-9F72-D098D930BF9C}">
      <dsp:nvSpPr>
        <dsp:cNvPr id="0" name=""/>
        <dsp:cNvSpPr/>
      </dsp:nvSpPr>
      <dsp:spPr>
        <a:xfrm>
          <a:off x="225726" y="1919592"/>
          <a:ext cx="1370451" cy="822271"/>
        </a:xfrm>
        <a:prstGeom prst="rect">
          <a:avLst/>
        </a:prstGeom>
        <a:solidFill>
          <a:srgbClr val="6600CC"/>
        </a:solidFill>
        <a:ln>
          <a:solidFill>
            <a:srgbClr val="9966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0" i="0" u="none" kern="1200" dirty="0" smtClean="0"/>
            <a:t>Large </a:t>
          </a:r>
          <a:r>
            <a:rPr lang="en-GB" sz="1700" b="0" i="0" u="none" kern="1200" baseline="0" dirty="0" smtClean="0"/>
            <a:t>Enterprise</a:t>
          </a:r>
          <a:endParaRPr lang="en-US" sz="1700" b="0" kern="1200" dirty="0"/>
        </a:p>
      </dsp:txBody>
      <dsp:txXfrm>
        <a:off x="225726" y="1919592"/>
        <a:ext cx="1370451" cy="822271"/>
      </dsp:txXfrm>
    </dsp:sp>
    <dsp:sp modelId="{1B271055-1EE7-4732-8C04-7C480C45572C}">
      <dsp:nvSpPr>
        <dsp:cNvPr id="0" name=""/>
        <dsp:cNvSpPr/>
      </dsp:nvSpPr>
      <dsp:spPr>
        <a:xfrm>
          <a:off x="1733223" y="1919592"/>
          <a:ext cx="1370451" cy="822271"/>
        </a:xfrm>
        <a:prstGeom prst="rect">
          <a:avLst/>
        </a:prstGeom>
        <a:solidFill>
          <a:srgbClr val="6600CC"/>
        </a:solidFill>
        <a:ln>
          <a:solidFill>
            <a:srgbClr val="9966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50%</a:t>
          </a:r>
          <a:endParaRPr lang="en-US" sz="1700" kern="1200" dirty="0"/>
        </a:p>
      </dsp:txBody>
      <dsp:txXfrm>
        <a:off x="1733223" y="1919592"/>
        <a:ext cx="1370451" cy="8222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FE2745F6-9BF2-4CA1-A16C-3CB227AA46F1}" type="datetimeFigureOut">
              <a:rPr lang="en-GB" smtClean="0"/>
              <a:t>09/09/2020</a:t>
            </a:fld>
            <a:endParaRPr lang="en-GB"/>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A68E1AD2-57E2-4247-B909-4776904EFC26}" type="slidenum">
              <a:rPr lang="en-GB" smtClean="0"/>
              <a:t>‹#›</a:t>
            </a:fld>
            <a:endParaRPr lang="en-GB"/>
          </a:p>
        </p:txBody>
      </p:sp>
    </p:spTree>
    <p:extLst>
      <p:ext uri="{BB962C8B-B14F-4D97-AF65-F5344CB8AC3E}">
        <p14:creationId xmlns:p14="http://schemas.microsoft.com/office/powerpoint/2010/main" val="27127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0793266-93AA-4B23-A7F3-247B3AEB1454}" type="datetimeFigureOut">
              <a:rPr lang="en-GB" smtClean="0"/>
              <a:t>09/09/2020</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A806E9E-4BF2-47E1-8CF6-6283B854EC16}" type="slidenum">
              <a:rPr lang="en-GB" smtClean="0"/>
              <a:t>‹#›</a:t>
            </a:fld>
            <a:endParaRPr lang="en-GB"/>
          </a:p>
        </p:txBody>
      </p:sp>
    </p:spTree>
    <p:extLst>
      <p:ext uri="{BB962C8B-B14F-4D97-AF65-F5344CB8AC3E}">
        <p14:creationId xmlns:p14="http://schemas.microsoft.com/office/powerpoint/2010/main" val="266239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D2E530-4F87-4DF0-AD7D-DA16F69CE6B0}"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420527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D2E530-4F87-4DF0-AD7D-DA16F69CE6B0}"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192869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D2E530-4F87-4DF0-AD7D-DA16F69CE6B0}"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96012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D2E530-4F87-4DF0-AD7D-DA16F69CE6B0}"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189006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D2E530-4F87-4DF0-AD7D-DA16F69CE6B0}"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123222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D2E530-4F87-4DF0-AD7D-DA16F69CE6B0}"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10808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D2E530-4F87-4DF0-AD7D-DA16F69CE6B0}" type="datetimeFigureOut">
              <a:rPr lang="en-GB" smtClean="0"/>
              <a:t>09/09/2020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43025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D2E530-4F87-4DF0-AD7D-DA16F69CE6B0}" type="datetimeFigureOut">
              <a:rPr lang="en-GB" smtClean="0"/>
              <a:t>09/09/2020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5152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2E530-4F87-4DF0-AD7D-DA16F69CE6B0}" type="datetimeFigureOut">
              <a:rPr lang="en-GB" smtClean="0"/>
              <a:t>09/09/2020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24119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2E530-4F87-4DF0-AD7D-DA16F69CE6B0}"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54772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D2E530-4F87-4DF0-AD7D-DA16F69CE6B0}"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3E562-2EB1-48C0-8355-E191354AE266}" type="slidenum">
              <a:rPr lang="en-GB" smtClean="0"/>
              <a:t>‹#›</a:t>
            </a:fld>
            <a:endParaRPr lang="en-GB"/>
          </a:p>
        </p:txBody>
      </p:sp>
    </p:spTree>
    <p:extLst>
      <p:ext uri="{BB962C8B-B14F-4D97-AF65-F5344CB8AC3E}">
        <p14:creationId xmlns:p14="http://schemas.microsoft.com/office/powerpoint/2010/main" val="300111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2E530-4F87-4DF0-AD7D-DA16F69CE6B0}" type="datetimeFigureOut">
              <a:rPr lang="en-GB" smtClean="0"/>
              <a:t>09/09/2020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3E562-2EB1-48C0-8355-E191354AE266}" type="slidenum">
              <a:rPr lang="en-GB" smtClean="0"/>
              <a:t>‹#›</a:t>
            </a:fld>
            <a:endParaRPr lang="en-GB"/>
          </a:p>
        </p:txBody>
      </p:sp>
    </p:spTree>
    <p:extLst>
      <p:ext uri="{BB962C8B-B14F-4D97-AF65-F5344CB8AC3E}">
        <p14:creationId xmlns:p14="http://schemas.microsoft.com/office/powerpoint/2010/main" val="1127572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egeneration.maltaenterpris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egeneration.maltaenterpris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37312"/>
            <a:ext cx="12192000" cy="6206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itle 1"/>
          <p:cNvSpPr>
            <a:spLocks noGrp="1"/>
          </p:cNvSpPr>
          <p:nvPr>
            <p:ph type="ctrTitle"/>
          </p:nvPr>
        </p:nvSpPr>
        <p:spPr/>
        <p:txBody>
          <a:bodyPr>
            <a:normAutofit/>
          </a:bodyPr>
          <a:lstStyle/>
          <a:p>
            <a:r>
              <a:rPr lang="en-GB" sz="3100" dirty="0" smtClean="0"/>
              <a:t>Supporting Industry during the COVID-19 outbreak</a:t>
            </a:r>
            <a:r>
              <a:rPr lang="en-GB" dirty="0" smtClean="0"/>
              <a:t/>
            </a:r>
            <a:br>
              <a:rPr lang="en-GB" dirty="0" smtClean="0"/>
            </a:br>
            <a:r>
              <a:rPr lang="en-GB" dirty="0" smtClean="0"/>
              <a:t>Ongoing and New Measures</a:t>
            </a:r>
            <a:endParaRPr lang="en-GB" dirty="0"/>
          </a:p>
        </p:txBody>
      </p:sp>
      <p:sp>
        <p:nvSpPr>
          <p:cNvPr id="3" name="Subtitle 2"/>
          <p:cNvSpPr>
            <a:spLocks noGrp="1"/>
          </p:cNvSpPr>
          <p:nvPr>
            <p:ph type="subTitle" idx="1"/>
          </p:nvPr>
        </p:nvSpPr>
        <p:spPr/>
        <p:txBody>
          <a:bodyPr>
            <a:normAutofit/>
          </a:bodyPr>
          <a:lstStyle/>
          <a:p>
            <a:r>
              <a:rPr lang="en-GB" sz="2000" dirty="0" smtClean="0">
                <a:hlinkClick r:id="rId2"/>
              </a:rPr>
              <a:t>http://regeneration.maltaenterprise.com/</a:t>
            </a: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032925" y="1417372"/>
            <a:ext cx="1446069" cy="1356034"/>
          </a:xfrm>
          <a:prstGeom prst="rect">
            <a:avLst/>
          </a:prstGeom>
          <a:blipFill>
            <a:blip r:embed="rId2"/>
            <a:stretch>
              <a:fillRect/>
            </a:stretch>
          </a:bli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1025630" y="2831575"/>
            <a:ext cx="1453364"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Quarantine Leave</a:t>
            </a:r>
            <a:endParaRPr lang="en-US" sz="1400" b="1" dirty="0">
              <a:latin typeface="Arial Narrow" panose="020B0606020202030204" pitchFamily="34" charset="0"/>
            </a:endParaRPr>
          </a:p>
        </p:txBody>
      </p:sp>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GB" dirty="0"/>
              <a:t>Employers who have or had a member of their staff (including </a:t>
            </a:r>
            <a:r>
              <a:rPr lang="en-GB" dirty="0" smtClean="0"/>
              <a:t>themselves if registered as self-employed) </a:t>
            </a:r>
            <a:r>
              <a:rPr lang="en-GB" dirty="0"/>
              <a:t>on mandatory quarantine leave in accordance with the directives of the Superintendent of Public Health are entitled to a one-off lump sum grant of €350.</a:t>
            </a:r>
          </a:p>
          <a:p>
            <a:pPr algn="just"/>
            <a:r>
              <a:rPr lang="en-GB" dirty="0"/>
              <a:t> </a:t>
            </a:r>
          </a:p>
          <a:p>
            <a:pPr algn="just"/>
            <a:r>
              <a:rPr lang="en-GB" dirty="0" smtClean="0"/>
              <a:t>The </a:t>
            </a:r>
            <a:r>
              <a:rPr lang="en-GB" dirty="0"/>
              <a:t>grant is also applicable for members of staff who had to quarantine themselves in view of possible contact with individuals who were directly at risk of infection, such as living in the same dwelling or in the same workplace.</a:t>
            </a:r>
          </a:p>
          <a:p>
            <a:pPr algn="just"/>
            <a:endParaRPr lang="en-GB" dirty="0"/>
          </a:p>
          <a:p>
            <a:pPr algn="just"/>
            <a:r>
              <a:rPr lang="en-GB" dirty="0"/>
              <a:t>This measure only covers grants for full-time employees.</a:t>
            </a:r>
            <a:endParaRPr lang="en-GB" dirty="0" smtClean="0"/>
          </a:p>
          <a:p>
            <a:pPr marL="285750" indent="-285750" algn="just">
              <a:buFont typeface="Wingdings" panose="05000000000000000000" pitchFamily="2" charset="2"/>
              <a:buChar char="Ø"/>
            </a:pPr>
            <a:endParaRPr lang="en-GB" dirty="0"/>
          </a:p>
          <a:p>
            <a:pPr marL="285750" indent="-285750" algn="just">
              <a:buFont typeface="Wingdings" panose="05000000000000000000" pitchFamily="2" charset="2"/>
              <a:buChar char="Ø"/>
            </a:pPr>
            <a:endParaRPr lang="en-GB" dirty="0" smtClean="0"/>
          </a:p>
          <a:p>
            <a:pPr lvl="1" algn="just"/>
            <a:endParaRPr lang="en-GB" dirty="0"/>
          </a:p>
        </p:txBody>
      </p:sp>
    </p:spTree>
    <p:extLst>
      <p:ext uri="{BB962C8B-B14F-4D97-AF65-F5344CB8AC3E}">
        <p14:creationId xmlns:p14="http://schemas.microsoft.com/office/powerpoint/2010/main" val="390803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047185" y="1410511"/>
            <a:ext cx="1418909" cy="1356034"/>
          </a:xfrm>
          <a:prstGeom prst="rect">
            <a:avLst/>
          </a:prstGeom>
          <a:ln>
            <a:solidFill>
              <a:schemeClr val="accent1">
                <a:lumMod val="50000"/>
              </a:schemeClr>
            </a:solidFill>
          </a:ln>
        </p:spPr>
      </p:pic>
      <p:sp>
        <p:nvSpPr>
          <p:cNvPr id="23" name="Freeform 22"/>
          <p:cNvSpPr/>
          <p:nvPr/>
        </p:nvSpPr>
        <p:spPr>
          <a:xfrm>
            <a:off x="1047184" y="2824714"/>
            <a:ext cx="1418910"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Skills Development Scheme</a:t>
            </a:r>
            <a:endParaRPr lang="en-US" sz="1400" b="1" dirty="0">
              <a:latin typeface="Arial Narrow" panose="020B0606020202030204" pitchFamily="34" charset="0"/>
            </a:endParaRPr>
          </a:p>
        </p:txBody>
      </p:sp>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fontAlgn="base"/>
            <a:r>
              <a:rPr lang="en-GB" dirty="0" smtClean="0"/>
              <a:t>The measure aims to facilitate </a:t>
            </a:r>
            <a:r>
              <a:rPr lang="en-GB" dirty="0"/>
              <a:t>training and knowledge transfer </a:t>
            </a:r>
            <a:endParaRPr lang="en-GB" dirty="0" smtClean="0"/>
          </a:p>
          <a:p>
            <a:pPr fontAlgn="base"/>
            <a:r>
              <a:rPr lang="en-GB" dirty="0" smtClean="0"/>
              <a:t>to build </a:t>
            </a:r>
            <a:r>
              <a:rPr lang="en-GB" dirty="0"/>
              <a:t>a knowledge-based workforce.  </a:t>
            </a:r>
          </a:p>
          <a:p>
            <a:pPr fontAlgn="base"/>
            <a:endParaRPr lang="en-GB" dirty="0"/>
          </a:p>
          <a:p>
            <a:pPr fontAlgn="base"/>
            <a:r>
              <a:rPr lang="en-GB" dirty="0"/>
              <a:t>Assisted undertakings will be supported in </a:t>
            </a:r>
            <a:r>
              <a:rPr lang="en-GB" dirty="0" smtClean="0"/>
              <a:t>upgrading </a:t>
            </a:r>
            <a:r>
              <a:rPr lang="en-GB" dirty="0"/>
              <a:t>skills</a:t>
            </a:r>
            <a:r>
              <a:rPr lang="en-GB" dirty="0" smtClean="0"/>
              <a:t>,</a:t>
            </a:r>
          </a:p>
          <a:p>
            <a:pPr fontAlgn="base"/>
            <a:r>
              <a:rPr lang="en-GB" dirty="0" smtClean="0"/>
              <a:t>address </a:t>
            </a:r>
            <a:r>
              <a:rPr lang="en-GB" dirty="0"/>
              <a:t>skills shortages, </a:t>
            </a:r>
            <a:r>
              <a:rPr lang="en-GB" dirty="0" smtClean="0"/>
              <a:t>re-skilling</a:t>
            </a:r>
            <a:r>
              <a:rPr lang="en-GB" dirty="0"/>
              <a:t>, and addressing </a:t>
            </a:r>
            <a:endParaRPr lang="en-GB" dirty="0" smtClean="0"/>
          </a:p>
          <a:p>
            <a:pPr fontAlgn="base"/>
            <a:r>
              <a:rPr lang="en-GB" dirty="0" smtClean="0"/>
              <a:t>skill </a:t>
            </a:r>
            <a:r>
              <a:rPr lang="en-GB" dirty="0"/>
              <a:t>mismatches. </a:t>
            </a:r>
          </a:p>
          <a:p>
            <a:pPr algn="just"/>
            <a:endParaRPr lang="en-GB" dirty="0"/>
          </a:p>
          <a:p>
            <a:r>
              <a:rPr lang="en-GB" dirty="0"/>
              <a:t>The applicant must employ at least five (5) </a:t>
            </a:r>
            <a:r>
              <a:rPr lang="en-GB" dirty="0" smtClean="0"/>
              <a:t>persons </a:t>
            </a:r>
          </a:p>
          <a:p>
            <a:r>
              <a:rPr lang="en-GB" dirty="0" smtClean="0"/>
              <a:t>on </a:t>
            </a:r>
            <a:r>
              <a:rPr lang="en-GB" dirty="0"/>
              <a:t>full time basis.  </a:t>
            </a:r>
            <a:endParaRPr lang="en-GB" dirty="0" smtClean="0"/>
          </a:p>
          <a:p>
            <a:endParaRPr lang="en-GB" dirty="0" smtClean="0"/>
          </a:p>
          <a:p>
            <a:r>
              <a:rPr lang="en-GB" dirty="0" smtClean="0"/>
              <a:t>All </a:t>
            </a:r>
            <a:r>
              <a:rPr lang="en-GB" dirty="0"/>
              <a:t>training should lead to pre-established </a:t>
            </a:r>
            <a:r>
              <a:rPr lang="en-GB" dirty="0" smtClean="0"/>
              <a:t>outcomes </a:t>
            </a:r>
          </a:p>
          <a:p>
            <a:r>
              <a:rPr lang="en-GB" dirty="0" smtClean="0"/>
              <a:t>relevant </a:t>
            </a:r>
            <a:r>
              <a:rPr lang="en-GB" dirty="0"/>
              <a:t>to the current or future role of the trainee. </a:t>
            </a:r>
          </a:p>
          <a:p>
            <a:endParaRPr lang="en-GB" dirty="0"/>
          </a:p>
          <a:p>
            <a:pPr algn="just"/>
            <a:endParaRPr lang="en-GB" dirty="0" smtClean="0"/>
          </a:p>
          <a:p>
            <a:pPr lvl="1" algn="just"/>
            <a:endParaRPr lang="en-GB" dirty="0"/>
          </a:p>
        </p:txBody>
      </p:sp>
      <p:graphicFrame>
        <p:nvGraphicFramePr>
          <p:cNvPr id="25" name="Diagram 24"/>
          <p:cNvGraphicFramePr/>
          <p:nvPr>
            <p:extLst>
              <p:ext uri="{D42A27DB-BD31-4B8C-83A1-F6EECF244321}">
                <p14:modId xmlns:p14="http://schemas.microsoft.com/office/powerpoint/2010/main" val="3229432613"/>
              </p:ext>
            </p:extLst>
          </p:nvPr>
        </p:nvGraphicFramePr>
        <p:xfrm>
          <a:off x="7999422" y="1905834"/>
          <a:ext cx="3329401" cy="2742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6740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052790" y="1410511"/>
            <a:ext cx="1426206" cy="1358299"/>
          </a:xfrm>
          <a:prstGeom prst="rect">
            <a:avLst/>
          </a:prstGeom>
          <a:ln>
            <a:solidFill>
              <a:schemeClr val="accent1">
                <a:lumMod val="50000"/>
              </a:schemeClr>
            </a:solidFill>
          </a:ln>
        </p:spPr>
      </p:pic>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sp>
        <p:nvSpPr>
          <p:cNvPr id="13" name="Freeform 12"/>
          <p:cNvSpPr/>
          <p:nvPr/>
        </p:nvSpPr>
        <p:spPr>
          <a:xfrm>
            <a:off x="1060086" y="2820118"/>
            <a:ext cx="1418909" cy="696922"/>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1400" b="1" dirty="0" smtClean="0">
                <a:latin typeface="Arial Narrow" panose="020B0606020202030204" pitchFamily="34" charset="0"/>
              </a:rPr>
              <a:t>Business re-engineering and Transformation </a:t>
            </a:r>
            <a:endParaRPr lang="en-US" sz="1400" b="1" kern="1200" dirty="0">
              <a:latin typeface="Arial Narrow" panose="020B060602020203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endParaRPr lang="en-GB" dirty="0"/>
          </a:p>
          <a:p>
            <a:pPr algn="just"/>
            <a:r>
              <a:rPr lang="en-GB" dirty="0"/>
              <a:t>Malta Enterprise will be providing up to €5,000 for every business, allowing them to embark on a reengineering exercise with approved companies. </a:t>
            </a:r>
            <a:endParaRPr lang="en-GB" dirty="0" smtClean="0"/>
          </a:p>
          <a:p>
            <a:pPr algn="just"/>
            <a:endParaRPr lang="en-GB" dirty="0"/>
          </a:p>
          <a:p>
            <a:pPr marL="285750" indent="-285750" algn="just">
              <a:buFont typeface="Arial" panose="020B0604020202020204" pitchFamily="34" charset="0"/>
              <a:buChar char="•"/>
            </a:pPr>
            <a:r>
              <a:rPr lang="en-GB" dirty="0" smtClean="0"/>
              <a:t>Digitisation </a:t>
            </a:r>
            <a:r>
              <a:rPr lang="en-GB" dirty="0"/>
              <a:t>of business processes including the deployment of digital technologies, such as </a:t>
            </a:r>
            <a:r>
              <a:rPr lang="en-GB" dirty="0" err="1"/>
              <a:t>IoT</a:t>
            </a:r>
            <a:r>
              <a:rPr lang="en-GB" dirty="0"/>
              <a:t>, artificial intelligence, machine learning and predictive analytics.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Improvements </a:t>
            </a:r>
            <a:r>
              <a:rPr lang="en-GB" dirty="0"/>
              <a:t>to the flow of goods, materials and/or information following a review of the interaction between functions.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Improve </a:t>
            </a:r>
            <a:r>
              <a:rPr lang="en-GB" dirty="0"/>
              <a:t>environmental performance by identifying waste streams and resource usage.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smtClean="0"/>
              <a:t>Support </a:t>
            </a:r>
            <a:r>
              <a:rPr lang="en-GB" dirty="0"/>
              <a:t>the implementation of quality systems and the attainment of product process certifications.</a:t>
            </a:r>
          </a:p>
          <a:p>
            <a:pPr marL="285750" indent="-285750" algn="just">
              <a:buFont typeface="Arial" panose="020B0604020202020204" pitchFamily="34" charset="0"/>
              <a:buChar char="•"/>
            </a:pPr>
            <a:endParaRPr lang="en-GB" dirty="0"/>
          </a:p>
          <a:p>
            <a:pPr lvl="1" algn="just"/>
            <a:endParaRPr lang="en-GB" dirty="0"/>
          </a:p>
        </p:txBody>
      </p:sp>
    </p:spTree>
    <p:extLst>
      <p:ext uri="{BB962C8B-B14F-4D97-AF65-F5344CB8AC3E}">
        <p14:creationId xmlns:p14="http://schemas.microsoft.com/office/powerpoint/2010/main" val="3712384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GB" sz="3600" dirty="0"/>
          </a:p>
          <a:p>
            <a:pPr algn="ctr">
              <a:buNone/>
            </a:pPr>
            <a:endParaRPr lang="en-GB" sz="3600" dirty="0"/>
          </a:p>
          <a:p>
            <a:pPr algn="ctr">
              <a:buNone/>
            </a:pPr>
            <a:r>
              <a:rPr lang="en-GB" sz="3600" dirty="0"/>
              <a:t>THANK </a:t>
            </a:r>
            <a:r>
              <a:rPr lang="en-GB" sz="3600" dirty="0" smtClean="0"/>
              <a:t>YOU</a:t>
            </a:r>
          </a:p>
          <a:p>
            <a:pPr algn="ctr">
              <a:buNone/>
            </a:pPr>
            <a:endParaRPr lang="en-GB" sz="3600" dirty="0"/>
          </a:p>
          <a:p>
            <a:pPr algn="ctr">
              <a:buNone/>
            </a:pPr>
            <a:r>
              <a:rPr lang="en-GB" sz="1400" dirty="0" smtClean="0">
                <a:hlinkClick r:id="rId2"/>
              </a:rPr>
              <a:t>http://regeneration.maltaenterprise.com/</a:t>
            </a:r>
            <a:endParaRPr lang="en-GB" sz="1400" dirty="0" smtClean="0"/>
          </a:p>
          <a:p>
            <a:pPr algn="ctr">
              <a:buNone/>
            </a:pPr>
            <a:endParaRPr lang="en-GB"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53492" y="1480188"/>
            <a:ext cx="1453364" cy="1358298"/>
          </a:xfrm>
          <a:prstGeom prst="rect">
            <a:avLst/>
          </a:prstGeom>
          <a:ln>
            <a:solidFill>
              <a:schemeClr val="accent1">
                <a:lumMod val="50000"/>
              </a:schemeClr>
            </a:solidFill>
          </a:ln>
        </p:spPr>
      </p:pic>
      <p:pic>
        <p:nvPicPr>
          <p:cNvPr id="17" name="Picture 16"/>
          <p:cNvPicPr>
            <a:picLocks noChangeAspect="1"/>
          </p:cNvPicPr>
          <p:nvPr/>
        </p:nvPicPr>
        <p:blipFill>
          <a:blip r:embed="rId3"/>
          <a:stretch>
            <a:fillRect/>
          </a:stretch>
        </p:blipFill>
        <p:spPr>
          <a:xfrm>
            <a:off x="2772806" y="1482453"/>
            <a:ext cx="1423556" cy="1353769"/>
          </a:xfrm>
          <a:prstGeom prst="rect">
            <a:avLst/>
          </a:prstGeom>
          <a:ln>
            <a:solidFill>
              <a:schemeClr val="accent1">
                <a:lumMod val="50000"/>
              </a:schemeClr>
            </a:solidFill>
          </a:ln>
        </p:spPr>
      </p:pic>
      <p:pic>
        <p:nvPicPr>
          <p:cNvPr id="18" name="Picture 17"/>
          <p:cNvPicPr>
            <a:picLocks noChangeAspect="1"/>
          </p:cNvPicPr>
          <p:nvPr/>
        </p:nvPicPr>
        <p:blipFill>
          <a:blip r:embed="rId4"/>
          <a:stretch>
            <a:fillRect/>
          </a:stretch>
        </p:blipFill>
        <p:spPr>
          <a:xfrm>
            <a:off x="4511824" y="1484784"/>
            <a:ext cx="1426206" cy="1358299"/>
          </a:xfrm>
          <a:prstGeom prst="rect">
            <a:avLst/>
          </a:prstGeom>
          <a:ln>
            <a:solidFill>
              <a:schemeClr val="accent1">
                <a:lumMod val="50000"/>
              </a:schemeClr>
            </a:solidFill>
          </a:ln>
        </p:spPr>
      </p:pic>
      <p:pic>
        <p:nvPicPr>
          <p:cNvPr id="16" name="Picture 15"/>
          <p:cNvPicPr>
            <a:picLocks noChangeAspect="1"/>
          </p:cNvPicPr>
          <p:nvPr/>
        </p:nvPicPr>
        <p:blipFill>
          <a:blip r:embed="rId5"/>
          <a:stretch>
            <a:fillRect/>
          </a:stretch>
        </p:blipFill>
        <p:spPr>
          <a:xfrm>
            <a:off x="2778119" y="3732360"/>
            <a:ext cx="1418243" cy="1356034"/>
          </a:xfrm>
          <a:prstGeom prst="rect">
            <a:avLst/>
          </a:prstGeom>
          <a:blipFill>
            <a:blip r:embed="rId6"/>
            <a:stretch>
              <a:fillRect/>
            </a:stretch>
          </a:blipFill>
          <a:ln>
            <a:solidFill>
              <a:schemeClr val="accent1">
                <a:lumMod val="50000"/>
              </a:schemeClr>
            </a:solidFill>
          </a:ln>
        </p:spPr>
      </p:pic>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sp>
        <p:nvSpPr>
          <p:cNvPr id="13" name="Freeform 12"/>
          <p:cNvSpPr/>
          <p:nvPr/>
        </p:nvSpPr>
        <p:spPr>
          <a:xfrm>
            <a:off x="4519120" y="2894391"/>
            <a:ext cx="1418909" cy="696922"/>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1200" dirty="0" smtClean="0">
                <a:latin typeface="Arial Narrow" panose="020B0606020202030204" pitchFamily="34" charset="0"/>
              </a:rPr>
              <a:t>Business re-engineering and Transformation </a:t>
            </a:r>
            <a:endParaRPr lang="en-US" sz="1200" kern="1200" dirty="0">
              <a:latin typeface="Arial Narrow" panose="020B0606020202030204" pitchFamily="34" charset="0"/>
            </a:endParaRPr>
          </a:p>
        </p:txBody>
      </p:sp>
      <p:sp>
        <p:nvSpPr>
          <p:cNvPr id="28" name="Freeform 27"/>
          <p:cNvSpPr/>
          <p:nvPr/>
        </p:nvSpPr>
        <p:spPr>
          <a:xfrm>
            <a:off x="2779253" y="5146563"/>
            <a:ext cx="1405900"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200" dirty="0">
                <a:latin typeface="Arial Narrow" panose="020B0606020202030204" pitchFamily="34" charset="0"/>
              </a:rPr>
              <a:t>Rent Refund</a:t>
            </a:r>
            <a:endParaRPr lang="en-US" sz="1200" dirty="0">
              <a:latin typeface="Arial Narrow" panose="020B0606020202030204" pitchFamily="34" charset="0"/>
            </a:endParaRPr>
          </a:p>
        </p:txBody>
      </p:sp>
      <p:sp>
        <p:nvSpPr>
          <p:cNvPr id="29" name="Freeform 28"/>
          <p:cNvSpPr/>
          <p:nvPr/>
        </p:nvSpPr>
        <p:spPr>
          <a:xfrm>
            <a:off x="2779253" y="2894391"/>
            <a:ext cx="1405900" cy="706101"/>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200" dirty="0">
                <a:latin typeface="Arial Narrow" panose="020B0606020202030204" pitchFamily="34" charset="0"/>
              </a:rPr>
              <a:t>Electricity Bill Refund</a:t>
            </a:r>
            <a:endParaRPr lang="en-US" sz="1200" dirty="0">
              <a:latin typeface="Arial Narrow" panose="020B0606020202030204" pitchFamily="34" charset="0"/>
            </a:endParaRPr>
          </a:p>
        </p:txBody>
      </p:sp>
      <p:sp>
        <p:nvSpPr>
          <p:cNvPr id="35" name="Freeform 34"/>
          <p:cNvSpPr/>
          <p:nvPr/>
        </p:nvSpPr>
        <p:spPr>
          <a:xfrm>
            <a:off x="6260789" y="2889801"/>
            <a:ext cx="1446067" cy="706102"/>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1200" dirty="0">
                <a:latin typeface="Arial Narrow" panose="020B0606020202030204" pitchFamily="34" charset="0"/>
              </a:rPr>
              <a:t>Investment Aid COVID Products</a:t>
            </a:r>
            <a:endParaRPr lang="en-US" sz="1200" kern="1200" dirty="0">
              <a:latin typeface="Arial Narrow" panose="020B0606020202030204" pitchFamily="34" charset="0"/>
            </a:endParaRPr>
          </a:p>
        </p:txBody>
      </p:sp>
      <p:pic>
        <p:nvPicPr>
          <p:cNvPr id="19" name="Picture 18"/>
          <p:cNvPicPr>
            <a:picLocks noChangeAspect="1"/>
          </p:cNvPicPr>
          <p:nvPr/>
        </p:nvPicPr>
        <p:blipFill>
          <a:blip r:embed="rId7"/>
          <a:stretch>
            <a:fillRect/>
          </a:stretch>
        </p:blipFill>
        <p:spPr>
          <a:xfrm>
            <a:off x="8018991" y="1480188"/>
            <a:ext cx="1473418" cy="1356034"/>
          </a:xfrm>
          <a:prstGeom prst="rect">
            <a:avLst/>
          </a:prstGeom>
          <a:ln>
            <a:solidFill>
              <a:schemeClr val="accent1">
                <a:lumMod val="50000"/>
              </a:schemeClr>
            </a:solidFill>
          </a:ln>
        </p:spPr>
      </p:pic>
      <p:pic>
        <p:nvPicPr>
          <p:cNvPr id="21" name="Picture 20"/>
          <p:cNvPicPr>
            <a:picLocks noChangeAspect="1"/>
          </p:cNvPicPr>
          <p:nvPr/>
        </p:nvPicPr>
        <p:blipFill>
          <a:blip r:embed="rId8"/>
          <a:stretch>
            <a:fillRect/>
          </a:stretch>
        </p:blipFill>
        <p:spPr>
          <a:xfrm>
            <a:off x="4519120" y="3732360"/>
            <a:ext cx="1418909" cy="1356034"/>
          </a:xfrm>
          <a:prstGeom prst="rect">
            <a:avLst/>
          </a:prstGeom>
          <a:ln>
            <a:solidFill>
              <a:schemeClr val="accent1">
                <a:lumMod val="50000"/>
              </a:schemeClr>
            </a:solidFill>
          </a:ln>
        </p:spPr>
      </p:pic>
      <p:sp>
        <p:nvSpPr>
          <p:cNvPr id="23" name="Freeform 22"/>
          <p:cNvSpPr/>
          <p:nvPr/>
        </p:nvSpPr>
        <p:spPr>
          <a:xfrm>
            <a:off x="4519119" y="5146563"/>
            <a:ext cx="1418910"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200" dirty="0">
                <a:latin typeface="Arial Narrow" panose="020B0606020202030204" pitchFamily="34" charset="0"/>
              </a:rPr>
              <a:t>Skills Development Scheme</a:t>
            </a:r>
            <a:endParaRPr lang="en-US" sz="1200" dirty="0">
              <a:latin typeface="Arial Narrow" panose="020B0606020202030204" pitchFamily="34" charset="0"/>
            </a:endParaRPr>
          </a:p>
        </p:txBody>
      </p:sp>
      <p:sp>
        <p:nvSpPr>
          <p:cNvPr id="24" name="Freeform 23"/>
          <p:cNvSpPr/>
          <p:nvPr/>
        </p:nvSpPr>
        <p:spPr>
          <a:xfrm>
            <a:off x="8029616" y="2889801"/>
            <a:ext cx="1462793" cy="696922"/>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200" dirty="0" err="1">
                <a:latin typeface="Arial Narrow" panose="020B0606020202030204" pitchFamily="34" charset="0"/>
              </a:rPr>
              <a:t>Microinvest</a:t>
            </a:r>
            <a:r>
              <a:rPr lang="en-GB" sz="1200" dirty="0">
                <a:latin typeface="Arial Narrow" panose="020B0606020202030204" pitchFamily="34" charset="0"/>
              </a:rPr>
              <a:t> Cash Conversion.</a:t>
            </a:r>
            <a:endParaRPr lang="en-US" sz="1200" dirty="0">
              <a:latin typeface="Arial Narrow" panose="020B0606020202030204" pitchFamily="34" charset="0"/>
            </a:endParaRPr>
          </a:p>
        </p:txBody>
      </p:sp>
      <p:sp>
        <p:nvSpPr>
          <p:cNvPr id="26" name="Rectangle 25"/>
          <p:cNvSpPr/>
          <p:nvPr/>
        </p:nvSpPr>
        <p:spPr>
          <a:xfrm>
            <a:off x="8029613" y="3732361"/>
            <a:ext cx="1462795" cy="1356034"/>
          </a:xfrm>
          <a:prstGeom prst="rect">
            <a:avLst/>
          </a:prstGeom>
          <a:blipFill>
            <a:blip r:embed="rId9"/>
            <a:stretch>
              <a:fillRect/>
            </a:stretch>
          </a:bli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260787" y="3732360"/>
            <a:ext cx="1446069" cy="1356034"/>
          </a:xfrm>
          <a:prstGeom prst="rect">
            <a:avLst/>
          </a:prstGeom>
          <a:blipFill>
            <a:blip r:embed="rId6"/>
            <a:stretch>
              <a:fillRect/>
            </a:stretch>
          </a:bli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6253492" y="5146563"/>
            <a:ext cx="1453364"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200" dirty="0">
                <a:latin typeface="Arial Narrow" panose="020B0606020202030204" pitchFamily="34" charset="0"/>
              </a:rPr>
              <a:t>Quarantine Leave</a:t>
            </a:r>
            <a:endParaRPr lang="en-US" sz="1200" dirty="0">
              <a:latin typeface="Arial Narrow" panose="020B0606020202030204" pitchFamily="34" charset="0"/>
            </a:endParaRPr>
          </a:p>
        </p:txBody>
      </p:sp>
      <p:sp>
        <p:nvSpPr>
          <p:cNvPr id="45" name="Freeform 44"/>
          <p:cNvSpPr/>
          <p:nvPr/>
        </p:nvSpPr>
        <p:spPr>
          <a:xfrm>
            <a:off x="8029614" y="5146563"/>
            <a:ext cx="1462794"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200" dirty="0">
                <a:latin typeface="Arial Narrow" panose="020B0606020202030204" pitchFamily="34" charset="0"/>
              </a:rPr>
              <a:t>Wage Supplement </a:t>
            </a:r>
            <a:endParaRPr lang="en-US" sz="1200" dirty="0">
              <a:latin typeface="Arial Narrow" panose="020B0606020202030204" pitchFamily="34" charset="0"/>
            </a:endParaRPr>
          </a:p>
        </p:txBody>
      </p:sp>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Tree>
    <p:extLst>
      <p:ext uri="{BB962C8B-B14F-4D97-AF65-F5344CB8AC3E}">
        <p14:creationId xmlns:p14="http://schemas.microsoft.com/office/powerpoint/2010/main" val="128512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055440" y="1412776"/>
            <a:ext cx="1423556" cy="1353769"/>
          </a:xfrm>
          <a:prstGeom prst="rect">
            <a:avLst/>
          </a:prstGeom>
          <a:ln>
            <a:solidFill>
              <a:schemeClr val="accent1">
                <a:lumMod val="50000"/>
              </a:schemeClr>
            </a:solidFill>
          </a:ln>
        </p:spPr>
      </p:pic>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sp>
        <p:nvSpPr>
          <p:cNvPr id="29" name="Freeform 28"/>
          <p:cNvSpPr/>
          <p:nvPr/>
        </p:nvSpPr>
        <p:spPr>
          <a:xfrm>
            <a:off x="1061887" y="2824714"/>
            <a:ext cx="1405900" cy="706101"/>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Electricity Bill Refund</a:t>
            </a:r>
            <a:endParaRPr lang="en-US" sz="1400" b="1" dirty="0">
              <a:latin typeface="Arial Narrow" panose="020B060602020203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4" name="Rectangle 3"/>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GB" dirty="0"/>
              <a:t>Businesses eligible for the Wage Supplement will be awarded additional support in the first months after resuming operations. Such businesses will be assisted </a:t>
            </a:r>
            <a:r>
              <a:rPr lang="en-GB" dirty="0" smtClean="0"/>
              <a:t>with up to 50</a:t>
            </a:r>
            <a:r>
              <a:rPr lang="en-GB" dirty="0"/>
              <a:t>% of </a:t>
            </a:r>
            <a:r>
              <a:rPr lang="en-GB" dirty="0" smtClean="0"/>
              <a:t>electric power costs </a:t>
            </a:r>
            <a:r>
              <a:rPr lang="en-GB" dirty="0"/>
              <a:t>for the months of July, August, and </a:t>
            </a:r>
            <a:r>
              <a:rPr lang="en-GB" dirty="0" smtClean="0"/>
              <a:t>September.</a:t>
            </a:r>
          </a:p>
          <a:p>
            <a:pPr algn="just"/>
            <a:endParaRPr lang="en-GB" dirty="0"/>
          </a:p>
          <a:p>
            <a:r>
              <a:rPr lang="en-GB" dirty="0"/>
              <a:t>All businesses supported through the Wage Supplement Scheme </a:t>
            </a:r>
            <a:r>
              <a:rPr lang="en-GB" dirty="0" smtClean="0"/>
              <a:t>having non-residential electricity accounts may </a:t>
            </a:r>
            <a:r>
              <a:rPr lang="en-GB" dirty="0"/>
              <a:t>claim </a:t>
            </a:r>
            <a:r>
              <a:rPr lang="en-GB" dirty="0" smtClean="0"/>
              <a:t>the refund on the cost </a:t>
            </a:r>
            <a:r>
              <a:rPr lang="en-GB" dirty="0"/>
              <a:t>of electric power.  Business that have multiple energy accounts (because they operate from multiple </a:t>
            </a:r>
            <a:r>
              <a:rPr lang="en-GB" dirty="0" smtClean="0"/>
              <a:t>sites or because they have more than one account covering a single site) </a:t>
            </a:r>
            <a:r>
              <a:rPr lang="en-GB" dirty="0"/>
              <a:t>may claim </a:t>
            </a:r>
            <a:r>
              <a:rPr lang="en-GB" dirty="0" smtClean="0"/>
              <a:t>up </a:t>
            </a:r>
            <a:r>
              <a:rPr lang="en-GB" dirty="0"/>
              <a:t>to €7,500</a:t>
            </a:r>
            <a:r>
              <a:rPr lang="en-GB" dirty="0" smtClean="0"/>
              <a:t>.</a:t>
            </a:r>
          </a:p>
          <a:p>
            <a:endParaRPr lang="en-GB" dirty="0"/>
          </a:p>
          <a:p>
            <a:r>
              <a:rPr lang="en-GB" dirty="0"/>
              <a:t>Only non-residential electricity </a:t>
            </a:r>
            <a:r>
              <a:rPr lang="en-GB" dirty="0" smtClean="0"/>
              <a:t>accounts </a:t>
            </a:r>
            <a:r>
              <a:rPr lang="en-GB" dirty="0"/>
              <a:t>are eligible. </a:t>
            </a:r>
          </a:p>
          <a:p>
            <a:pPr marL="285750" indent="-285750" algn="just">
              <a:buFont typeface="Wingdings" panose="05000000000000000000" pitchFamily="2" charset="2"/>
              <a:buChar char="Ø"/>
            </a:pPr>
            <a:endParaRPr lang="en-GB" dirty="0" smtClean="0"/>
          </a:p>
          <a:p>
            <a:pPr lvl="1" algn="just"/>
            <a:endParaRPr lang="en-GB" dirty="0"/>
          </a:p>
        </p:txBody>
      </p:sp>
    </p:spTree>
    <p:extLst>
      <p:ext uri="{BB962C8B-B14F-4D97-AF65-F5344CB8AC3E}">
        <p14:creationId xmlns:p14="http://schemas.microsoft.com/office/powerpoint/2010/main" val="322710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055440" y="1412776"/>
            <a:ext cx="1423556" cy="1353769"/>
          </a:xfrm>
          <a:prstGeom prst="rect">
            <a:avLst/>
          </a:prstGeom>
          <a:ln>
            <a:solidFill>
              <a:schemeClr val="accent1">
                <a:lumMod val="50000"/>
              </a:schemeClr>
            </a:solidFill>
          </a:ln>
        </p:spPr>
      </p:pic>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sp>
        <p:nvSpPr>
          <p:cNvPr id="29" name="Freeform 28"/>
          <p:cNvSpPr/>
          <p:nvPr/>
        </p:nvSpPr>
        <p:spPr>
          <a:xfrm>
            <a:off x="1061887" y="2824714"/>
            <a:ext cx="1405900" cy="706101"/>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Electricity Bill Refund</a:t>
            </a:r>
            <a:endParaRPr lang="en-US" sz="1400" b="1" dirty="0">
              <a:latin typeface="Arial Narrow" panose="020B060602020203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4" name="Rectangle 3"/>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lvl="1" algn="just"/>
            <a:endParaRPr lang="en-GB" dirty="0" smtClean="0"/>
          </a:p>
        </p:txBody>
      </p:sp>
      <p:graphicFrame>
        <p:nvGraphicFramePr>
          <p:cNvPr id="25" name="Table 24"/>
          <p:cNvGraphicFramePr>
            <a:graphicFrameLocks noGrp="1"/>
          </p:cNvGraphicFramePr>
          <p:nvPr>
            <p:extLst>
              <p:ext uri="{D42A27DB-BD31-4B8C-83A1-F6EECF244321}">
                <p14:modId xmlns:p14="http://schemas.microsoft.com/office/powerpoint/2010/main" val="1838768540"/>
              </p:ext>
            </p:extLst>
          </p:nvPr>
        </p:nvGraphicFramePr>
        <p:xfrm>
          <a:off x="3733562" y="2217644"/>
          <a:ext cx="6309052" cy="1920240"/>
        </p:xfrm>
        <a:graphic>
          <a:graphicData uri="http://schemas.openxmlformats.org/drawingml/2006/table">
            <a:tbl>
              <a:tblPr firstRow="1" firstCol="1" bandRow="1">
                <a:tableStyleId>{BC89EF96-8CEA-46FF-86C4-4CE0E7609802}</a:tableStyleId>
              </a:tblPr>
              <a:tblGrid>
                <a:gridCol w="2225215">
                  <a:extLst>
                    <a:ext uri="{9D8B030D-6E8A-4147-A177-3AD203B41FA5}">
                      <a16:colId xmlns:a16="http://schemas.microsoft.com/office/drawing/2014/main" val="3691634856"/>
                    </a:ext>
                  </a:extLst>
                </a:gridCol>
                <a:gridCol w="2138325">
                  <a:extLst>
                    <a:ext uri="{9D8B030D-6E8A-4147-A177-3AD203B41FA5}">
                      <a16:colId xmlns:a16="http://schemas.microsoft.com/office/drawing/2014/main" val="2098338232"/>
                    </a:ext>
                  </a:extLst>
                </a:gridCol>
                <a:gridCol w="1945512">
                  <a:extLst>
                    <a:ext uri="{9D8B030D-6E8A-4147-A177-3AD203B41FA5}">
                      <a16:colId xmlns:a16="http://schemas.microsoft.com/office/drawing/2014/main" val="993544415"/>
                    </a:ext>
                  </a:extLst>
                </a:gridCol>
              </a:tblGrid>
              <a:tr h="175895">
                <a:tc>
                  <a:txBody>
                    <a:bodyPr/>
                    <a:lstStyle/>
                    <a:p>
                      <a:pPr algn="ctr">
                        <a:spcAft>
                          <a:spcPts val="0"/>
                        </a:spcAft>
                      </a:pPr>
                      <a:r>
                        <a:rPr lang="en-GB" sz="1800" b="0" dirty="0">
                          <a:effectLst/>
                        </a:rPr>
                        <a:t>Employees </a:t>
                      </a:r>
                      <a:r>
                        <a:rPr lang="en-GB" sz="1800" b="0" dirty="0" smtClean="0">
                          <a:effectLst/>
                        </a:rPr>
                        <a:t>receiving </a:t>
                      </a:r>
                      <a:r>
                        <a:rPr lang="en-GB" sz="1800" b="0" dirty="0">
                          <a:effectLst/>
                        </a:rPr>
                        <a:t>wage supplement</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Number of distinct electricity accounts</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Capping (€)</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3691141"/>
                  </a:ext>
                </a:extLst>
              </a:tr>
              <a:tr h="187960">
                <a:tc>
                  <a:txBody>
                    <a:bodyPr/>
                    <a:lstStyle/>
                    <a:p>
                      <a:pPr algn="ctr">
                        <a:spcAft>
                          <a:spcPts val="0"/>
                        </a:spcAft>
                      </a:pPr>
                      <a:r>
                        <a:rPr lang="en-GB" sz="1800" b="0" dirty="0">
                          <a:effectLst/>
                        </a:rPr>
                        <a:t>1 to 9</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1</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1,500</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1726405"/>
                  </a:ext>
                </a:extLst>
              </a:tr>
              <a:tr h="175895">
                <a:tc>
                  <a:txBody>
                    <a:bodyPr/>
                    <a:lstStyle/>
                    <a:p>
                      <a:pPr algn="ctr">
                        <a:spcAft>
                          <a:spcPts val="0"/>
                        </a:spcAft>
                      </a:pPr>
                      <a:r>
                        <a:rPr lang="en-GB" sz="1800" b="0" dirty="0">
                          <a:effectLst/>
                        </a:rPr>
                        <a:t>10 to 19</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2</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3,000</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8716441"/>
                  </a:ext>
                </a:extLst>
              </a:tr>
              <a:tr h="175895">
                <a:tc>
                  <a:txBody>
                    <a:bodyPr/>
                    <a:lstStyle/>
                    <a:p>
                      <a:pPr algn="ctr">
                        <a:spcAft>
                          <a:spcPts val="0"/>
                        </a:spcAft>
                      </a:pPr>
                      <a:r>
                        <a:rPr lang="en-GB" sz="1800" b="0" dirty="0">
                          <a:effectLst/>
                        </a:rPr>
                        <a:t>20 to 29</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3</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4,500</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7210324"/>
                  </a:ext>
                </a:extLst>
              </a:tr>
              <a:tr h="175895">
                <a:tc>
                  <a:txBody>
                    <a:bodyPr/>
                    <a:lstStyle/>
                    <a:p>
                      <a:pPr algn="ctr">
                        <a:spcAft>
                          <a:spcPts val="0"/>
                        </a:spcAft>
                      </a:pPr>
                      <a:r>
                        <a:rPr lang="en-GB" sz="1800" b="0">
                          <a:effectLst/>
                        </a:rPr>
                        <a:t>30 to 39</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4</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6,000</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1994112"/>
                  </a:ext>
                </a:extLst>
              </a:tr>
              <a:tr h="0">
                <a:tc>
                  <a:txBody>
                    <a:bodyPr/>
                    <a:lstStyle/>
                    <a:p>
                      <a:pPr algn="ctr">
                        <a:spcAft>
                          <a:spcPts val="0"/>
                        </a:spcAft>
                      </a:pPr>
                      <a:r>
                        <a:rPr lang="en-GB" sz="1800" b="0" dirty="0">
                          <a:effectLst/>
                        </a:rPr>
                        <a:t>40 and over</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5</a:t>
                      </a:r>
                      <a:endParaRPr lang="en-GB" sz="18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7,500</a:t>
                      </a:r>
                      <a:endParaRPr lang="en-GB" sz="18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360060"/>
                  </a:ext>
                </a:extLst>
              </a:tr>
            </a:tbl>
          </a:graphicData>
        </a:graphic>
      </p:graphicFrame>
    </p:spTree>
    <p:extLst>
      <p:ext uri="{BB962C8B-B14F-4D97-AF65-F5344CB8AC3E}">
        <p14:creationId xmlns:p14="http://schemas.microsoft.com/office/powerpoint/2010/main" val="3895681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055440" y="1412776"/>
            <a:ext cx="1423556" cy="1353769"/>
          </a:xfrm>
          <a:prstGeom prst="rect">
            <a:avLst/>
          </a:prstGeom>
          <a:ln>
            <a:solidFill>
              <a:schemeClr val="accent1">
                <a:lumMod val="50000"/>
              </a:schemeClr>
            </a:solidFill>
          </a:ln>
        </p:spPr>
      </p:pic>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sp>
        <p:nvSpPr>
          <p:cNvPr id="29" name="Freeform 28"/>
          <p:cNvSpPr/>
          <p:nvPr/>
        </p:nvSpPr>
        <p:spPr>
          <a:xfrm>
            <a:off x="1061887" y="2824714"/>
            <a:ext cx="1405900" cy="706101"/>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Electricity Bill Refund</a:t>
            </a:r>
            <a:endParaRPr lang="en-US" sz="1400" b="1" dirty="0">
              <a:latin typeface="Arial Narrow" panose="020B060602020203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4" name="Rectangle 3"/>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GB" dirty="0" smtClean="0"/>
              <a:t>Common Questions:</a:t>
            </a:r>
          </a:p>
          <a:p>
            <a:pPr algn="just"/>
            <a:endParaRPr lang="en-GB" dirty="0"/>
          </a:p>
          <a:p>
            <a:pPr marL="285750" indent="-285750" algn="just">
              <a:buFont typeface="Wingdings" panose="05000000000000000000" pitchFamily="2" charset="2"/>
              <a:buChar char="Ø"/>
            </a:pPr>
            <a:r>
              <a:rPr lang="en-GB" dirty="0" smtClean="0"/>
              <a:t>The electricity account is in the name of the landlord but we always pay the bill.  Should we still submit the bill?</a:t>
            </a:r>
          </a:p>
          <a:p>
            <a:pPr marL="285750" indent="-285750" algn="just">
              <a:buFont typeface="Wingdings" panose="05000000000000000000" pitchFamily="2" charset="2"/>
              <a:buChar char="Ø"/>
            </a:pPr>
            <a:endParaRPr lang="en-GB" dirty="0"/>
          </a:p>
          <a:p>
            <a:pPr marL="285750" indent="-285750" algn="just">
              <a:buFont typeface="Wingdings" panose="05000000000000000000" pitchFamily="2" charset="2"/>
              <a:buChar char="Ø"/>
            </a:pPr>
            <a:r>
              <a:rPr lang="en-GB" dirty="0" smtClean="0"/>
              <a:t>We operate for a shopping mall and do not receive bills from ARMS? Are we still eligible?</a:t>
            </a:r>
          </a:p>
          <a:p>
            <a:pPr algn="just"/>
            <a:endParaRPr lang="en-GB" dirty="0" smtClean="0"/>
          </a:p>
          <a:p>
            <a:pPr marL="285750" indent="-285750" algn="just">
              <a:buFont typeface="Wingdings" panose="05000000000000000000" pitchFamily="2" charset="2"/>
              <a:buChar char="Ø"/>
            </a:pPr>
            <a:r>
              <a:rPr lang="en-GB" dirty="0" smtClean="0"/>
              <a:t>Do you need copies of all the bills between July and September? Should we wait for the last bill covering September before applying?</a:t>
            </a:r>
          </a:p>
          <a:p>
            <a:pPr marL="285750" indent="-285750" algn="just">
              <a:buFont typeface="Wingdings" panose="05000000000000000000" pitchFamily="2" charset="2"/>
              <a:buChar char="Ø"/>
            </a:pPr>
            <a:endParaRPr lang="en-GB" dirty="0" smtClean="0"/>
          </a:p>
          <a:p>
            <a:pPr marL="285750" indent="-285750" algn="just">
              <a:buFont typeface="Wingdings" panose="05000000000000000000" pitchFamily="2" charset="2"/>
              <a:buChar char="Ø"/>
            </a:pPr>
            <a:r>
              <a:rPr lang="en-GB" dirty="0" smtClean="0"/>
              <a:t>I have a bill covering days in June and July.  Is this bill </a:t>
            </a:r>
            <a:r>
              <a:rPr lang="en-GB" dirty="0" err="1" smtClean="0"/>
              <a:t>eligble</a:t>
            </a:r>
            <a:r>
              <a:rPr lang="en-GB" dirty="0"/>
              <a:t>?</a:t>
            </a:r>
            <a:endParaRPr lang="en-GB" dirty="0" smtClean="0"/>
          </a:p>
          <a:p>
            <a:pPr marL="285750" indent="-285750" algn="just">
              <a:buFont typeface="Wingdings" panose="05000000000000000000" pitchFamily="2" charset="2"/>
              <a:buChar char="Ø"/>
            </a:pPr>
            <a:endParaRPr lang="en-GB" dirty="0" smtClean="0"/>
          </a:p>
          <a:p>
            <a:pPr marL="285750" indent="-285750" algn="just">
              <a:buFont typeface="Wingdings" panose="05000000000000000000" pitchFamily="2" charset="2"/>
              <a:buChar char="Ø"/>
            </a:pPr>
            <a:r>
              <a:rPr lang="en-GB" dirty="0" smtClean="0"/>
              <a:t>How will the refund be processed?</a:t>
            </a:r>
          </a:p>
          <a:p>
            <a:pPr marL="285750" indent="-285750" algn="just">
              <a:buFont typeface="Wingdings" panose="05000000000000000000" pitchFamily="2" charset="2"/>
              <a:buChar char="Ø"/>
            </a:pPr>
            <a:endParaRPr lang="en-GB" dirty="0"/>
          </a:p>
          <a:p>
            <a:pPr marL="285750" indent="-285750" algn="just">
              <a:buFont typeface="Wingdings" panose="05000000000000000000" pitchFamily="2" charset="2"/>
              <a:buChar char="Ø"/>
            </a:pPr>
            <a:endParaRPr lang="en-GB" dirty="0" smtClean="0"/>
          </a:p>
          <a:p>
            <a:pPr lvl="1" algn="just"/>
            <a:endParaRPr lang="en-GB" dirty="0"/>
          </a:p>
        </p:txBody>
      </p:sp>
    </p:spTree>
    <p:extLst>
      <p:ext uri="{BB962C8B-B14F-4D97-AF65-F5344CB8AC3E}">
        <p14:creationId xmlns:p14="http://schemas.microsoft.com/office/powerpoint/2010/main" val="367892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60751" y="1417372"/>
            <a:ext cx="1418243" cy="1356034"/>
          </a:xfrm>
          <a:prstGeom prst="rect">
            <a:avLst/>
          </a:prstGeom>
          <a:blipFill>
            <a:blip r:embed="rId3"/>
            <a:stretch>
              <a:fillRect/>
            </a:stretch>
          </a:blipFill>
          <a:ln>
            <a:solidFill>
              <a:schemeClr val="accent1">
                <a:lumMod val="50000"/>
              </a:schemeClr>
            </a:solidFill>
          </a:ln>
        </p:spPr>
      </p:pic>
      <p:sp>
        <p:nvSpPr>
          <p:cNvPr id="28" name="Freeform 27"/>
          <p:cNvSpPr/>
          <p:nvPr/>
        </p:nvSpPr>
        <p:spPr>
          <a:xfrm>
            <a:off x="1061885" y="2831575"/>
            <a:ext cx="1405900"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Rent Refund</a:t>
            </a:r>
            <a:endParaRPr lang="en-US" sz="1400" b="1" dirty="0">
              <a:latin typeface="Arial Narrow" panose="020B0606020202030204" pitchFamily="34" charset="0"/>
            </a:endParaRPr>
          </a:p>
        </p:txBody>
      </p:sp>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smtClean="0"/>
              <a:t>Eligible Businesses currently receiving the </a:t>
            </a:r>
            <a:r>
              <a:rPr lang="en-GB" dirty="0"/>
              <a:t>Wage Supplement </a:t>
            </a:r>
            <a:r>
              <a:rPr lang="en-GB" dirty="0" smtClean="0"/>
              <a:t>may </a:t>
            </a:r>
            <a:r>
              <a:rPr lang="en-GB" dirty="0"/>
              <a:t>claim rental costs of up to €7,500 of annual rent on up to five (5) licenced business premises.  </a:t>
            </a:r>
          </a:p>
          <a:p>
            <a:endParaRPr lang="en-GB" dirty="0"/>
          </a:p>
          <a:p>
            <a:r>
              <a:rPr lang="en-GB" dirty="0"/>
              <a:t>The premises must be rented from third parties specifically for the carrying out of </a:t>
            </a:r>
            <a:r>
              <a:rPr lang="en-GB" dirty="0" smtClean="0"/>
              <a:t>the approved economic </a:t>
            </a:r>
            <a:r>
              <a:rPr lang="en-GB" dirty="0"/>
              <a:t>activities</a:t>
            </a:r>
            <a:r>
              <a:rPr lang="en-GB" dirty="0" smtClean="0"/>
              <a:t>.</a:t>
            </a:r>
          </a:p>
          <a:p>
            <a:endParaRPr lang="en-GB" dirty="0"/>
          </a:p>
          <a:p>
            <a:r>
              <a:rPr lang="en-GB" dirty="0"/>
              <a:t>To be considered eligible, the rent agreement must have been signed before 9th March 2020.  Renewals of rental agreements signed after 9th March shall be considered eligible if the rental agreement was active prior to 9th March 2020</a:t>
            </a:r>
            <a:r>
              <a:rPr lang="en-GB" dirty="0" smtClean="0"/>
              <a:t>.</a:t>
            </a:r>
          </a:p>
          <a:p>
            <a:endParaRPr lang="en-GB" dirty="0"/>
          </a:p>
          <a:p>
            <a:pPr hangingPunct="0"/>
            <a:r>
              <a:rPr lang="en-GB" dirty="0"/>
              <a:t>Rental agreements entered into force after 9th March 2020 are not included in the scope of the measure. </a:t>
            </a:r>
          </a:p>
          <a:p>
            <a:pPr marL="285750" indent="-285750" algn="just">
              <a:buFont typeface="Wingdings" panose="05000000000000000000" pitchFamily="2" charset="2"/>
              <a:buChar char="Ø"/>
            </a:pPr>
            <a:endParaRPr lang="en-GB" dirty="0" smtClean="0"/>
          </a:p>
          <a:p>
            <a:pPr lvl="1" algn="just"/>
            <a:endParaRPr lang="en-GB" dirty="0"/>
          </a:p>
        </p:txBody>
      </p:sp>
    </p:spTree>
    <p:extLst>
      <p:ext uri="{BB962C8B-B14F-4D97-AF65-F5344CB8AC3E}">
        <p14:creationId xmlns:p14="http://schemas.microsoft.com/office/powerpoint/2010/main" val="4099251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60751" y="1417372"/>
            <a:ext cx="1418243" cy="1356034"/>
          </a:xfrm>
          <a:prstGeom prst="rect">
            <a:avLst/>
          </a:prstGeom>
          <a:blipFill>
            <a:blip r:embed="rId3"/>
            <a:stretch>
              <a:fillRect/>
            </a:stretch>
          </a:blipFill>
          <a:ln>
            <a:solidFill>
              <a:schemeClr val="accent1">
                <a:lumMod val="50000"/>
              </a:schemeClr>
            </a:solidFill>
          </a:ln>
        </p:spPr>
      </p:pic>
      <p:sp>
        <p:nvSpPr>
          <p:cNvPr id="28" name="Freeform 27"/>
          <p:cNvSpPr/>
          <p:nvPr/>
        </p:nvSpPr>
        <p:spPr>
          <a:xfrm>
            <a:off x="1061885" y="2831575"/>
            <a:ext cx="1405900"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Rent Refund</a:t>
            </a:r>
            <a:endParaRPr lang="en-US" sz="1400" b="1" dirty="0">
              <a:latin typeface="Arial Narrow" panose="020B0606020202030204" pitchFamily="34" charset="0"/>
            </a:endParaRPr>
          </a:p>
        </p:txBody>
      </p:sp>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lvl="1" algn="just"/>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86005200"/>
              </p:ext>
            </p:extLst>
          </p:nvPr>
        </p:nvGraphicFramePr>
        <p:xfrm>
          <a:off x="3686286" y="2792916"/>
          <a:ext cx="6403603" cy="1920240"/>
        </p:xfrm>
        <a:graphic>
          <a:graphicData uri="http://schemas.openxmlformats.org/drawingml/2006/table">
            <a:tbl>
              <a:tblPr firstRow="1" firstCol="1" bandRow="1">
                <a:tableStyleId>{BC89EF96-8CEA-46FF-86C4-4CE0E7609802}</a:tableStyleId>
              </a:tblPr>
              <a:tblGrid>
                <a:gridCol w="2241053">
                  <a:extLst>
                    <a:ext uri="{9D8B030D-6E8A-4147-A177-3AD203B41FA5}">
                      <a16:colId xmlns:a16="http://schemas.microsoft.com/office/drawing/2014/main" val="12156797"/>
                    </a:ext>
                  </a:extLst>
                </a:gridCol>
                <a:gridCol w="2216920">
                  <a:extLst>
                    <a:ext uri="{9D8B030D-6E8A-4147-A177-3AD203B41FA5}">
                      <a16:colId xmlns:a16="http://schemas.microsoft.com/office/drawing/2014/main" val="2509014839"/>
                    </a:ext>
                  </a:extLst>
                </a:gridCol>
                <a:gridCol w="1945630">
                  <a:extLst>
                    <a:ext uri="{9D8B030D-6E8A-4147-A177-3AD203B41FA5}">
                      <a16:colId xmlns:a16="http://schemas.microsoft.com/office/drawing/2014/main" val="3180150938"/>
                    </a:ext>
                  </a:extLst>
                </a:gridCol>
              </a:tblGrid>
              <a:tr h="0">
                <a:tc>
                  <a:txBody>
                    <a:bodyPr/>
                    <a:lstStyle/>
                    <a:p>
                      <a:pPr algn="ctr">
                        <a:spcAft>
                          <a:spcPts val="0"/>
                        </a:spcAft>
                      </a:pPr>
                      <a:r>
                        <a:rPr lang="en-GB" sz="1800" b="0" dirty="0">
                          <a:effectLst/>
                        </a:rPr>
                        <a:t>Employees receiving wage supplement</a:t>
                      </a:r>
                      <a:endParaRPr lang="en-GB" sz="12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Eligible  rental agreements </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Maximum Support </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1055472"/>
                  </a:ext>
                </a:extLst>
              </a:tr>
              <a:tr h="0">
                <a:tc>
                  <a:txBody>
                    <a:bodyPr/>
                    <a:lstStyle/>
                    <a:p>
                      <a:pPr algn="ctr">
                        <a:spcAft>
                          <a:spcPts val="0"/>
                        </a:spcAft>
                      </a:pPr>
                      <a:r>
                        <a:rPr lang="en-GB" sz="1800" b="0">
                          <a:effectLst/>
                        </a:rPr>
                        <a:t>1 to 9</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1</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€ 2,500</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2621410"/>
                  </a:ext>
                </a:extLst>
              </a:tr>
              <a:tr h="0">
                <a:tc>
                  <a:txBody>
                    <a:bodyPr/>
                    <a:lstStyle/>
                    <a:p>
                      <a:pPr algn="ctr">
                        <a:spcAft>
                          <a:spcPts val="0"/>
                        </a:spcAft>
                      </a:pPr>
                      <a:r>
                        <a:rPr lang="en-GB" sz="1800" b="0">
                          <a:effectLst/>
                        </a:rPr>
                        <a:t>10 to 19</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2</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€ 4,000</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5981620"/>
                  </a:ext>
                </a:extLst>
              </a:tr>
              <a:tr h="0">
                <a:tc>
                  <a:txBody>
                    <a:bodyPr/>
                    <a:lstStyle/>
                    <a:p>
                      <a:pPr algn="ctr">
                        <a:spcAft>
                          <a:spcPts val="0"/>
                        </a:spcAft>
                      </a:pPr>
                      <a:r>
                        <a:rPr lang="en-GB" sz="1800" b="0">
                          <a:effectLst/>
                        </a:rPr>
                        <a:t>20 to 29</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3</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€ 5,500</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5781424"/>
                  </a:ext>
                </a:extLst>
              </a:tr>
              <a:tr h="0">
                <a:tc>
                  <a:txBody>
                    <a:bodyPr/>
                    <a:lstStyle/>
                    <a:p>
                      <a:pPr algn="ctr">
                        <a:spcAft>
                          <a:spcPts val="0"/>
                        </a:spcAft>
                      </a:pPr>
                      <a:r>
                        <a:rPr lang="en-GB" sz="1800" b="0">
                          <a:effectLst/>
                        </a:rPr>
                        <a:t>30 to 39</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4</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a:effectLst/>
                        </a:rPr>
                        <a:t>€ 7,000</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3240609"/>
                  </a:ext>
                </a:extLst>
              </a:tr>
              <a:tr h="0">
                <a:tc>
                  <a:txBody>
                    <a:bodyPr/>
                    <a:lstStyle/>
                    <a:p>
                      <a:pPr algn="ctr">
                        <a:spcAft>
                          <a:spcPts val="0"/>
                        </a:spcAft>
                      </a:pPr>
                      <a:r>
                        <a:rPr lang="en-GB" sz="1800" b="0">
                          <a:effectLst/>
                        </a:rPr>
                        <a:t>40 and over</a:t>
                      </a:r>
                      <a:endParaRPr lang="en-GB" sz="1200" b="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5</a:t>
                      </a:r>
                      <a:endParaRPr lang="en-GB" sz="1200" b="0" dirty="0">
                        <a:effectLst/>
                        <a:latin typeface="Helvetica Neue"/>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GB" sz="1800" b="0" dirty="0">
                          <a:effectLst/>
                        </a:rPr>
                        <a:t>€ 7,500</a:t>
                      </a:r>
                      <a:endParaRPr lang="en-GB" sz="1200" b="0" dirty="0">
                        <a:effectLst/>
                        <a:latin typeface="Helvetica Neue"/>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7865979"/>
                  </a:ext>
                </a:extLst>
              </a:tr>
            </a:tbl>
          </a:graphicData>
        </a:graphic>
      </p:graphicFrame>
    </p:spTree>
    <p:extLst>
      <p:ext uri="{BB962C8B-B14F-4D97-AF65-F5344CB8AC3E}">
        <p14:creationId xmlns:p14="http://schemas.microsoft.com/office/powerpoint/2010/main" val="27355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60751" y="1417372"/>
            <a:ext cx="1418243" cy="1356034"/>
          </a:xfrm>
          <a:prstGeom prst="rect">
            <a:avLst/>
          </a:prstGeom>
          <a:blipFill>
            <a:blip r:embed="rId3"/>
            <a:stretch>
              <a:fillRect/>
            </a:stretch>
          </a:blipFill>
          <a:ln>
            <a:solidFill>
              <a:schemeClr val="accent1">
                <a:lumMod val="50000"/>
              </a:schemeClr>
            </a:solidFill>
          </a:ln>
        </p:spPr>
      </p:pic>
      <p:sp>
        <p:nvSpPr>
          <p:cNvPr id="28" name="Freeform 27"/>
          <p:cNvSpPr/>
          <p:nvPr/>
        </p:nvSpPr>
        <p:spPr>
          <a:xfrm>
            <a:off x="1061885" y="2831575"/>
            <a:ext cx="1405900" cy="706903"/>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a:latin typeface="Arial Narrow" panose="020B0606020202030204" pitchFamily="34" charset="0"/>
              </a:rPr>
              <a:t>Rent Refund</a:t>
            </a:r>
            <a:endParaRPr lang="en-US" sz="1400" b="1" dirty="0">
              <a:latin typeface="Arial Narrow" panose="020B0606020202030204" pitchFamily="34" charset="0"/>
            </a:endParaRPr>
          </a:p>
        </p:txBody>
      </p:sp>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GB" dirty="0"/>
              <a:t>Common Questions:</a:t>
            </a:r>
          </a:p>
          <a:p>
            <a:pPr algn="just"/>
            <a:endParaRPr lang="en-GB" dirty="0"/>
          </a:p>
          <a:p>
            <a:pPr marL="285750" indent="-285750" algn="just">
              <a:buFont typeface="Wingdings" panose="05000000000000000000" pitchFamily="2" charset="2"/>
              <a:buChar char="Ø"/>
            </a:pPr>
            <a:r>
              <a:rPr lang="en-GB" dirty="0" smtClean="0"/>
              <a:t>Our landlord does not issue a receipt.  What should we submit?</a:t>
            </a:r>
          </a:p>
          <a:p>
            <a:pPr marL="285750" indent="-285750" algn="just">
              <a:buFont typeface="Wingdings" panose="05000000000000000000" pitchFamily="2" charset="2"/>
              <a:buChar char="Ø"/>
            </a:pPr>
            <a:endParaRPr lang="en-GB" dirty="0" smtClean="0"/>
          </a:p>
          <a:p>
            <a:pPr marL="285750" indent="-285750" algn="just">
              <a:buFont typeface="Wingdings" panose="05000000000000000000" pitchFamily="2" charset="2"/>
              <a:buChar char="Ø"/>
            </a:pPr>
            <a:r>
              <a:rPr lang="en-GB" dirty="0" smtClean="0"/>
              <a:t>Does the rental agreement have to be endorsed by a notary? </a:t>
            </a:r>
          </a:p>
          <a:p>
            <a:pPr marL="285750" indent="-285750" algn="just">
              <a:buFont typeface="Wingdings" panose="05000000000000000000" pitchFamily="2" charset="2"/>
              <a:buChar char="Ø"/>
            </a:pPr>
            <a:endParaRPr lang="en-GB" dirty="0" smtClean="0"/>
          </a:p>
          <a:p>
            <a:pPr marL="285750" indent="-285750" algn="just">
              <a:buFont typeface="Wingdings" panose="05000000000000000000" pitchFamily="2" charset="2"/>
              <a:buChar char="Ø"/>
            </a:pPr>
            <a:r>
              <a:rPr lang="en-GB" dirty="0" smtClean="0"/>
              <a:t>Do we need to show payment for all of 2020?  Do we need to submit all the receipts of 2020 to date?</a:t>
            </a:r>
          </a:p>
          <a:p>
            <a:pPr marL="285750" indent="-285750" algn="just">
              <a:buFont typeface="Wingdings" panose="05000000000000000000" pitchFamily="2" charset="2"/>
              <a:buChar char="Ø"/>
            </a:pPr>
            <a:endParaRPr lang="en-GB" dirty="0" smtClean="0"/>
          </a:p>
          <a:p>
            <a:pPr marL="285750" indent="-285750" algn="just">
              <a:buFont typeface="Wingdings" panose="05000000000000000000" pitchFamily="2" charset="2"/>
              <a:buChar char="Ø"/>
            </a:pPr>
            <a:endParaRPr lang="en-GB" dirty="0"/>
          </a:p>
          <a:p>
            <a:pPr marL="285750" indent="-285750" algn="just">
              <a:buFont typeface="Wingdings" panose="05000000000000000000" pitchFamily="2" charset="2"/>
              <a:buChar char="Ø"/>
            </a:pPr>
            <a:endParaRPr lang="en-GB" dirty="0" smtClean="0"/>
          </a:p>
          <a:p>
            <a:pPr lvl="1" algn="just"/>
            <a:endParaRPr lang="en-GB" dirty="0"/>
          </a:p>
        </p:txBody>
      </p:sp>
    </p:spTree>
    <p:extLst>
      <p:ext uri="{BB962C8B-B14F-4D97-AF65-F5344CB8AC3E}">
        <p14:creationId xmlns:p14="http://schemas.microsoft.com/office/powerpoint/2010/main" val="405721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061887" y="1410511"/>
            <a:ext cx="1405206" cy="1356034"/>
          </a:xfrm>
          <a:prstGeom prst="rect">
            <a:avLst/>
          </a:prstGeom>
          <a:ln>
            <a:solidFill>
              <a:schemeClr val="accent1">
                <a:lumMod val="50000"/>
              </a:schemeClr>
            </a:solidFill>
          </a:ln>
        </p:spPr>
      </p:pic>
      <p:sp>
        <p:nvSpPr>
          <p:cNvPr id="24" name="Freeform 23"/>
          <p:cNvSpPr/>
          <p:nvPr/>
        </p:nvSpPr>
        <p:spPr>
          <a:xfrm>
            <a:off x="1072020" y="2820124"/>
            <a:ext cx="1395073" cy="696922"/>
          </a:xfrm>
          <a:custGeom>
            <a:avLst/>
            <a:gdLst>
              <a:gd name="connsiteX0" fmla="*/ 0 w 3224264"/>
              <a:gd name="connsiteY0" fmla="*/ 0 h 2557899"/>
              <a:gd name="connsiteX1" fmla="*/ 3224264 w 3224264"/>
              <a:gd name="connsiteY1" fmla="*/ 0 h 2557899"/>
              <a:gd name="connsiteX2" fmla="*/ 3224264 w 3224264"/>
              <a:gd name="connsiteY2" fmla="*/ 2557899 h 2557899"/>
              <a:gd name="connsiteX3" fmla="*/ 0 w 3224264"/>
              <a:gd name="connsiteY3" fmla="*/ 2557899 h 2557899"/>
              <a:gd name="connsiteX4" fmla="*/ 0 w 3224264"/>
              <a:gd name="connsiteY4" fmla="*/ 0 h 255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264" h="2557899">
                <a:moveTo>
                  <a:pt x="0" y="0"/>
                </a:moveTo>
                <a:lnTo>
                  <a:pt x="3224264" y="0"/>
                </a:lnTo>
                <a:lnTo>
                  <a:pt x="3224264" y="2557899"/>
                </a:lnTo>
                <a:lnTo>
                  <a:pt x="0" y="2557899"/>
                </a:lnTo>
                <a:lnTo>
                  <a:pt x="0" y="0"/>
                </a:lnTo>
                <a:close/>
              </a:path>
            </a:pathLst>
          </a:custGeom>
          <a:solidFill>
            <a:schemeClr val="bg1">
              <a:lumMod val="95000"/>
            </a:schemeClr>
          </a:solidFill>
          <a:ln>
            <a:solidFill>
              <a:schemeClr val="accent1">
                <a:lumMod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00">
              <a:lnSpc>
                <a:spcPct val="90000"/>
              </a:lnSpc>
              <a:spcBef>
                <a:spcPct val="0"/>
              </a:spcBef>
              <a:spcAft>
                <a:spcPct val="35000"/>
              </a:spcAft>
            </a:pPr>
            <a:r>
              <a:rPr lang="en-GB" sz="1400" b="1" dirty="0" err="1">
                <a:latin typeface="Arial Narrow" panose="020B0606020202030204" pitchFamily="34" charset="0"/>
              </a:rPr>
              <a:t>Microinvest</a:t>
            </a:r>
            <a:r>
              <a:rPr lang="en-GB" sz="1400" b="1" dirty="0">
                <a:latin typeface="Arial Narrow" panose="020B0606020202030204" pitchFamily="34" charset="0"/>
              </a:rPr>
              <a:t> Cash </a:t>
            </a:r>
            <a:r>
              <a:rPr lang="en-GB" sz="1400" b="1" dirty="0" smtClean="0">
                <a:latin typeface="Arial Narrow" panose="020B0606020202030204" pitchFamily="34" charset="0"/>
              </a:rPr>
              <a:t>Grant.</a:t>
            </a:r>
            <a:endParaRPr lang="en-US" sz="1400" b="1" dirty="0">
              <a:latin typeface="Arial Narrow" panose="020B0606020202030204" pitchFamily="34" charset="0"/>
            </a:endParaRPr>
          </a:p>
        </p:txBody>
      </p:sp>
      <p:sp>
        <p:nvSpPr>
          <p:cNvPr id="2" name="Title 1"/>
          <p:cNvSpPr>
            <a:spLocks noGrp="1"/>
          </p:cNvSpPr>
          <p:nvPr>
            <p:ph type="title"/>
          </p:nvPr>
        </p:nvSpPr>
        <p:spPr/>
        <p:txBody>
          <a:bodyPr anchor="t">
            <a:normAutofit/>
          </a:bodyPr>
          <a:lstStyle/>
          <a:p>
            <a:r>
              <a:rPr lang="en-GB" sz="4000" dirty="0" smtClean="0"/>
              <a:t>Supporting Industry During COVID-19 Outbreak</a:t>
            </a:r>
            <a:endParaRPr lang="en-GB" sz="4000" dirty="0"/>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42" y="6308442"/>
            <a:ext cx="831723" cy="476673"/>
          </a:xfrm>
          <a:prstGeom prst="rect">
            <a:avLst/>
          </a:prstGeom>
        </p:spPr>
      </p:pic>
      <p:sp>
        <p:nvSpPr>
          <p:cNvPr id="20" name="Rectangle 19"/>
          <p:cNvSpPr/>
          <p:nvPr/>
        </p:nvSpPr>
        <p:spPr>
          <a:xfrm>
            <a:off x="2567608" y="1412776"/>
            <a:ext cx="8640960" cy="468052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fontAlgn="base"/>
            <a:r>
              <a:rPr lang="en-GB" dirty="0" smtClean="0"/>
              <a:t>Beneficiaries of the Micro Invest scheme will have the option to receive up to 30</a:t>
            </a:r>
            <a:r>
              <a:rPr lang="en-GB" dirty="0"/>
              <a:t>% of </a:t>
            </a:r>
            <a:r>
              <a:rPr lang="en-GB" dirty="0" smtClean="0"/>
              <a:t>the tax credit as a grant of up </a:t>
            </a:r>
            <a:r>
              <a:rPr lang="en-GB" dirty="0"/>
              <a:t>to € 2,000 for any business</a:t>
            </a:r>
            <a:r>
              <a:rPr lang="en-GB" dirty="0" smtClean="0"/>
              <a:t>.  Businesses </a:t>
            </a:r>
            <a:r>
              <a:rPr lang="en-GB" dirty="0"/>
              <a:t>in Gozo, </a:t>
            </a:r>
            <a:r>
              <a:rPr lang="en-GB" dirty="0" smtClean="0"/>
              <a:t>family </a:t>
            </a:r>
            <a:r>
              <a:rPr lang="en-GB" dirty="0"/>
              <a:t>businesses, and those run by female entrepreneurs </a:t>
            </a:r>
            <a:r>
              <a:rPr lang="en-GB" dirty="0" smtClean="0"/>
              <a:t>may </a:t>
            </a:r>
            <a:r>
              <a:rPr lang="en-GB" dirty="0"/>
              <a:t>receive </a:t>
            </a:r>
            <a:r>
              <a:rPr lang="en-GB" dirty="0" smtClean="0"/>
              <a:t>up to €</a:t>
            </a:r>
            <a:r>
              <a:rPr lang="en-GB" dirty="0"/>
              <a:t>2,500</a:t>
            </a:r>
            <a:r>
              <a:rPr lang="en-GB" dirty="0" smtClean="0"/>
              <a:t>.</a:t>
            </a:r>
          </a:p>
          <a:p>
            <a:pPr fontAlgn="base"/>
            <a:endParaRPr lang="en-GB" dirty="0"/>
          </a:p>
          <a:p>
            <a:pPr fontAlgn="base"/>
            <a:r>
              <a:rPr lang="en-GB" dirty="0" smtClean="0"/>
              <a:t>Applicants will receive an email to opt for the grant.  To date emails have only been issued to companies that have not yet been issued a tax credit certificate.  Typically companies who have still to submit their tax return.</a:t>
            </a:r>
            <a:endParaRPr lang="en-GB" dirty="0"/>
          </a:p>
          <a:p>
            <a:pPr marL="285750" indent="-285750" algn="just">
              <a:buFont typeface="Wingdings" panose="05000000000000000000" pitchFamily="2" charset="2"/>
              <a:buChar char="Ø"/>
            </a:pPr>
            <a:endParaRPr lang="en-GB" dirty="0" smtClean="0"/>
          </a:p>
          <a:p>
            <a:pPr algn="just"/>
            <a:r>
              <a:rPr lang="en-GB" dirty="0" smtClean="0"/>
              <a:t>Beneficiaries that have already receive their </a:t>
            </a:r>
            <a:r>
              <a:rPr lang="en-GB" dirty="0"/>
              <a:t>Micro Invest </a:t>
            </a:r>
            <a:r>
              <a:rPr lang="en-GB" dirty="0" smtClean="0"/>
              <a:t>certificate will be contacted over the coming weeks.</a:t>
            </a:r>
          </a:p>
          <a:p>
            <a:pPr algn="just"/>
            <a:endParaRPr lang="en-GB" dirty="0"/>
          </a:p>
          <a:p>
            <a:pPr algn="just"/>
            <a:r>
              <a:rPr lang="en-GB" dirty="0" smtClean="0"/>
              <a:t>Applicant that have submitted late applications will also be eligible.</a:t>
            </a:r>
            <a:endParaRPr lang="en-GB" dirty="0"/>
          </a:p>
          <a:p>
            <a:pPr marL="285750" indent="-285750" algn="just">
              <a:buFont typeface="Wingdings" panose="05000000000000000000" pitchFamily="2" charset="2"/>
              <a:buChar char="Ø"/>
            </a:pPr>
            <a:endParaRPr lang="en-GB" dirty="0" smtClean="0"/>
          </a:p>
          <a:p>
            <a:pPr lvl="1" algn="just"/>
            <a:endParaRPr lang="en-GB" dirty="0"/>
          </a:p>
        </p:txBody>
      </p:sp>
    </p:spTree>
    <p:extLst>
      <p:ext uri="{BB962C8B-B14F-4D97-AF65-F5344CB8AC3E}">
        <p14:creationId xmlns:p14="http://schemas.microsoft.com/office/powerpoint/2010/main" val="4160700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1582</TotalTime>
  <Words>956</Words>
  <Application>Microsoft Office PowerPoint</Application>
  <PresentationFormat>Widescreen</PresentationFormat>
  <Paragraphs>147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Calibri Light</vt:lpstr>
      <vt:lpstr>Cambria</vt:lpstr>
      <vt:lpstr>Helvetica Neue</vt:lpstr>
      <vt:lpstr>Times New Roman</vt:lpstr>
      <vt:lpstr>Wingdings</vt:lpstr>
      <vt:lpstr>Office Theme</vt:lpstr>
      <vt:lpstr>Supporting Industry during the COVID-19 outbreak Ongoing and New Measures</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Supporting Industry During COVID-19 Outbreak</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charmaine.cutajar</dc:creator>
  <cp:lastModifiedBy>Karl Herrera</cp:lastModifiedBy>
  <cp:revision>99</cp:revision>
  <cp:lastPrinted>2020-07-08T11:04:59Z</cp:lastPrinted>
  <dcterms:created xsi:type="dcterms:W3CDTF">2018-10-08T07:43:13Z</dcterms:created>
  <dcterms:modified xsi:type="dcterms:W3CDTF">2020-09-09T21:15:37Z</dcterms:modified>
</cp:coreProperties>
</file>